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1"/>
  </p:notesMasterIdLst>
  <p:handoutMasterIdLst>
    <p:handoutMasterId r:id="rId22"/>
  </p:handoutMasterIdLst>
  <p:sldIdLst>
    <p:sldId id="256" r:id="rId5"/>
    <p:sldId id="299" r:id="rId6"/>
    <p:sldId id="303" r:id="rId7"/>
    <p:sldId id="271" r:id="rId8"/>
    <p:sldId id="266" r:id="rId9"/>
    <p:sldId id="311" r:id="rId10"/>
    <p:sldId id="314" r:id="rId11"/>
    <p:sldId id="313" r:id="rId12"/>
    <p:sldId id="312" r:id="rId13"/>
    <p:sldId id="317" r:id="rId14"/>
    <p:sldId id="319" r:id="rId15"/>
    <p:sldId id="316" r:id="rId16"/>
    <p:sldId id="315" r:id="rId17"/>
    <p:sldId id="318" r:id="rId18"/>
    <p:sldId id="288"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252F"/>
    <a:srgbClr val="595460"/>
    <a:srgbClr val="BD2530"/>
    <a:srgbClr val="CD0F3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5" autoAdjust="0"/>
    <p:restoredTop sz="94524" autoAdjust="0"/>
  </p:normalViewPr>
  <p:slideViewPr>
    <p:cSldViewPr snapToGrid="0">
      <p:cViewPr varScale="1">
        <p:scale>
          <a:sx n="129" d="100"/>
          <a:sy n="129" d="100"/>
        </p:scale>
        <p:origin x="216" y="320"/>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8/7/23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8/7/23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2953218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3079604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156874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1427641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1833193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1850336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175937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335938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1755067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AC3B2DB-2CCA-4BD4-8D63-98257049E273}"/>
              </a:ext>
            </a:extLst>
          </p:cNvPr>
          <p:cNvSpPr/>
          <p:nvPr userDrawn="1"/>
        </p:nvSpPr>
        <p:spPr>
          <a:xfrm>
            <a:off x="32273" y="1970033"/>
            <a:ext cx="12191142" cy="2594215"/>
          </a:xfrm>
          <a:prstGeom prst="rect">
            <a:avLst/>
          </a:prstGeom>
          <a:solidFill>
            <a:srgbClr val="BD25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7" y="2201866"/>
            <a:ext cx="9920913"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2292161" y="4963012"/>
            <a:ext cx="6916922" cy="803082"/>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53780" y="1969493"/>
            <a:ext cx="1070775" cy="2594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8/7/23</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pic>
        <p:nvPicPr>
          <p:cNvPr id="5" name="Picture 4" descr="RU_SHIELD_SIG_ST_PMS186_100K.eps">
            <a:extLst>
              <a:ext uri="{FF2B5EF4-FFF2-40B4-BE49-F238E27FC236}">
                <a16:creationId xmlns:a16="http://schemas.microsoft.com/office/drawing/2014/main" id="{13E1AE26-8FD2-EB29-FEF3-CEC9F2AE640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446119" y="468544"/>
            <a:ext cx="4305300" cy="1277994"/>
          </a:xfrm>
          <a:prstGeom prst="rect">
            <a:avLst/>
          </a:prstGeom>
        </p:spPr>
      </p:pic>
      <p:sp>
        <p:nvSpPr>
          <p:cNvPr id="7" name="Rectangle 6">
            <a:extLst>
              <a:ext uri="{FF2B5EF4-FFF2-40B4-BE49-F238E27FC236}">
                <a16:creationId xmlns:a16="http://schemas.microsoft.com/office/drawing/2014/main" id="{FAF49909-1F7F-7089-369F-20A6A76A45D3}"/>
              </a:ext>
              <a:ext uri="{C183D7F6-B498-43B3-948B-1728B52AA6E4}">
                <adec:decorative xmlns:adec="http://schemas.microsoft.com/office/drawing/2017/decorative" val="1"/>
              </a:ext>
            </a:extLst>
          </p:cNvPr>
          <p:cNvSpPr/>
          <p:nvPr userDrawn="1"/>
        </p:nvSpPr>
        <p:spPr>
          <a:xfrm rot="5400000">
            <a:off x="-336844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DAABF11-7ED8-7F2B-D530-F7734E49BB7B}"/>
              </a:ext>
              <a:ext uri="{C183D7F6-B498-43B3-948B-1728B52AA6E4}">
                <adec:decorative xmlns:adec="http://schemas.microsoft.com/office/drawing/2017/decorative" val="1"/>
              </a:ext>
            </a:extLst>
          </p:cNvPr>
          <p:cNvSpPr/>
          <p:nvPr userDrawn="1"/>
        </p:nvSpPr>
        <p:spPr>
          <a:xfrm rot="5400000">
            <a:off x="-2324789" y="3398924"/>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8/7/23</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8/7/23</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8/7/23</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8/7/23</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8/7/23</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8/7/23</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8/7/23</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8/7/23</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rgbClr val="BD252F"/>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rgbClr val="BD252F"/>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8/7/23</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608307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11576" y="13940"/>
            <a:ext cx="12203575" cy="1347716"/>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96770" y="161353"/>
            <a:ext cx="11736729" cy="1030360"/>
          </a:xfrm>
        </p:spPr>
        <p:txBody>
          <a:bodyPr/>
          <a:lstStyle>
            <a:lvl1pPr>
              <a:defRPr>
                <a:solidFill>
                  <a:schemeClr val="bg1"/>
                </a:solidFill>
              </a:defRPr>
            </a:lvl1pPr>
          </a:lstStyle>
          <a:p>
            <a:r>
              <a:rPr lang="en-US" dirty="0">
                <a:solidFill>
                  <a:schemeClr val="bg1"/>
                </a:solidFill>
              </a:rPr>
              <a:t>Click to add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8/7/23</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13" name="Freeform 12">
            <a:extLst>
              <a:ext uri="{FF2B5EF4-FFF2-40B4-BE49-F238E27FC236}">
                <a16:creationId xmlns:a16="http://schemas.microsoft.com/office/drawing/2014/main" id="{9C3BA5F8-6185-C85B-16DA-7ED4DA55082B}"/>
              </a:ext>
            </a:extLst>
          </p:cNvPr>
          <p:cNvSpPr>
            <a:spLocks/>
          </p:cNvSpPr>
          <p:nvPr userDrawn="1"/>
        </p:nvSpPr>
        <p:spPr bwMode="auto">
          <a:xfrm rot="10800000" flipV="1">
            <a:off x="-19700" y="1306721"/>
            <a:ext cx="8697296" cy="365125"/>
          </a:xfrm>
          <a:custGeom>
            <a:avLst/>
            <a:gdLst>
              <a:gd name="T0" fmla="*/ 2371 w 2371"/>
              <a:gd name="T1" fmla="*/ 0 h 440"/>
              <a:gd name="T2" fmla="*/ 0 w 2371"/>
              <a:gd name="T3" fmla="*/ 0 h 440"/>
              <a:gd name="T4" fmla="*/ 355 w 2371"/>
              <a:gd name="T5" fmla="*/ 440 h 440"/>
              <a:gd name="T6" fmla="*/ 2371 w 2371"/>
              <a:gd name="T7" fmla="*/ 440 h 440"/>
              <a:gd name="T8" fmla="*/ 2371 w 2371"/>
              <a:gd name="T9" fmla="*/ 0 h 440"/>
            </a:gdLst>
            <a:ahLst/>
            <a:cxnLst>
              <a:cxn ang="0">
                <a:pos x="T0" y="T1"/>
              </a:cxn>
              <a:cxn ang="0">
                <a:pos x="T2" y="T3"/>
              </a:cxn>
              <a:cxn ang="0">
                <a:pos x="T4" y="T5"/>
              </a:cxn>
              <a:cxn ang="0">
                <a:pos x="T6" y="T7"/>
              </a:cxn>
              <a:cxn ang="0">
                <a:pos x="T8" y="T9"/>
              </a:cxn>
            </a:cxnLst>
            <a:rect l="0" t="0" r="r" b="b"/>
            <a:pathLst>
              <a:path w="2371" h="440">
                <a:moveTo>
                  <a:pt x="2371" y="0"/>
                </a:moveTo>
                <a:lnTo>
                  <a:pt x="0" y="0"/>
                </a:lnTo>
                <a:lnTo>
                  <a:pt x="355" y="440"/>
                </a:lnTo>
                <a:lnTo>
                  <a:pt x="2371" y="440"/>
                </a:lnTo>
                <a:lnTo>
                  <a:pt x="2371" y="0"/>
                </a:lnTo>
                <a:close/>
              </a:path>
            </a:pathLst>
          </a:custGeom>
          <a:solidFill>
            <a:srgbClr val="59546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5EE5A53F-74D7-DD26-CF54-F77C9AF37F4E}"/>
              </a:ext>
            </a:extLst>
          </p:cNvPr>
          <p:cNvSpPr>
            <a:spLocks noChangeArrowheads="1"/>
          </p:cNvSpPr>
          <p:nvPr userDrawn="1"/>
        </p:nvSpPr>
        <p:spPr bwMode="auto">
          <a:xfrm>
            <a:off x="2209800" y="-1600200"/>
            <a:ext cx="7767528" cy="66750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RU_SHIELD_LOGOTYPE_CMYK_K.eps">
            <a:extLst>
              <a:ext uri="{FF2B5EF4-FFF2-40B4-BE49-F238E27FC236}">
                <a16:creationId xmlns:a16="http://schemas.microsoft.com/office/drawing/2014/main" id="{2FFC72D1-8300-815F-CDD0-326D5988BD9A}"/>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282558" y="6268115"/>
            <a:ext cx="1589962" cy="431800"/>
          </a:xfrm>
          <a:prstGeom prst="rect">
            <a:avLst/>
          </a:prstGeom>
        </p:spPr>
      </p:pic>
      <p:sp>
        <p:nvSpPr>
          <p:cNvPr id="16" name="Rectangle 15">
            <a:extLst>
              <a:ext uri="{FF2B5EF4-FFF2-40B4-BE49-F238E27FC236}">
                <a16:creationId xmlns:a16="http://schemas.microsoft.com/office/drawing/2014/main" id="{F079902C-ED61-3FA8-8F67-26788EA2B672}"/>
              </a:ext>
            </a:extLst>
          </p:cNvPr>
          <p:cNvSpPr/>
          <p:nvPr userDrawn="1"/>
        </p:nvSpPr>
        <p:spPr>
          <a:xfrm>
            <a:off x="1525" y="1309289"/>
            <a:ext cx="1218895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C9DB9E8-6C3C-3F0A-11F5-7C78CDCF65FC}"/>
              </a:ext>
            </a:extLst>
          </p:cNvPr>
          <p:cNvSpPr/>
          <p:nvPr userDrawn="1"/>
        </p:nvSpPr>
        <p:spPr>
          <a:xfrm>
            <a:off x="-8125" y="-8294"/>
            <a:ext cx="1218895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8/7/23</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8/7/23</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135781" y="1963711"/>
            <a:ext cx="11056219" cy="2606394"/>
          </a:xfrm>
        </p:spPr>
        <p:txBody>
          <a:bodyPr vert="horz" lIns="109728" tIns="109728" rIns="109728" bIns="91440" rtlCol="0" anchor="ctr">
            <a:normAutofit/>
          </a:bodyPr>
          <a:lstStyle/>
          <a:p>
            <a:pPr marL="0" lvl="0" indent="0" algn="ctr" rtl="0">
              <a:lnSpc>
                <a:spcPct val="150000"/>
              </a:lnSpc>
              <a:spcBef>
                <a:spcPts val="0"/>
              </a:spcBef>
              <a:spcAft>
                <a:spcPts val="0"/>
              </a:spcAft>
            </a:pPr>
            <a:r>
              <a:rPr lang="en-US" sz="3600" b="0" dirty="0"/>
              <a:t>Data Science Boot Camp Spring 2023</a:t>
            </a:r>
            <a:br>
              <a:rPr lang="en-US" sz="4400" dirty="0"/>
            </a:br>
            <a:r>
              <a:rPr lang="en-US" sz="3600" b="0" i="0" dirty="0">
                <a:effectLst/>
              </a:rPr>
              <a:t>Machine Learning Integration</a:t>
            </a:r>
            <a:endParaRPr lang="en-US" sz="3600" dirty="0"/>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914415" y="4570105"/>
            <a:ext cx="10101877" cy="478974"/>
          </a:xfrm>
        </p:spPr>
        <p:txBody>
          <a:bodyPr vert="horz" lIns="109728" tIns="109728" rIns="109728" bIns="91440" rtlCol="0" anchor="t">
            <a:noAutofit/>
          </a:bodyPr>
          <a:lstStyle/>
          <a:p>
            <a:pPr algn="r">
              <a:lnSpc>
                <a:spcPct val="100000"/>
              </a:lnSpc>
            </a:pPr>
            <a:r>
              <a:rPr lang="en-US" sz="2800" dirty="0">
                <a:solidFill>
                  <a:srgbClr val="BD252F"/>
                </a:solidFill>
              </a:rPr>
              <a:t>Project 4 – Room 4</a:t>
            </a: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SAT </a:t>
            </a:r>
            <a:r>
              <a:rPr lang="en-US" dirty="0" err="1"/>
              <a:t>Pairplot</a:t>
            </a:r>
            <a:r>
              <a:rPr lang="en-US" dirty="0"/>
              <a:t> feature comparison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38ADBDA4-B3A2-6F7A-4E61-C5BFD2EA3F16}"/>
              </a:ext>
            </a:extLst>
          </p:cNvPr>
          <p:cNvPicPr>
            <a:picLocks noChangeAspect="1"/>
          </p:cNvPicPr>
          <p:nvPr/>
        </p:nvPicPr>
        <p:blipFill rotWithShape="1">
          <a:blip r:embed="rId3"/>
          <a:srcRect t="3352"/>
          <a:stretch/>
        </p:blipFill>
        <p:spPr>
          <a:xfrm>
            <a:off x="988300" y="1568409"/>
            <a:ext cx="10098989" cy="1341220"/>
          </a:xfrm>
          <a:prstGeom prst="rect">
            <a:avLst/>
          </a:prstGeom>
        </p:spPr>
      </p:pic>
      <p:pic>
        <p:nvPicPr>
          <p:cNvPr id="9" name="Picture 8">
            <a:extLst>
              <a:ext uri="{FF2B5EF4-FFF2-40B4-BE49-F238E27FC236}">
                <a16:creationId xmlns:a16="http://schemas.microsoft.com/office/drawing/2014/main" id="{D8B35FBD-9189-DD61-F7D2-CB546A31990D}"/>
              </a:ext>
            </a:extLst>
          </p:cNvPr>
          <p:cNvPicPr>
            <a:picLocks noChangeAspect="1"/>
          </p:cNvPicPr>
          <p:nvPr/>
        </p:nvPicPr>
        <p:blipFill rotWithShape="1">
          <a:blip r:embed="rId4"/>
          <a:srcRect l="99"/>
          <a:stretch/>
        </p:blipFill>
        <p:spPr>
          <a:xfrm>
            <a:off x="998324" y="2911928"/>
            <a:ext cx="10088965" cy="1378106"/>
          </a:xfrm>
          <a:prstGeom prst="rect">
            <a:avLst/>
          </a:prstGeom>
        </p:spPr>
      </p:pic>
      <p:pic>
        <p:nvPicPr>
          <p:cNvPr id="12" name="Picture 11">
            <a:extLst>
              <a:ext uri="{FF2B5EF4-FFF2-40B4-BE49-F238E27FC236}">
                <a16:creationId xmlns:a16="http://schemas.microsoft.com/office/drawing/2014/main" id="{7700616D-4DF5-D722-80CA-88FD24C5849D}"/>
              </a:ext>
            </a:extLst>
          </p:cNvPr>
          <p:cNvPicPr>
            <a:picLocks noChangeAspect="1"/>
          </p:cNvPicPr>
          <p:nvPr/>
        </p:nvPicPr>
        <p:blipFill rotWithShape="1">
          <a:blip r:embed="rId5"/>
          <a:srcRect l="264"/>
          <a:stretch/>
        </p:blipFill>
        <p:spPr>
          <a:xfrm>
            <a:off x="998324" y="4280607"/>
            <a:ext cx="10098989" cy="1426291"/>
          </a:xfrm>
          <a:prstGeom prst="rect">
            <a:avLst/>
          </a:prstGeom>
        </p:spPr>
      </p:pic>
      <p:pic>
        <p:nvPicPr>
          <p:cNvPr id="13" name="Picture 12">
            <a:extLst>
              <a:ext uri="{FF2B5EF4-FFF2-40B4-BE49-F238E27FC236}">
                <a16:creationId xmlns:a16="http://schemas.microsoft.com/office/drawing/2014/main" id="{455B31D5-B42E-5264-3847-7675B79BFAC4}"/>
              </a:ext>
            </a:extLst>
          </p:cNvPr>
          <p:cNvPicPr>
            <a:picLocks noChangeAspect="1"/>
          </p:cNvPicPr>
          <p:nvPr/>
        </p:nvPicPr>
        <p:blipFill>
          <a:blip r:embed="rId6"/>
          <a:stretch>
            <a:fillRect/>
          </a:stretch>
        </p:blipFill>
        <p:spPr>
          <a:xfrm>
            <a:off x="1583761" y="5653763"/>
            <a:ext cx="9236799" cy="255383"/>
          </a:xfrm>
          <a:prstGeom prst="rect">
            <a:avLst/>
          </a:prstGeom>
        </p:spPr>
      </p:pic>
    </p:spTree>
    <p:extLst>
      <p:ext uri="{BB962C8B-B14F-4D97-AF65-F5344CB8AC3E}">
        <p14:creationId xmlns:p14="http://schemas.microsoft.com/office/powerpoint/2010/main" val="30544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ACT </a:t>
            </a:r>
            <a:r>
              <a:rPr lang="en-US" dirty="0" err="1"/>
              <a:t>Pairplot</a:t>
            </a:r>
            <a:r>
              <a:rPr lang="en-US" dirty="0"/>
              <a:t> feature comparison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38ADBDA4-B3A2-6F7A-4E61-C5BFD2EA3F16}"/>
              </a:ext>
            </a:extLst>
          </p:cNvPr>
          <p:cNvPicPr>
            <a:picLocks noChangeAspect="1"/>
          </p:cNvPicPr>
          <p:nvPr/>
        </p:nvPicPr>
        <p:blipFill rotWithShape="1">
          <a:blip r:embed="rId3"/>
          <a:srcRect t="3352"/>
          <a:stretch/>
        </p:blipFill>
        <p:spPr>
          <a:xfrm>
            <a:off x="1207110" y="1427004"/>
            <a:ext cx="9880179" cy="1312160"/>
          </a:xfrm>
          <a:prstGeom prst="rect">
            <a:avLst/>
          </a:prstGeom>
        </p:spPr>
      </p:pic>
      <p:pic>
        <p:nvPicPr>
          <p:cNvPr id="7" name="Picture 6">
            <a:extLst>
              <a:ext uri="{FF2B5EF4-FFF2-40B4-BE49-F238E27FC236}">
                <a16:creationId xmlns:a16="http://schemas.microsoft.com/office/drawing/2014/main" id="{966AC996-918C-F760-230A-86A57DDF81BA}"/>
              </a:ext>
            </a:extLst>
          </p:cNvPr>
          <p:cNvPicPr>
            <a:picLocks noChangeAspect="1"/>
          </p:cNvPicPr>
          <p:nvPr/>
        </p:nvPicPr>
        <p:blipFill rotWithShape="1">
          <a:blip r:embed="rId4"/>
          <a:srcRect l="1000"/>
          <a:stretch/>
        </p:blipFill>
        <p:spPr>
          <a:xfrm>
            <a:off x="1282046" y="4215607"/>
            <a:ext cx="9858519" cy="1454399"/>
          </a:xfrm>
          <a:prstGeom prst="rect">
            <a:avLst/>
          </a:prstGeom>
        </p:spPr>
      </p:pic>
      <p:pic>
        <p:nvPicPr>
          <p:cNvPr id="8" name="Picture 7">
            <a:extLst>
              <a:ext uri="{FF2B5EF4-FFF2-40B4-BE49-F238E27FC236}">
                <a16:creationId xmlns:a16="http://schemas.microsoft.com/office/drawing/2014/main" id="{A4355D8C-BF09-56E6-2178-565A7CDA670D}"/>
              </a:ext>
            </a:extLst>
          </p:cNvPr>
          <p:cNvPicPr>
            <a:picLocks noChangeAspect="1"/>
          </p:cNvPicPr>
          <p:nvPr/>
        </p:nvPicPr>
        <p:blipFill>
          <a:blip r:embed="rId5"/>
          <a:stretch>
            <a:fillRect/>
          </a:stretch>
        </p:blipFill>
        <p:spPr>
          <a:xfrm>
            <a:off x="1799078" y="5696140"/>
            <a:ext cx="9286769" cy="356149"/>
          </a:xfrm>
          <a:prstGeom prst="rect">
            <a:avLst/>
          </a:prstGeom>
        </p:spPr>
      </p:pic>
      <p:pic>
        <p:nvPicPr>
          <p:cNvPr id="10" name="Picture 9">
            <a:extLst>
              <a:ext uri="{FF2B5EF4-FFF2-40B4-BE49-F238E27FC236}">
                <a16:creationId xmlns:a16="http://schemas.microsoft.com/office/drawing/2014/main" id="{0FC83084-8B13-84F1-EE3D-FD4E06F99B5F}"/>
              </a:ext>
            </a:extLst>
          </p:cNvPr>
          <p:cNvPicPr>
            <a:picLocks noChangeAspect="1"/>
          </p:cNvPicPr>
          <p:nvPr/>
        </p:nvPicPr>
        <p:blipFill rotWithShape="1">
          <a:blip r:embed="rId6"/>
          <a:srcRect l="1153" b="20530"/>
          <a:stretch/>
        </p:blipFill>
        <p:spPr>
          <a:xfrm>
            <a:off x="1304186" y="2750925"/>
            <a:ext cx="9858519" cy="1454399"/>
          </a:xfrm>
          <a:prstGeom prst="rect">
            <a:avLst/>
          </a:prstGeom>
        </p:spPr>
      </p:pic>
    </p:spTree>
    <p:extLst>
      <p:ext uri="{BB962C8B-B14F-4D97-AF65-F5344CB8AC3E}">
        <p14:creationId xmlns:p14="http://schemas.microsoft.com/office/powerpoint/2010/main" val="135522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Correlation Heatmap</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F281B2E4-BA18-D82E-1A07-42DCB18983A3}"/>
              </a:ext>
            </a:extLst>
          </p:cNvPr>
          <p:cNvPicPr>
            <a:picLocks noChangeAspect="1"/>
          </p:cNvPicPr>
          <p:nvPr/>
        </p:nvPicPr>
        <p:blipFill>
          <a:blip r:embed="rId3"/>
          <a:stretch>
            <a:fillRect/>
          </a:stretch>
        </p:blipFill>
        <p:spPr>
          <a:xfrm>
            <a:off x="3494009" y="1423915"/>
            <a:ext cx="4622469" cy="4569791"/>
          </a:xfrm>
          <a:prstGeom prst="rect">
            <a:avLst/>
          </a:prstGeom>
        </p:spPr>
      </p:pic>
    </p:spTree>
    <p:extLst>
      <p:ext uri="{BB962C8B-B14F-4D97-AF65-F5344CB8AC3E}">
        <p14:creationId xmlns:p14="http://schemas.microsoft.com/office/powerpoint/2010/main" val="25967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Training &amp; Testing the Dataset</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10" name="Content Placeholder 5">
            <a:extLst>
              <a:ext uri="{FF2B5EF4-FFF2-40B4-BE49-F238E27FC236}">
                <a16:creationId xmlns:a16="http://schemas.microsoft.com/office/drawing/2014/main" id="{D6C23C9C-C210-AD71-B13E-5DD8CD92D531}"/>
              </a:ext>
            </a:extLst>
          </p:cNvPr>
          <p:cNvSpPr txBox="1">
            <a:spLocks/>
          </p:cNvSpPr>
          <p:nvPr/>
        </p:nvSpPr>
        <p:spPr>
          <a:xfrm>
            <a:off x="232792" y="3543787"/>
            <a:ext cx="11658555" cy="1720469"/>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vert="horz" wrap="square"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Clr>
                <a:srgbClr val="BD252F"/>
              </a:buClr>
              <a:buFont typeface="Wingdings" pitchFamily="2" charset="2"/>
              <a:buChar char="v"/>
            </a:pPr>
            <a:r>
              <a:rPr lang="en-US" sz="1200" dirty="0"/>
              <a:t>Features / Inputs (X)  - 4 Features used ('SAT_Verbal_75, SAT_Math_75, ACT_English_75, ACT_Math_75) </a:t>
            </a:r>
          </a:p>
          <a:p>
            <a:pPr marL="285750" indent="-285750" algn="l">
              <a:buClr>
                <a:srgbClr val="BD252F"/>
              </a:buClr>
              <a:buFont typeface="Wingdings" pitchFamily="2" charset="2"/>
              <a:buChar char="v"/>
            </a:pPr>
            <a:r>
              <a:rPr lang="en-US" sz="1200" dirty="0"/>
              <a:t>- Target / output variable  (y) - </a:t>
            </a:r>
            <a:r>
              <a:rPr lang="en-US" sz="1200" dirty="0" err="1"/>
              <a:t>Admission_Rate</a:t>
            </a:r>
            <a:endParaRPr lang="en-US" sz="1200" dirty="0"/>
          </a:p>
          <a:p>
            <a:pPr marL="285750" indent="-285750" algn="l">
              <a:buClr>
                <a:srgbClr val="BD252F"/>
              </a:buClr>
              <a:buFont typeface="Wingdings" pitchFamily="2" charset="2"/>
              <a:buChar char="v"/>
            </a:pPr>
            <a:r>
              <a:rPr lang="en-US" sz="1200" dirty="0"/>
              <a:t>15% of data allocated to testing group, allocate the rest(85%) for training</a:t>
            </a:r>
          </a:p>
          <a:p>
            <a:pPr marL="285750" indent="-285750" algn="l">
              <a:buClr>
                <a:srgbClr val="BD252F"/>
              </a:buClr>
              <a:buFont typeface="Wingdings" pitchFamily="2" charset="2"/>
              <a:buChar char="v"/>
            </a:pPr>
            <a:r>
              <a:rPr lang="en-US" sz="1200" dirty="0"/>
              <a:t>Built a Machine Learning Linear Regression Model and achieve an accuracy of 33.6%</a:t>
            </a:r>
          </a:p>
          <a:p>
            <a:pPr marL="285750" indent="-285750" algn="l">
              <a:buClr>
                <a:srgbClr val="BD252F"/>
              </a:buClr>
              <a:buFont typeface="Wingdings" pitchFamily="2" charset="2"/>
              <a:buChar char="v"/>
            </a:pPr>
            <a:endParaRPr lang="en-US" sz="1200" dirty="0"/>
          </a:p>
          <a:p>
            <a:pPr marL="285750" indent="-285750" algn="l">
              <a:lnSpc>
                <a:spcPct val="100000"/>
              </a:lnSpc>
              <a:buClr>
                <a:srgbClr val="BD252F"/>
              </a:buClr>
              <a:buFont typeface="Wingdings" pitchFamily="2" charset="2"/>
              <a:buChar char="v"/>
            </a:pPr>
            <a:endParaRPr lang="en-US" sz="11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algn="l">
              <a:buClr>
                <a:srgbClr val="BD252F"/>
              </a:buClr>
            </a:pPr>
            <a:endParaRPr lang="en-US" sz="1200" dirty="0"/>
          </a:p>
        </p:txBody>
      </p:sp>
      <p:pic>
        <p:nvPicPr>
          <p:cNvPr id="11" name="Picture 10">
            <a:extLst>
              <a:ext uri="{FF2B5EF4-FFF2-40B4-BE49-F238E27FC236}">
                <a16:creationId xmlns:a16="http://schemas.microsoft.com/office/drawing/2014/main" id="{BA50E540-EBA4-B8E4-E492-51CA2B460DFA}"/>
              </a:ext>
            </a:extLst>
          </p:cNvPr>
          <p:cNvPicPr>
            <a:picLocks noChangeAspect="1"/>
          </p:cNvPicPr>
          <p:nvPr/>
        </p:nvPicPr>
        <p:blipFill>
          <a:blip r:embed="rId3"/>
          <a:stretch>
            <a:fillRect/>
          </a:stretch>
        </p:blipFill>
        <p:spPr>
          <a:xfrm>
            <a:off x="232793" y="1564988"/>
            <a:ext cx="11658555" cy="1677836"/>
          </a:xfrm>
          <a:prstGeom prst="rect">
            <a:avLst/>
          </a:prstGeom>
        </p:spPr>
      </p:pic>
    </p:spTree>
    <p:extLst>
      <p:ext uri="{BB962C8B-B14F-4D97-AF65-F5344CB8AC3E}">
        <p14:creationId xmlns:p14="http://schemas.microsoft.com/office/powerpoint/2010/main" val="133558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Artificial Neural Network</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10" name="Content Placeholder 5">
            <a:extLst>
              <a:ext uri="{FF2B5EF4-FFF2-40B4-BE49-F238E27FC236}">
                <a16:creationId xmlns:a16="http://schemas.microsoft.com/office/drawing/2014/main" id="{D6C23C9C-C210-AD71-B13E-5DD8CD92D531}"/>
              </a:ext>
            </a:extLst>
          </p:cNvPr>
          <p:cNvSpPr txBox="1">
            <a:spLocks/>
          </p:cNvSpPr>
          <p:nvPr/>
        </p:nvSpPr>
        <p:spPr>
          <a:xfrm>
            <a:off x="100816" y="1434060"/>
            <a:ext cx="12003199" cy="592701"/>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vert="horz" wrap="square"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Clr>
                <a:srgbClr val="BD252F"/>
              </a:buClr>
            </a:pPr>
            <a:r>
              <a:rPr lang="en-US" sz="1600" dirty="0">
                <a:solidFill>
                  <a:srgbClr val="BD252F"/>
                </a:solidFill>
              </a:rPr>
              <a:t>Used Dense to build artificial neural network with accuracy rate of 48.3%</a:t>
            </a:r>
          </a:p>
          <a:p>
            <a:pPr marL="285750" indent="-285750" algn="l">
              <a:lnSpc>
                <a:spcPct val="100000"/>
              </a:lnSpc>
              <a:buClr>
                <a:srgbClr val="BD252F"/>
              </a:buClr>
              <a:buFont typeface="Wingdings" pitchFamily="2" charset="2"/>
              <a:buChar char="v"/>
            </a:pPr>
            <a:endParaRPr lang="en-US" sz="11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algn="l">
              <a:buClr>
                <a:srgbClr val="BD252F"/>
              </a:buClr>
            </a:pPr>
            <a:endParaRPr lang="en-US" sz="1200" dirty="0"/>
          </a:p>
        </p:txBody>
      </p:sp>
      <p:pic>
        <p:nvPicPr>
          <p:cNvPr id="7" name="Picture 6">
            <a:extLst>
              <a:ext uri="{FF2B5EF4-FFF2-40B4-BE49-F238E27FC236}">
                <a16:creationId xmlns:a16="http://schemas.microsoft.com/office/drawing/2014/main" id="{E9D7A342-5543-DE91-D5DC-309EB469B00D}"/>
              </a:ext>
            </a:extLst>
          </p:cNvPr>
          <p:cNvPicPr>
            <a:picLocks noChangeAspect="1"/>
          </p:cNvPicPr>
          <p:nvPr/>
        </p:nvPicPr>
        <p:blipFill rotWithShape="1">
          <a:blip r:embed="rId3"/>
          <a:srcRect l="4394" t="11386" r="20034" b="6607"/>
          <a:stretch/>
        </p:blipFill>
        <p:spPr>
          <a:xfrm>
            <a:off x="6102415" y="1941566"/>
            <a:ext cx="5354426" cy="1989056"/>
          </a:xfrm>
          <a:prstGeom prst="rect">
            <a:avLst/>
          </a:prstGeom>
        </p:spPr>
      </p:pic>
      <p:pic>
        <p:nvPicPr>
          <p:cNvPr id="8" name="Picture 7">
            <a:extLst>
              <a:ext uri="{FF2B5EF4-FFF2-40B4-BE49-F238E27FC236}">
                <a16:creationId xmlns:a16="http://schemas.microsoft.com/office/drawing/2014/main" id="{99F7FA41-CD5D-6C85-4426-31A10DD321A9}"/>
              </a:ext>
            </a:extLst>
          </p:cNvPr>
          <p:cNvPicPr>
            <a:picLocks noChangeAspect="1"/>
          </p:cNvPicPr>
          <p:nvPr/>
        </p:nvPicPr>
        <p:blipFill rotWithShape="1">
          <a:blip r:embed="rId4"/>
          <a:srcRect l="6691" t="2178" r="18525"/>
          <a:stretch/>
        </p:blipFill>
        <p:spPr>
          <a:xfrm>
            <a:off x="875138" y="1941566"/>
            <a:ext cx="4529246" cy="4058593"/>
          </a:xfrm>
          <a:prstGeom prst="rect">
            <a:avLst/>
          </a:prstGeom>
        </p:spPr>
      </p:pic>
    </p:spTree>
    <p:extLst>
      <p:ext uri="{BB962C8B-B14F-4D97-AF65-F5344CB8AC3E}">
        <p14:creationId xmlns:p14="http://schemas.microsoft.com/office/powerpoint/2010/main" val="16722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267338" y="666"/>
            <a:ext cx="6487381" cy="1031927"/>
          </a:xfrm>
        </p:spPr>
        <p:txBody>
          <a:bodyPr/>
          <a:lstStyle/>
          <a:p>
            <a:pPr algn="ctr"/>
            <a:r>
              <a:rPr lang="en-US" dirty="0">
                <a:solidFill>
                  <a:srgbClr val="BD252F"/>
                </a:solidFill>
              </a:rPr>
              <a:t>Retrospective</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sp>
        <p:nvSpPr>
          <p:cNvPr id="4" name="Content Placeholder 9">
            <a:extLst>
              <a:ext uri="{FF2B5EF4-FFF2-40B4-BE49-F238E27FC236}">
                <a16:creationId xmlns:a16="http://schemas.microsoft.com/office/drawing/2014/main" id="{5F8363CE-AE7E-AFE5-CB9B-DC185BBF102F}"/>
              </a:ext>
            </a:extLst>
          </p:cNvPr>
          <p:cNvSpPr txBox="1">
            <a:spLocks/>
          </p:cNvSpPr>
          <p:nvPr/>
        </p:nvSpPr>
        <p:spPr>
          <a:xfrm>
            <a:off x="4957933" y="1400371"/>
            <a:ext cx="6061183" cy="465155"/>
          </a:xfrm>
          <a:prstGeom prst="rect">
            <a:avLst/>
          </a:prstGeom>
        </p:spPr>
        <p:txBody>
          <a:bodyPr vert="horz"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l"/>
            <a:r>
              <a:rPr lang="en-US" sz="2400" dirty="0">
                <a:solidFill>
                  <a:srgbClr val="BD252F"/>
                </a:solidFill>
              </a:rPr>
              <a:t>Challenges</a:t>
            </a:r>
          </a:p>
        </p:txBody>
      </p:sp>
      <p:sp>
        <p:nvSpPr>
          <p:cNvPr id="5" name="Content Placeholder 5">
            <a:extLst>
              <a:ext uri="{FF2B5EF4-FFF2-40B4-BE49-F238E27FC236}">
                <a16:creationId xmlns:a16="http://schemas.microsoft.com/office/drawing/2014/main" id="{51A7F3C5-5757-B49D-6B0E-7F82BC901E65}"/>
              </a:ext>
            </a:extLst>
          </p:cNvPr>
          <p:cNvSpPr txBox="1">
            <a:spLocks/>
          </p:cNvSpPr>
          <p:nvPr/>
        </p:nvSpPr>
        <p:spPr>
          <a:xfrm>
            <a:off x="4820479" y="1988746"/>
            <a:ext cx="7071694" cy="3968993"/>
          </a:xfrm>
          <a:prstGeom prst="rect">
            <a:avLst/>
          </a:prstGeom>
        </p:spPr>
        <p:txBody>
          <a:bodyPr vert="horz"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l">
              <a:buClr>
                <a:srgbClr val="BD252F"/>
              </a:buClr>
              <a:buFont typeface="Wingdings" pitchFamily="2" charset="2"/>
              <a:buChar char="v"/>
            </a:pPr>
            <a:r>
              <a:rPr lang="en-US" sz="1400" dirty="0"/>
              <a:t>Changing NA to 0 created outliers that negatively impacted the modeling</a:t>
            </a:r>
          </a:p>
          <a:p>
            <a:pPr algn="l">
              <a:buClr>
                <a:srgbClr val="BD252F"/>
              </a:buClr>
              <a:buFont typeface="Wingdings" pitchFamily="2" charset="2"/>
              <a:buChar char="v"/>
            </a:pPr>
            <a:r>
              <a:rPr lang="en-US" sz="1400" dirty="0"/>
              <a:t>Highest classification accuracy of 49% was obtained using </a:t>
            </a:r>
            <a:r>
              <a:rPr lang="en-US" sz="1400" dirty="0" err="1"/>
              <a:t>Tensorflow</a:t>
            </a:r>
            <a:endParaRPr lang="en-US" sz="1400" dirty="0"/>
          </a:p>
          <a:p>
            <a:pPr algn="l">
              <a:buClr>
                <a:srgbClr val="BD252F"/>
              </a:buClr>
              <a:buFont typeface="Wingdings" pitchFamily="2" charset="2"/>
              <a:buChar char="v"/>
            </a:pPr>
            <a:r>
              <a:rPr lang="en-US" sz="1400" dirty="0"/>
              <a:t>Google </a:t>
            </a:r>
            <a:r>
              <a:rPr lang="en-US" sz="1400" dirty="0" err="1"/>
              <a:t>Colab</a:t>
            </a:r>
            <a:r>
              <a:rPr lang="en-US" sz="1400" dirty="0"/>
              <a:t> issues with modeling and plotting due to versioning</a:t>
            </a:r>
          </a:p>
          <a:p>
            <a:pPr>
              <a:buClr>
                <a:srgbClr val="BD252F"/>
              </a:buClr>
              <a:buFont typeface="Wingdings" pitchFamily="2" charset="2"/>
              <a:buChar char="v"/>
            </a:pPr>
            <a:endParaRPr lang="en-US" sz="1400" dirty="0"/>
          </a:p>
        </p:txBody>
      </p:sp>
      <p:sp>
        <p:nvSpPr>
          <p:cNvPr id="6" name="Content Placeholder 9">
            <a:extLst>
              <a:ext uri="{FF2B5EF4-FFF2-40B4-BE49-F238E27FC236}">
                <a16:creationId xmlns:a16="http://schemas.microsoft.com/office/drawing/2014/main" id="{378FBF5B-D50D-1287-CE4D-0B2A17394A75}"/>
              </a:ext>
            </a:extLst>
          </p:cNvPr>
          <p:cNvSpPr txBox="1">
            <a:spLocks/>
          </p:cNvSpPr>
          <p:nvPr/>
        </p:nvSpPr>
        <p:spPr>
          <a:xfrm>
            <a:off x="4957933" y="4632667"/>
            <a:ext cx="6934240" cy="465155"/>
          </a:xfrm>
          <a:prstGeom prst="rect">
            <a:avLst/>
          </a:prstGeom>
        </p:spPr>
        <p:txBody>
          <a:bodyPr vert="horz" lIns="109728" tIns="109728" rIns="109728" bIns="91440" rtlCol="0" anchor="t">
            <a:noAutofit/>
          </a:bodyPr>
          <a:lstStyle>
            <a:lvl1pPr marL="0" indent="0" algn="l" defTabSz="914400" rtl="0" eaLnBrk="1" latinLnBrk="0" hangingPunct="1">
              <a:lnSpc>
                <a:spcPct val="140000"/>
              </a:lnSpc>
              <a:spcBef>
                <a:spcPts val="930"/>
              </a:spcBef>
              <a:buFont typeface="Arial" panose="020B0604020202020204" pitchFamily="34" charset="0"/>
              <a:buNone/>
              <a:defRPr sz="20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2400" dirty="0">
                <a:solidFill>
                  <a:srgbClr val="BD252F"/>
                </a:solidFill>
              </a:rPr>
              <a:t>Lessons Learned</a:t>
            </a:r>
          </a:p>
        </p:txBody>
      </p:sp>
      <p:sp>
        <p:nvSpPr>
          <p:cNvPr id="10" name="Content Placeholder 5">
            <a:extLst>
              <a:ext uri="{FF2B5EF4-FFF2-40B4-BE49-F238E27FC236}">
                <a16:creationId xmlns:a16="http://schemas.microsoft.com/office/drawing/2014/main" id="{44F218AA-3F55-FE81-78A0-7A8158686251}"/>
              </a:ext>
            </a:extLst>
          </p:cNvPr>
          <p:cNvSpPr txBox="1">
            <a:spLocks/>
          </p:cNvSpPr>
          <p:nvPr/>
        </p:nvSpPr>
        <p:spPr>
          <a:xfrm>
            <a:off x="4820479" y="5221043"/>
            <a:ext cx="6934241" cy="396899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Clr>
                <a:srgbClr val="BD252F"/>
              </a:buClr>
              <a:buFont typeface="Wingdings" pitchFamily="2" charset="2"/>
              <a:buChar char="v"/>
            </a:pPr>
            <a:r>
              <a:rPr lang="en-US" dirty="0"/>
              <a:t>More robust data set with additional features would increase predictability</a:t>
            </a:r>
          </a:p>
          <a:p>
            <a:pPr>
              <a:buClr>
                <a:srgbClr val="BD252F"/>
              </a:buClr>
              <a:buFont typeface="Wingdings" pitchFamily="2" charset="2"/>
              <a:buChar char="v"/>
            </a:pPr>
            <a:endParaRPr lang="en-US" dirty="0"/>
          </a:p>
        </p:txBody>
      </p:sp>
    </p:spTree>
    <p:extLst>
      <p:ext uri="{BB962C8B-B14F-4D97-AF65-F5344CB8AC3E}">
        <p14:creationId xmlns:p14="http://schemas.microsoft.com/office/powerpoint/2010/main" val="110933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fontScale="92500" lnSpcReduction="20000"/>
          </a:bodyPr>
          <a:lstStyle/>
          <a:p>
            <a:pPr algn="ctr"/>
            <a:r>
              <a:rPr lang="en-US" sz="3000" b="1" dirty="0">
                <a:solidFill>
                  <a:srgbClr val="BD252F"/>
                </a:solidFill>
              </a:rPr>
              <a:t>Project 4 Room 4</a:t>
            </a:r>
          </a:p>
          <a:p>
            <a:pPr marL="342900" lvl="0" indent="-342900" algn="l" rtl="0">
              <a:lnSpc>
                <a:spcPct val="160000"/>
              </a:lnSpc>
              <a:spcBef>
                <a:spcPts val="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Debbie McNulty</a:t>
            </a:r>
          </a:p>
          <a:p>
            <a:pPr marL="342900" lvl="0" indent="-342900" algn="l" rtl="0">
              <a:lnSpc>
                <a:spcPct val="100000"/>
              </a:lnSpc>
              <a:spcBef>
                <a:spcPts val="80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Kelly L Doyle</a:t>
            </a:r>
          </a:p>
          <a:p>
            <a:pPr marL="342900" lvl="0" indent="-342900" algn="l" rtl="0">
              <a:lnSpc>
                <a:spcPct val="100000"/>
              </a:lnSpc>
              <a:spcBef>
                <a:spcPts val="80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Elizabeth Veltre</a:t>
            </a:r>
          </a:p>
          <a:p>
            <a:pPr marL="342900" lvl="0" indent="-342900" algn="l" rtl="0">
              <a:lnSpc>
                <a:spcPct val="100000"/>
              </a:lnSpc>
              <a:spcBef>
                <a:spcPts val="80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Nema Aragones</a:t>
            </a:r>
          </a:p>
          <a:p>
            <a:endParaRPr lang="en-US" dirty="0"/>
          </a:p>
          <a:p>
            <a:endParaRPr lang="en-US"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1116069"/>
            <a:ext cx="6457717" cy="1580890"/>
          </a:xfrm>
        </p:spPr>
        <p:txBody>
          <a:bodyPr/>
          <a:lstStyle/>
          <a:p>
            <a:r>
              <a:rPr lang="en-US" dirty="0">
                <a:solidFill>
                  <a:srgbClr val="C00000"/>
                </a:solidFill>
              </a:rPr>
              <a:t>Project 4 Room 4 Team</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graphicFrame>
        <p:nvGraphicFramePr>
          <p:cNvPr id="2" name="Google Shape;160;p32">
            <a:extLst>
              <a:ext uri="{FF2B5EF4-FFF2-40B4-BE49-F238E27FC236}">
                <a16:creationId xmlns:a16="http://schemas.microsoft.com/office/drawing/2014/main" id="{DC45AEE0-9601-3518-6A88-DDF2F84FF1CA}"/>
              </a:ext>
            </a:extLst>
          </p:cNvPr>
          <p:cNvGraphicFramePr/>
          <p:nvPr>
            <p:extLst>
              <p:ext uri="{D42A27DB-BD31-4B8C-83A1-F6EECF244321}">
                <p14:modId xmlns:p14="http://schemas.microsoft.com/office/powerpoint/2010/main" val="1370334152"/>
              </p:ext>
            </p:extLst>
          </p:nvPr>
        </p:nvGraphicFramePr>
        <p:xfrm>
          <a:off x="5205914" y="2696959"/>
          <a:ext cx="2721150" cy="2681018"/>
        </p:xfrm>
        <a:graphic>
          <a:graphicData uri="http://schemas.openxmlformats.org/drawingml/2006/table">
            <a:tbl>
              <a:tblPr>
                <a:noFill/>
              </a:tblPr>
              <a:tblGrid>
                <a:gridCol w="2721150">
                  <a:extLst>
                    <a:ext uri="{9D8B030D-6E8A-4147-A177-3AD203B41FA5}">
                      <a16:colId xmlns:a16="http://schemas.microsoft.com/office/drawing/2014/main" val="20000"/>
                    </a:ext>
                  </a:extLst>
                </a:gridCol>
              </a:tblGrid>
              <a:tr h="2409880">
                <a:tc>
                  <a:txBody>
                    <a:bodyPr/>
                    <a:lstStyle/>
                    <a:p>
                      <a:pPr marL="342900" lvl="0" indent="-342900" algn="l" rtl="0">
                        <a:lnSpc>
                          <a:spcPct val="100000"/>
                        </a:lnSpc>
                        <a:spcBef>
                          <a:spcPts val="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Debbie McNulty</a:t>
                      </a:r>
                      <a:endParaRPr sz="2200" dirty="0">
                        <a:solidFill>
                          <a:schemeClr val="tx1">
                            <a:lumMod val="85000"/>
                            <a:lumOff val="15000"/>
                          </a:schemeClr>
                        </a:solidFill>
                        <a:latin typeface="Kanit"/>
                        <a:ea typeface="Kanit"/>
                        <a:cs typeface="Kanit"/>
                        <a:sym typeface="Kanit"/>
                      </a:endParaRPr>
                    </a:p>
                    <a:p>
                      <a:pPr marL="342900" lvl="0" indent="-342900" algn="l" rtl="0">
                        <a:lnSpc>
                          <a:spcPct val="100000"/>
                        </a:lnSpc>
                        <a:spcBef>
                          <a:spcPts val="80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Kelly L Doyle</a:t>
                      </a:r>
                      <a:endParaRPr sz="2200" dirty="0">
                        <a:solidFill>
                          <a:schemeClr val="tx1">
                            <a:lumMod val="85000"/>
                            <a:lumOff val="15000"/>
                          </a:schemeClr>
                        </a:solidFill>
                        <a:latin typeface="Kanit"/>
                        <a:ea typeface="Kanit"/>
                        <a:cs typeface="Kanit"/>
                        <a:sym typeface="Kanit"/>
                      </a:endParaRPr>
                    </a:p>
                    <a:p>
                      <a:pPr marL="342900" lvl="0" indent="-342900" algn="l" rtl="0">
                        <a:lnSpc>
                          <a:spcPct val="100000"/>
                        </a:lnSpc>
                        <a:spcBef>
                          <a:spcPts val="80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Elizabeth Veltre</a:t>
                      </a:r>
                      <a:endParaRPr sz="2200" dirty="0">
                        <a:solidFill>
                          <a:schemeClr val="tx1">
                            <a:lumMod val="85000"/>
                            <a:lumOff val="15000"/>
                          </a:schemeClr>
                        </a:solidFill>
                        <a:latin typeface="Kanit"/>
                        <a:ea typeface="Kanit"/>
                        <a:cs typeface="Kanit"/>
                        <a:sym typeface="Kanit"/>
                      </a:endParaRPr>
                    </a:p>
                    <a:p>
                      <a:pPr marL="342900" lvl="0" indent="-342900" algn="l" rtl="0">
                        <a:lnSpc>
                          <a:spcPct val="100000"/>
                        </a:lnSpc>
                        <a:spcBef>
                          <a:spcPts val="80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Nema Aragones</a:t>
                      </a:r>
                      <a:endParaRPr sz="2200" dirty="0">
                        <a:solidFill>
                          <a:schemeClr val="tx1">
                            <a:lumMod val="85000"/>
                            <a:lumOff val="15000"/>
                          </a:schemeClr>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lgn="ctr">
                      <a:solidFill>
                        <a:srgbClr val="CC0033">
                          <a:alpha val="0"/>
                        </a:srgbClr>
                      </a:solidFill>
                      <a:prstDash val="solid"/>
                      <a:round/>
                      <a:headEnd type="none" w="sm" len="sm"/>
                      <a:tailEnd type="none" w="sm" len="sm"/>
                    </a:lnB>
                  </a:tcPr>
                </a:tc>
                <a:extLst>
                  <a:ext uri="{0D108BD9-81ED-4DB2-BD59-A6C34878D82A}">
                    <a16:rowId xmlns:a16="http://schemas.microsoft.com/office/drawing/2014/main" val="10000"/>
                  </a:ext>
                </a:extLst>
              </a:tr>
              <a:tr h="271138">
                <a:tc>
                  <a:txBody>
                    <a:bodyPr/>
                    <a:lstStyle/>
                    <a:p>
                      <a:pPr marL="0" lvl="0" indent="0" algn="l" rtl="0">
                        <a:spcBef>
                          <a:spcPts val="0"/>
                        </a:spcBef>
                        <a:spcAft>
                          <a:spcPts val="0"/>
                        </a:spcAft>
                        <a:buNone/>
                      </a:pPr>
                      <a:endParaRPr sz="1100" dirty="0">
                        <a:solidFill>
                          <a:schemeClr val="dk1"/>
                        </a:solidFill>
                        <a:latin typeface="Kanit"/>
                        <a:ea typeface="Kanit"/>
                        <a:cs typeface="Kanit"/>
                        <a:sym typeface="Kani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rgbClr val="CC0033">
                          <a:alpha val="0"/>
                        </a:srgb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3" name="Google Shape;282;p43">
            <a:extLst>
              <a:ext uri="{FF2B5EF4-FFF2-40B4-BE49-F238E27FC236}">
                <a16:creationId xmlns:a16="http://schemas.microsoft.com/office/drawing/2014/main" id="{3342354A-C17D-2355-4661-63D65CD36D4F}"/>
              </a:ext>
            </a:extLst>
          </p:cNvPr>
          <p:cNvGraphicFramePr/>
          <p:nvPr>
            <p:extLst>
              <p:ext uri="{D42A27DB-BD31-4B8C-83A1-F6EECF244321}">
                <p14:modId xmlns:p14="http://schemas.microsoft.com/office/powerpoint/2010/main" val="2472176475"/>
              </p:ext>
            </p:extLst>
          </p:nvPr>
        </p:nvGraphicFramePr>
        <p:xfrm>
          <a:off x="8181676" y="2696959"/>
          <a:ext cx="2949449" cy="1730800"/>
        </p:xfrm>
        <a:graphic>
          <a:graphicData uri="http://schemas.openxmlformats.org/drawingml/2006/table">
            <a:tbl>
              <a:tblPr>
                <a:noFill/>
              </a:tblPr>
              <a:tblGrid>
                <a:gridCol w="208250">
                  <a:extLst>
                    <a:ext uri="{9D8B030D-6E8A-4147-A177-3AD203B41FA5}">
                      <a16:colId xmlns:a16="http://schemas.microsoft.com/office/drawing/2014/main" val="20000"/>
                    </a:ext>
                  </a:extLst>
                </a:gridCol>
                <a:gridCol w="116825">
                  <a:extLst>
                    <a:ext uri="{9D8B030D-6E8A-4147-A177-3AD203B41FA5}">
                      <a16:colId xmlns:a16="http://schemas.microsoft.com/office/drawing/2014/main" val="2607607765"/>
                    </a:ext>
                  </a:extLst>
                </a:gridCol>
                <a:gridCol w="2624374">
                  <a:extLst>
                    <a:ext uri="{9D8B030D-6E8A-4147-A177-3AD203B41FA5}">
                      <a16:colId xmlns:a16="http://schemas.microsoft.com/office/drawing/2014/main" val="20001"/>
                    </a:ext>
                  </a:extLst>
                </a:gridCol>
              </a:tblGrid>
              <a:tr h="432700">
                <a:tc gridSpan="3">
                  <a:txBody>
                    <a:bodyPr/>
                    <a:lstStyle/>
                    <a:p>
                      <a:pPr marL="0" lvl="0" indent="0" algn="l" rtl="0">
                        <a:lnSpc>
                          <a:spcPct val="100000"/>
                        </a:lnSpc>
                        <a:spcBef>
                          <a:spcPts val="0"/>
                        </a:spcBef>
                        <a:spcAft>
                          <a:spcPts val="0"/>
                        </a:spcAft>
                        <a:buNone/>
                      </a:pPr>
                      <a:r>
                        <a:rPr lang="en" sz="2200" kern="1200" dirty="0">
                          <a:solidFill>
                            <a:schemeClr val="tx1"/>
                          </a:solidFill>
                          <a:latin typeface="Kanit"/>
                          <a:ea typeface="Kanit"/>
                          <a:cs typeface="Kanit"/>
                          <a:sym typeface="Kanit"/>
                        </a:rPr>
                        <a:t>Paul Arias</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rgbClr val="CC0033"/>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2700">
                <a:tc>
                  <a:txBody>
                    <a:bodyPr/>
                    <a:lstStyle/>
                    <a:p>
                      <a:pPr marL="0" lvl="0" indent="0" algn="l" rtl="0">
                        <a:lnSpc>
                          <a:spcPct val="100000"/>
                        </a:lnSpc>
                        <a:spcBef>
                          <a:spcPts val="800"/>
                        </a:spcBef>
                        <a:spcAft>
                          <a:spcPts val="0"/>
                        </a:spcAft>
                        <a:buNone/>
                      </a:pPr>
                      <a:endParaRPr sz="2200" kern="1200" dirty="0">
                        <a:solidFill>
                          <a:schemeClr val="tx1"/>
                        </a:solidFill>
                        <a:latin typeface="Kanit"/>
                        <a:ea typeface="Kanit"/>
                        <a:cs typeface="Kanit"/>
                        <a:sym typeface="Kani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gridSpan="2">
                  <a:txBody>
                    <a:bodyPr/>
                    <a:lstStyle/>
                    <a:p>
                      <a:pPr marL="9525" lvl="0" indent="0" algn="l" rtl="0">
                        <a:lnSpc>
                          <a:spcPct val="100000"/>
                        </a:lnSpc>
                        <a:spcBef>
                          <a:spcPts val="800"/>
                        </a:spcBef>
                        <a:spcAft>
                          <a:spcPts val="0"/>
                        </a:spcAft>
                        <a:buNone/>
                        <a:tabLst/>
                      </a:pPr>
                      <a:r>
                        <a:rPr lang="en" sz="2200" kern="1200" dirty="0">
                          <a:solidFill>
                            <a:schemeClr val="tx1"/>
                          </a:solidFill>
                          <a:latin typeface="Kanit"/>
                          <a:ea typeface="Kanit"/>
                          <a:cs typeface="Kanit"/>
                          <a:sym typeface="Kanit"/>
                        </a:rPr>
                        <a:t>Professor</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hMerge="1">
                  <a:txBody>
                    <a:bodyPr/>
                    <a:lstStyle/>
                    <a:p>
                      <a:pPr marL="9525" lvl="0" indent="0" algn="l" rtl="0">
                        <a:lnSpc>
                          <a:spcPct val="100000"/>
                        </a:lnSpc>
                        <a:spcBef>
                          <a:spcPts val="800"/>
                        </a:spcBef>
                        <a:spcAft>
                          <a:spcPts val="0"/>
                        </a:spcAft>
                        <a:buNone/>
                        <a:tabLst/>
                      </a:pPr>
                      <a:r>
                        <a:rPr lang="en" sz="2200" kern="1200" dirty="0">
                          <a:solidFill>
                            <a:schemeClr val="tx1"/>
                          </a:solidFill>
                          <a:latin typeface="Kanit"/>
                          <a:ea typeface="Kanit"/>
                          <a:cs typeface="Kanit"/>
                          <a:sym typeface="Kanit"/>
                        </a:rPr>
                        <a:t>Professor</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extLst>
                  <a:ext uri="{0D108BD9-81ED-4DB2-BD59-A6C34878D82A}">
                    <a16:rowId xmlns:a16="http://schemas.microsoft.com/office/drawing/2014/main" val="10001"/>
                  </a:ext>
                </a:extLst>
              </a:tr>
              <a:tr h="432700">
                <a:tc gridSpan="3">
                  <a:txBody>
                    <a:bodyPr/>
                    <a:lstStyle/>
                    <a:p>
                      <a:pPr marL="0" lvl="0" indent="0" algn="l" defTabSz="914400" rtl="0" eaLnBrk="1" latinLnBrk="0" hangingPunct="1">
                        <a:lnSpc>
                          <a:spcPct val="100000"/>
                        </a:lnSpc>
                        <a:spcBef>
                          <a:spcPts val="0"/>
                        </a:spcBef>
                        <a:spcAft>
                          <a:spcPts val="0"/>
                        </a:spcAft>
                        <a:buNone/>
                      </a:pPr>
                      <a:r>
                        <a:rPr lang="en" sz="2200" kern="1200" dirty="0">
                          <a:solidFill>
                            <a:schemeClr val="tx1"/>
                          </a:solidFill>
                          <a:latin typeface="Kanit"/>
                          <a:ea typeface="Kanit"/>
                          <a:cs typeface="Kanit"/>
                          <a:sym typeface="Kanit"/>
                        </a:rPr>
                        <a:t>Jonathan Caro</a:t>
                      </a:r>
                      <a:endParaRPr sz="2200" kern="1200" dirty="0">
                        <a:solidFill>
                          <a:schemeClr val="tx1"/>
                        </a:solidFill>
                        <a:latin typeface="Kanit"/>
                        <a:ea typeface="Kanit"/>
                        <a:cs typeface="Kanit"/>
                        <a:sym typeface="Kanit"/>
                      </a:endParaRPr>
                    </a:p>
                  </a:txBody>
                  <a:tcPr marL="91425" marR="91425" marT="0" marB="0" anchor="b">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alpha val="0"/>
                        </a:srgbClr>
                      </a:solidFill>
                      <a:prstDash val="solid"/>
                      <a:round/>
                      <a:headEnd type="none" w="sm" len="sm"/>
                      <a:tailEnd type="none" w="sm" len="sm"/>
                    </a:lnT>
                    <a:lnB w="19050" cap="flat" cmpd="sng">
                      <a:solidFill>
                        <a:srgbClr val="CC0033"/>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32700">
                <a:tc gridSpan="2">
                  <a:txBody>
                    <a:bodyPr/>
                    <a:lstStyle/>
                    <a:p>
                      <a:pPr marL="0" lvl="0" indent="0" algn="l" rtl="0">
                        <a:lnSpc>
                          <a:spcPct val="100000"/>
                        </a:lnSpc>
                        <a:spcBef>
                          <a:spcPts val="0"/>
                        </a:spcBef>
                        <a:spcAft>
                          <a:spcPts val="0"/>
                        </a:spcAft>
                        <a:buNone/>
                      </a:pPr>
                      <a:endParaRPr sz="1800" dirty="0">
                        <a:solidFill>
                          <a:schemeClr val="dk1"/>
                        </a:solidFill>
                        <a:latin typeface="Kanit"/>
                        <a:ea typeface="Kanit"/>
                        <a:cs typeface="Kanit"/>
                        <a:sym typeface="Kani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hMerge="1">
                  <a:txBody>
                    <a:bodyPr/>
                    <a:lstStyle/>
                    <a:p>
                      <a:pPr marL="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txBody>
                  <a:tcPr marL="91425" marR="91425" marT="0" marB="0" anchor="ctr">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2200" kern="1200" dirty="0">
                          <a:solidFill>
                            <a:schemeClr val="tx1"/>
                          </a:solidFill>
                          <a:latin typeface="Kanit"/>
                          <a:ea typeface="Kanit"/>
                          <a:cs typeface="Kanit"/>
                          <a:sym typeface="Kanit"/>
                        </a:rPr>
                        <a:t>Assistant</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Project Dataset</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376513"/>
            <a:ext cx="10900146" cy="1125928"/>
          </a:xfrm>
        </p:spPr>
        <p:txBody>
          <a:bodyPr>
            <a:noAutofit/>
          </a:bodyPr>
          <a:lstStyle/>
          <a:p>
            <a:pPr algn="ctr" fontAlgn="base">
              <a:lnSpc>
                <a:spcPct val="100000"/>
              </a:lnSpc>
            </a:pPr>
            <a:r>
              <a:rPr lang="en-US" sz="2800" dirty="0">
                <a:solidFill>
                  <a:srgbClr val="BD252F"/>
                </a:solidFill>
                <a:latin typeface="+mj-lt"/>
                <a:ea typeface="+mj-ea"/>
                <a:cs typeface="+mj-cs"/>
              </a:rPr>
              <a:t>US College &amp; University Admissions 2020-2021</a:t>
            </a:r>
          </a:p>
          <a:p>
            <a:pPr algn="ctr" fontAlgn="base">
              <a:lnSpc>
                <a:spcPct val="100000"/>
              </a:lnSpc>
            </a:pPr>
            <a:r>
              <a:rPr lang="en-US" dirty="0">
                <a:solidFill>
                  <a:srgbClr val="BD252F"/>
                </a:solidFill>
                <a:latin typeface="+mj-lt"/>
                <a:ea typeface="+mj-ea"/>
                <a:cs typeface="+mj-cs"/>
              </a:rPr>
              <a:t>Admission Rates, SAT and ACT scores</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128016" y="2502441"/>
            <a:ext cx="5861304" cy="3552889"/>
          </a:xfrm>
        </p:spPr>
        <p:txBody>
          <a:bodyPr>
            <a:noAutofit/>
          </a:bodyPr>
          <a:lstStyle/>
          <a:p>
            <a:pPr marL="0" indent="0" algn="l" fontAlgn="base">
              <a:buNone/>
            </a:pPr>
            <a:r>
              <a:rPr lang="en-US" sz="1100" dirty="0">
                <a:solidFill>
                  <a:schemeClr val="tx1">
                    <a:lumMod val="85000"/>
                    <a:lumOff val="15000"/>
                  </a:schemeClr>
                </a:solidFill>
              </a:rPr>
              <a:t>IPEDS (Integrated Postsecondary Education Data System) is an annual data collection distributed by the Postsecondary Branch of the National Center for Education Statistics (NCES), a non-partisan center of the Institute of Education Sciences under the U.S. Department of Education. NCES is the primary federal entity for collecting and analyzing data related to education in the U.S. and other nations.</a:t>
            </a:r>
          </a:p>
          <a:p>
            <a:pPr marL="0" indent="0" algn="l" fontAlgn="base">
              <a:buNone/>
            </a:pPr>
            <a:r>
              <a:rPr lang="en-US" sz="1100" dirty="0">
                <a:solidFill>
                  <a:schemeClr val="tx1">
                    <a:lumMod val="85000"/>
                    <a:lumOff val="15000"/>
                  </a:schemeClr>
                </a:solidFill>
              </a:rPr>
              <a:t>Of the 6,289 institutions, listed with IPEDS, institutions which offer a four-year program conferring an undergraduate degree were included (n=2,556).  </a:t>
            </a:r>
            <a:br>
              <a:rPr lang="en-US" sz="1100" dirty="0">
                <a:solidFill>
                  <a:schemeClr val="tx1">
                    <a:lumMod val="85000"/>
                    <a:lumOff val="15000"/>
                  </a:schemeClr>
                </a:solidFill>
              </a:rPr>
            </a:br>
            <a:r>
              <a:rPr lang="en-US" sz="1100" dirty="0">
                <a:solidFill>
                  <a:schemeClr val="tx1">
                    <a:lumMod val="85000"/>
                    <a:lumOff val="15000"/>
                  </a:schemeClr>
                </a:solidFill>
              </a:rPr>
              <a:t>Dataset was limited to institutions reporting numbers for both number of applicants and admissions, and enrolment size greater than 100 (n=1,386)</a:t>
            </a:r>
          </a:p>
          <a:p>
            <a:endParaRPr lang="en-US" sz="1000" dirty="0">
              <a:solidFill>
                <a:schemeClr val="tx1">
                  <a:lumMod val="85000"/>
                  <a:lumOff val="15000"/>
                </a:schemeClr>
              </a:solidFill>
            </a:endParaRP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128016" y="6309360"/>
            <a:ext cx="4489704" cy="457200"/>
          </a:xfrm>
        </p:spPr>
        <p:txBody>
          <a:bodyPr/>
          <a:lstStyle/>
          <a:p>
            <a:r>
              <a:rPr lang="en-US" sz="800" dirty="0"/>
              <a:t>https://</a:t>
            </a:r>
            <a:r>
              <a:rPr lang="en-US" sz="800" dirty="0" err="1"/>
              <a:t>www.kaggle.com</a:t>
            </a:r>
            <a:r>
              <a:rPr lang="en-US" sz="800" dirty="0"/>
              <a:t>/datasets/</a:t>
            </a:r>
            <a:r>
              <a:rPr lang="en-US" sz="800" dirty="0" err="1"/>
              <a:t>jfschultz</a:t>
            </a:r>
            <a:r>
              <a:rPr lang="en-US" sz="800" dirty="0"/>
              <a:t>/us-college-admisions-2021-rates-and-test-scores?resource=download</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pic>
        <p:nvPicPr>
          <p:cNvPr id="9" name="Picture 8">
            <a:extLst>
              <a:ext uri="{FF2B5EF4-FFF2-40B4-BE49-F238E27FC236}">
                <a16:creationId xmlns:a16="http://schemas.microsoft.com/office/drawing/2014/main" id="{61331582-0195-22A7-B3F5-D316B1F7FCB1}"/>
              </a:ext>
            </a:extLst>
          </p:cNvPr>
          <p:cNvPicPr>
            <a:picLocks noChangeAspect="1"/>
          </p:cNvPicPr>
          <p:nvPr/>
        </p:nvPicPr>
        <p:blipFill>
          <a:blip r:embed="rId3"/>
          <a:stretch>
            <a:fillRect/>
          </a:stretch>
        </p:blipFill>
        <p:spPr>
          <a:xfrm>
            <a:off x="6089905" y="2524975"/>
            <a:ext cx="5861305" cy="3418865"/>
          </a:xfrm>
          <a:prstGeom prst="rect">
            <a:avLst/>
          </a:prstGeom>
        </p:spPr>
      </p:pic>
      <p:sp>
        <p:nvSpPr>
          <p:cNvPr id="12" name="Rectangle 11">
            <a:extLst>
              <a:ext uri="{FF2B5EF4-FFF2-40B4-BE49-F238E27FC236}">
                <a16:creationId xmlns:a16="http://schemas.microsoft.com/office/drawing/2014/main" id="{1950068A-29F8-2E18-3202-A7AB5A0247FC}"/>
              </a:ext>
              <a:ext uri="{C183D7F6-B498-43B3-948B-1728B52AA6E4}">
                <adec:decorative xmlns:adec="http://schemas.microsoft.com/office/drawing/2017/decorative" val="1"/>
              </a:ext>
            </a:extLst>
          </p:cNvPr>
          <p:cNvSpPr/>
          <p:nvPr/>
        </p:nvSpPr>
        <p:spPr>
          <a:xfrm>
            <a:off x="3048" y="1286030"/>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097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720556" y="980387"/>
            <a:ext cx="4471444" cy="3902697"/>
          </a:xfrm>
        </p:spPr>
        <p:txBody>
          <a:bodyPr>
            <a:normAutofit/>
          </a:bodyPr>
          <a:lstStyle/>
          <a:p>
            <a:r>
              <a:rPr lang="en-US" sz="4000" dirty="0">
                <a:solidFill>
                  <a:srgbClr val="C00000"/>
                </a:solidFill>
              </a:rPr>
              <a:t>THE WAY TO GET STARTED IS TO QUIT TALKING AND BEGIN DOING.</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8203158" y="4883084"/>
            <a:ext cx="3806919" cy="709866"/>
          </a:xfrm>
        </p:spPr>
        <p:txBody>
          <a:bodyPr/>
          <a:lstStyle/>
          <a:p>
            <a:pPr algn="r"/>
            <a:r>
              <a:rPr lang="en-US" i="1" dirty="0">
                <a:solidFill>
                  <a:schemeClr val="tx1">
                    <a:lumMod val="85000"/>
                    <a:lumOff val="15000"/>
                  </a:schemeClr>
                </a:solidFill>
              </a:rPr>
              <a:t>-Walt Disney</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sp>
        <p:nvSpPr>
          <p:cNvPr id="7" name="Content Placeholder 5">
            <a:extLst>
              <a:ext uri="{FF2B5EF4-FFF2-40B4-BE49-F238E27FC236}">
                <a16:creationId xmlns:a16="http://schemas.microsoft.com/office/drawing/2014/main" id="{88E5CB43-A070-98CC-2860-797EDAAED4C6}"/>
              </a:ext>
            </a:extLst>
          </p:cNvPr>
          <p:cNvSpPr txBox="1">
            <a:spLocks/>
          </p:cNvSpPr>
          <p:nvPr/>
        </p:nvSpPr>
        <p:spPr>
          <a:xfrm>
            <a:off x="65988" y="1337912"/>
            <a:ext cx="7927942" cy="4552749"/>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vert="horz" wrap="square"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Clr>
                <a:srgbClr val="BD252F"/>
              </a:buClr>
              <a:buFont typeface="Wingdings" pitchFamily="2" charset="2"/>
              <a:buChar char="v"/>
            </a:pPr>
            <a:r>
              <a:rPr lang="en-US" sz="1200" dirty="0"/>
              <a:t>K-Means</a:t>
            </a:r>
          </a:p>
          <a:p>
            <a:pPr marL="285750" indent="-285750" algn="l">
              <a:buClr>
                <a:srgbClr val="BD252F"/>
              </a:buClr>
              <a:buFont typeface="Wingdings" pitchFamily="2" charset="2"/>
              <a:buChar char="v"/>
            </a:pPr>
            <a:r>
              <a:rPr lang="en-US" sz="1200" dirty="0" err="1"/>
              <a:t>Tensorflow</a:t>
            </a:r>
            <a:endParaRPr lang="en-US" sz="1200" dirty="0"/>
          </a:p>
          <a:p>
            <a:pPr marL="285750" indent="-285750" algn="l">
              <a:buClr>
                <a:srgbClr val="BD252F"/>
              </a:buClr>
              <a:buFont typeface="Wingdings" pitchFamily="2" charset="2"/>
              <a:buChar char="v"/>
            </a:pPr>
            <a:r>
              <a:rPr lang="en-US" sz="1200" dirty="0"/>
              <a:t>Automatic Hyperparameter Optimization with </a:t>
            </a:r>
            <a:r>
              <a:rPr lang="en-US" sz="1200" dirty="0" err="1"/>
              <a:t>Keras</a:t>
            </a:r>
            <a:r>
              <a:rPr lang="en-US" sz="1200" dirty="0"/>
              <a:t> Tuner</a:t>
            </a:r>
          </a:p>
          <a:p>
            <a:pPr marL="285750" indent="-285750" algn="l">
              <a:buClr>
                <a:srgbClr val="BD252F"/>
              </a:buClr>
              <a:buFont typeface="Wingdings" pitchFamily="2" charset="2"/>
              <a:buChar char="v"/>
            </a:pPr>
            <a:r>
              <a:rPr lang="en-US" sz="1200" dirty="0"/>
              <a:t>Manual Hyperparameter Optimization with </a:t>
            </a:r>
            <a:r>
              <a:rPr lang="en-US" sz="1200" dirty="0" err="1"/>
              <a:t>Keras</a:t>
            </a:r>
            <a:r>
              <a:rPr lang="en-US" sz="1200" dirty="0"/>
              <a:t> Tuner</a:t>
            </a:r>
          </a:p>
          <a:p>
            <a:pPr marL="285750" indent="-285750" algn="l">
              <a:buClr>
                <a:srgbClr val="BD252F"/>
              </a:buClr>
              <a:buFont typeface="Wingdings" pitchFamily="2" charset="2"/>
              <a:buChar char="v"/>
            </a:pPr>
            <a:r>
              <a:rPr lang="en-US" sz="1200" dirty="0"/>
              <a:t>Linear Regression</a:t>
            </a:r>
          </a:p>
          <a:p>
            <a:pPr marL="285750" indent="-285750" algn="l">
              <a:buClr>
                <a:srgbClr val="BD252F"/>
              </a:buClr>
              <a:buFont typeface="Wingdings" pitchFamily="2" charset="2"/>
              <a:buChar char="v"/>
            </a:pPr>
            <a:r>
              <a:rPr lang="en-US" sz="1200" dirty="0"/>
              <a:t>Artificial Neural Network</a:t>
            </a:r>
          </a:p>
          <a:p>
            <a:pPr marL="285750" indent="-285750" algn="l">
              <a:buClr>
                <a:srgbClr val="BD252F"/>
              </a:buClr>
              <a:buFont typeface="Wingdings" pitchFamily="2" charset="2"/>
              <a:buChar char="v"/>
            </a:pPr>
            <a:r>
              <a:rPr lang="en-US" sz="1200" dirty="0"/>
              <a:t>Scaled SAT &amp; ACT score</a:t>
            </a:r>
          </a:p>
          <a:p>
            <a:pPr marL="285750" indent="-285750" algn="l">
              <a:buClr>
                <a:srgbClr val="BD252F"/>
              </a:buClr>
              <a:buFont typeface="Wingdings" pitchFamily="2" charset="2"/>
              <a:buChar char="v"/>
            </a:pPr>
            <a:r>
              <a:rPr lang="en-US" sz="1200" dirty="0"/>
              <a:t>Read CSV into Pandas </a:t>
            </a:r>
            <a:r>
              <a:rPr lang="en-US" sz="1200" dirty="0" err="1"/>
              <a:t>Dataframe</a:t>
            </a:r>
            <a:r>
              <a:rPr lang="en-US" sz="1200" dirty="0"/>
              <a:t> &amp; exported to SQL/SQLite</a:t>
            </a:r>
          </a:p>
          <a:p>
            <a:pPr marL="285750" indent="-285750" algn="l">
              <a:buClr>
                <a:srgbClr val="BD252F"/>
              </a:buClr>
              <a:buFont typeface="Wingdings" pitchFamily="2" charset="2"/>
              <a:buChar char="v"/>
            </a:pPr>
            <a:r>
              <a:rPr lang="en-US" sz="1200" dirty="0"/>
              <a:t>Utilized Google </a:t>
            </a:r>
            <a:r>
              <a:rPr lang="en-US" sz="1200" dirty="0" err="1"/>
              <a:t>Colab</a:t>
            </a:r>
            <a:r>
              <a:rPr lang="en-US" sz="1200" dirty="0"/>
              <a:t> &amp; </a:t>
            </a:r>
            <a:r>
              <a:rPr lang="en-US" sz="1200" dirty="0" err="1"/>
              <a:t>VSCode</a:t>
            </a:r>
            <a:r>
              <a:rPr lang="en-US" sz="1200" dirty="0"/>
              <a:t> for modeling &amp; training</a:t>
            </a:r>
          </a:p>
          <a:p>
            <a:pPr marL="285750" indent="-285750" algn="l">
              <a:buClr>
                <a:srgbClr val="BD252F"/>
              </a:buClr>
              <a:buFont typeface="Wingdings" pitchFamily="2" charset="2"/>
              <a:buChar char="v"/>
            </a:pPr>
            <a:r>
              <a:rPr lang="en-US" sz="1200" dirty="0"/>
              <a:t>Used seaborn </a:t>
            </a:r>
            <a:r>
              <a:rPr lang="en-US" sz="1200" dirty="0" err="1"/>
              <a:t>pairplot</a:t>
            </a:r>
            <a:r>
              <a:rPr lang="en-US" sz="1200" dirty="0"/>
              <a:t> library to show relationships between every feature</a:t>
            </a:r>
          </a:p>
        </p:txBody>
      </p:sp>
      <p:sp>
        <p:nvSpPr>
          <p:cNvPr id="12" name="Title 3">
            <a:extLst>
              <a:ext uri="{FF2B5EF4-FFF2-40B4-BE49-F238E27FC236}">
                <a16:creationId xmlns:a16="http://schemas.microsoft.com/office/drawing/2014/main" id="{FA3CAECE-C3C1-6225-7F77-E0FBB5568867}"/>
              </a:ext>
            </a:extLst>
          </p:cNvPr>
          <p:cNvSpPr>
            <a:spLocks noGrp="1"/>
          </p:cNvSpPr>
          <p:nvPr>
            <p:ph type="title"/>
          </p:nvPr>
        </p:nvSpPr>
        <p:spPr>
          <a:xfrm>
            <a:off x="648935" y="39239"/>
            <a:ext cx="10900146" cy="935776"/>
          </a:xfrm>
        </p:spPr>
        <p:txBody>
          <a:bodyPr>
            <a:noAutofit/>
          </a:bodyPr>
          <a:lstStyle/>
          <a:p>
            <a:r>
              <a:rPr lang="en-US" b="1" dirty="0">
                <a:solidFill>
                  <a:srgbClr val="BD252F"/>
                </a:solidFill>
              </a:rPr>
              <a:t>Process / Tools / </a:t>
            </a:r>
            <a:r>
              <a:rPr lang="en-US" dirty="0">
                <a:solidFill>
                  <a:srgbClr val="BD252F"/>
                </a:solidFill>
              </a:rPr>
              <a:t>Models</a:t>
            </a:r>
          </a:p>
        </p:txBody>
      </p:sp>
    </p:spTree>
    <p:extLst>
      <p:ext uri="{BB962C8B-B14F-4D97-AF65-F5344CB8AC3E}">
        <p14:creationId xmlns:p14="http://schemas.microsoft.com/office/powerpoint/2010/main" val="331829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SAT Math vs Verbal Score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493B2693-C1B3-E49D-82BC-93CD3F79AE64}"/>
              </a:ext>
            </a:extLst>
          </p:cNvPr>
          <p:cNvPicPr>
            <a:picLocks noChangeAspect="1"/>
          </p:cNvPicPr>
          <p:nvPr/>
        </p:nvPicPr>
        <p:blipFill>
          <a:blip r:embed="rId3"/>
          <a:stretch>
            <a:fillRect/>
          </a:stretch>
        </p:blipFill>
        <p:spPr>
          <a:xfrm>
            <a:off x="480009" y="1478116"/>
            <a:ext cx="5349579" cy="4035273"/>
          </a:xfrm>
          <a:prstGeom prst="rect">
            <a:avLst/>
          </a:prstGeom>
        </p:spPr>
      </p:pic>
      <p:pic>
        <p:nvPicPr>
          <p:cNvPr id="8" name="Picture 7">
            <a:extLst>
              <a:ext uri="{FF2B5EF4-FFF2-40B4-BE49-F238E27FC236}">
                <a16:creationId xmlns:a16="http://schemas.microsoft.com/office/drawing/2014/main" id="{6DC78748-5726-2AD3-E4EB-C621104DA5DC}"/>
              </a:ext>
            </a:extLst>
          </p:cNvPr>
          <p:cNvPicPr>
            <a:picLocks noChangeAspect="1"/>
          </p:cNvPicPr>
          <p:nvPr/>
        </p:nvPicPr>
        <p:blipFill>
          <a:blip r:embed="rId4"/>
          <a:stretch>
            <a:fillRect/>
          </a:stretch>
        </p:blipFill>
        <p:spPr>
          <a:xfrm>
            <a:off x="6339654" y="1478116"/>
            <a:ext cx="5349579" cy="4035273"/>
          </a:xfrm>
          <a:prstGeom prst="rect">
            <a:avLst/>
          </a:prstGeom>
        </p:spPr>
      </p:pic>
      <p:sp>
        <p:nvSpPr>
          <p:cNvPr id="9" name="Content Placeholder 5">
            <a:extLst>
              <a:ext uri="{FF2B5EF4-FFF2-40B4-BE49-F238E27FC236}">
                <a16:creationId xmlns:a16="http://schemas.microsoft.com/office/drawing/2014/main" id="{4580C069-B82C-AE78-1B75-732FDEF2B1F7}"/>
              </a:ext>
            </a:extLst>
          </p:cNvPr>
          <p:cNvSpPr txBox="1">
            <a:spLocks/>
          </p:cNvSpPr>
          <p:nvPr/>
        </p:nvSpPr>
        <p:spPr>
          <a:xfrm>
            <a:off x="480010" y="5528821"/>
            <a:ext cx="11209223" cy="33161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lnSpc>
                <a:spcPct val="100000"/>
              </a:lnSpc>
              <a:buClr>
                <a:srgbClr val="BD252F"/>
              </a:buClr>
              <a:buNone/>
            </a:pPr>
            <a:r>
              <a:rPr lang="en-US" sz="1400" b="1" dirty="0">
                <a:solidFill>
                  <a:srgbClr val="BD252F"/>
                </a:solidFill>
              </a:rPr>
              <a:t>Analysis shows there is little to no variation between verbal and math scores and an inverse relationship between both SAT scores and Admission Rate</a:t>
            </a:r>
          </a:p>
        </p:txBody>
      </p:sp>
    </p:spTree>
    <p:extLst>
      <p:ext uri="{BB962C8B-B14F-4D97-AF65-F5344CB8AC3E}">
        <p14:creationId xmlns:p14="http://schemas.microsoft.com/office/powerpoint/2010/main" val="132442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73E029-71AA-E018-D3F7-B77B0536C91A}"/>
              </a:ext>
            </a:extLst>
          </p:cNvPr>
          <p:cNvPicPr>
            <a:picLocks noChangeAspect="1"/>
          </p:cNvPicPr>
          <p:nvPr/>
        </p:nvPicPr>
        <p:blipFill>
          <a:blip r:embed="rId3"/>
          <a:stretch>
            <a:fillRect/>
          </a:stretch>
        </p:blipFill>
        <p:spPr>
          <a:xfrm>
            <a:off x="758072" y="1314792"/>
            <a:ext cx="11053713" cy="4197724"/>
          </a:xfrm>
          <a:prstGeom prst="rect">
            <a:avLst/>
          </a:prstGeom>
        </p:spPr>
      </p:pic>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351387" cy="935776"/>
          </a:xfrm>
        </p:spPr>
        <p:txBody>
          <a:bodyPr>
            <a:noAutofit/>
          </a:bodyPr>
          <a:lstStyle/>
          <a:p>
            <a:r>
              <a:rPr lang="en-US" dirty="0"/>
              <a:t>Admission Rate vs Applications Submitted</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9" name="Content Placeholder 5">
            <a:extLst>
              <a:ext uri="{FF2B5EF4-FFF2-40B4-BE49-F238E27FC236}">
                <a16:creationId xmlns:a16="http://schemas.microsoft.com/office/drawing/2014/main" id="{4580C069-B82C-AE78-1B75-732FDEF2B1F7}"/>
              </a:ext>
            </a:extLst>
          </p:cNvPr>
          <p:cNvSpPr txBox="1">
            <a:spLocks/>
          </p:cNvSpPr>
          <p:nvPr/>
        </p:nvSpPr>
        <p:spPr>
          <a:xfrm>
            <a:off x="480010" y="5479126"/>
            <a:ext cx="11209223" cy="33161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lnSpc>
                <a:spcPct val="100000"/>
              </a:lnSpc>
              <a:buClr>
                <a:srgbClr val="BD252F"/>
              </a:buClr>
              <a:buNone/>
            </a:pPr>
            <a:r>
              <a:rPr lang="en-US" sz="1200" dirty="0">
                <a:solidFill>
                  <a:srgbClr val="BD252F"/>
                </a:solidFill>
              </a:rPr>
              <a:t>Schools with lower admission rates tended to have higher SAT scores</a:t>
            </a:r>
          </a:p>
          <a:p>
            <a:pPr marL="0" indent="0" algn="ctr">
              <a:lnSpc>
                <a:spcPct val="100000"/>
              </a:lnSpc>
              <a:buClr>
                <a:srgbClr val="BD252F"/>
              </a:buClr>
              <a:buNone/>
            </a:pPr>
            <a:r>
              <a:rPr lang="en-US" sz="1200" dirty="0">
                <a:solidFill>
                  <a:srgbClr val="BD252F"/>
                </a:solidFill>
              </a:rPr>
              <a:t>Admission rates and SAT scores varied with total number of applications submitted</a:t>
            </a:r>
          </a:p>
        </p:txBody>
      </p:sp>
    </p:spTree>
    <p:extLst>
      <p:ext uri="{BB962C8B-B14F-4D97-AF65-F5344CB8AC3E}">
        <p14:creationId xmlns:p14="http://schemas.microsoft.com/office/powerpoint/2010/main" val="255773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SAT Test Score Training</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3AA14DA0-63A4-3BB6-F7C7-24B2F845533B}"/>
              </a:ext>
            </a:extLst>
          </p:cNvPr>
          <p:cNvSpPr txBox="1"/>
          <p:nvPr/>
        </p:nvSpPr>
        <p:spPr>
          <a:xfrm>
            <a:off x="7136089" y="1549555"/>
            <a:ext cx="4656843" cy="1323439"/>
          </a:xfrm>
          <a:prstGeom prst="rect">
            <a:avLst/>
          </a:prstGeom>
          <a:noFill/>
        </p:spPr>
        <p:txBody>
          <a:bodyPr wrap="square">
            <a:spAutoFit/>
          </a:bodyPr>
          <a:lstStyle/>
          <a:p>
            <a:pPr algn="ctr"/>
            <a:r>
              <a:rPr lang="en-US" sz="1600" dirty="0"/>
              <a:t>Loss: 0.5672</a:t>
            </a:r>
          </a:p>
          <a:p>
            <a:pPr algn="ctr"/>
            <a:r>
              <a:rPr lang="en-US" sz="1600" dirty="0"/>
              <a:t>Accuracy: 0.0029</a:t>
            </a:r>
          </a:p>
          <a:p>
            <a:pPr algn="ctr"/>
            <a:r>
              <a:rPr lang="en-US" sz="1600" dirty="0"/>
              <a:t>25ms/epoch - 2ms/step</a:t>
            </a:r>
          </a:p>
          <a:p>
            <a:pPr algn="ctr"/>
            <a:endParaRPr lang="en-US" sz="1600" dirty="0"/>
          </a:p>
          <a:p>
            <a:pPr algn="ctr"/>
            <a:endParaRPr lang="en-US" sz="1600" dirty="0"/>
          </a:p>
        </p:txBody>
      </p:sp>
      <p:pic>
        <p:nvPicPr>
          <p:cNvPr id="5" name="Picture 4">
            <a:extLst>
              <a:ext uri="{FF2B5EF4-FFF2-40B4-BE49-F238E27FC236}">
                <a16:creationId xmlns:a16="http://schemas.microsoft.com/office/drawing/2014/main" id="{BCCF4CF8-47AA-0A28-3C92-8DD8ECAF679F}"/>
              </a:ext>
            </a:extLst>
          </p:cNvPr>
          <p:cNvPicPr>
            <a:picLocks noChangeAspect="1"/>
          </p:cNvPicPr>
          <p:nvPr/>
        </p:nvPicPr>
        <p:blipFill>
          <a:blip r:embed="rId3"/>
          <a:stretch>
            <a:fillRect/>
          </a:stretch>
        </p:blipFill>
        <p:spPr>
          <a:xfrm>
            <a:off x="748646" y="1521274"/>
            <a:ext cx="5903536" cy="4368251"/>
          </a:xfrm>
          <a:prstGeom prst="rect">
            <a:avLst/>
          </a:prstGeom>
        </p:spPr>
      </p:pic>
      <p:pic>
        <p:nvPicPr>
          <p:cNvPr id="6" name="Picture 5">
            <a:extLst>
              <a:ext uri="{FF2B5EF4-FFF2-40B4-BE49-F238E27FC236}">
                <a16:creationId xmlns:a16="http://schemas.microsoft.com/office/drawing/2014/main" id="{32CA56B6-38B5-3924-CE00-67A193A664EB}"/>
              </a:ext>
            </a:extLst>
          </p:cNvPr>
          <p:cNvPicPr>
            <a:picLocks noChangeAspect="1"/>
          </p:cNvPicPr>
          <p:nvPr/>
        </p:nvPicPr>
        <p:blipFill>
          <a:blip r:embed="rId4"/>
          <a:stretch>
            <a:fillRect/>
          </a:stretch>
        </p:blipFill>
        <p:spPr>
          <a:xfrm>
            <a:off x="7136088" y="3327902"/>
            <a:ext cx="4656844" cy="2561623"/>
          </a:xfrm>
          <a:prstGeom prst="rect">
            <a:avLst/>
          </a:prstGeom>
        </p:spPr>
      </p:pic>
    </p:spTree>
    <p:extLst>
      <p:ext uri="{BB962C8B-B14F-4D97-AF65-F5344CB8AC3E}">
        <p14:creationId xmlns:p14="http://schemas.microsoft.com/office/powerpoint/2010/main" val="164675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ACT Test Score Training</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3AA14DA0-63A4-3BB6-F7C7-24B2F845533B}"/>
              </a:ext>
            </a:extLst>
          </p:cNvPr>
          <p:cNvSpPr txBox="1"/>
          <p:nvPr/>
        </p:nvSpPr>
        <p:spPr>
          <a:xfrm>
            <a:off x="6376562" y="1554513"/>
            <a:ext cx="5416370" cy="1323439"/>
          </a:xfrm>
          <a:prstGeom prst="rect">
            <a:avLst/>
          </a:prstGeom>
          <a:noFill/>
        </p:spPr>
        <p:txBody>
          <a:bodyPr wrap="square">
            <a:spAutoFit/>
          </a:bodyPr>
          <a:lstStyle/>
          <a:p>
            <a:pPr algn="ctr"/>
            <a:r>
              <a:rPr lang="en-US" sz="1600" dirty="0"/>
              <a:t>Loss: 0.5815</a:t>
            </a:r>
          </a:p>
          <a:p>
            <a:pPr algn="ctr"/>
            <a:r>
              <a:rPr lang="en-US" sz="1600" dirty="0"/>
              <a:t>Accuracy: 0.0029</a:t>
            </a:r>
          </a:p>
          <a:p>
            <a:pPr algn="ctr"/>
            <a:r>
              <a:rPr lang="en-US" sz="1600" dirty="0"/>
              <a:t>37ms/epoch - 3ms/step</a:t>
            </a:r>
          </a:p>
          <a:p>
            <a:pPr algn="ctr"/>
            <a:endParaRPr lang="en-US" sz="1600" dirty="0"/>
          </a:p>
          <a:p>
            <a:pPr algn="ctr"/>
            <a:endParaRPr lang="en-US" sz="1600" dirty="0"/>
          </a:p>
        </p:txBody>
      </p:sp>
      <p:pic>
        <p:nvPicPr>
          <p:cNvPr id="8" name="Picture 7">
            <a:extLst>
              <a:ext uri="{FF2B5EF4-FFF2-40B4-BE49-F238E27FC236}">
                <a16:creationId xmlns:a16="http://schemas.microsoft.com/office/drawing/2014/main" id="{EFFF286C-9DE1-C6B5-3F9B-191471C004D7}"/>
              </a:ext>
            </a:extLst>
          </p:cNvPr>
          <p:cNvPicPr>
            <a:picLocks noChangeAspect="1"/>
          </p:cNvPicPr>
          <p:nvPr/>
        </p:nvPicPr>
        <p:blipFill>
          <a:blip r:embed="rId3"/>
          <a:stretch>
            <a:fillRect/>
          </a:stretch>
        </p:blipFill>
        <p:spPr>
          <a:xfrm>
            <a:off x="6376562" y="2970046"/>
            <a:ext cx="5416370" cy="2912280"/>
          </a:xfrm>
          <a:prstGeom prst="rect">
            <a:avLst/>
          </a:prstGeom>
        </p:spPr>
      </p:pic>
      <p:pic>
        <p:nvPicPr>
          <p:cNvPr id="9" name="Picture 8">
            <a:extLst>
              <a:ext uri="{FF2B5EF4-FFF2-40B4-BE49-F238E27FC236}">
                <a16:creationId xmlns:a16="http://schemas.microsoft.com/office/drawing/2014/main" id="{FD7B7693-5BDC-8B4A-C63A-CE71C99DACFF}"/>
              </a:ext>
            </a:extLst>
          </p:cNvPr>
          <p:cNvPicPr>
            <a:picLocks noChangeAspect="1"/>
          </p:cNvPicPr>
          <p:nvPr/>
        </p:nvPicPr>
        <p:blipFill>
          <a:blip r:embed="rId4"/>
          <a:stretch>
            <a:fillRect/>
          </a:stretch>
        </p:blipFill>
        <p:spPr>
          <a:xfrm>
            <a:off x="286733" y="1521274"/>
            <a:ext cx="5934790" cy="4361052"/>
          </a:xfrm>
          <a:prstGeom prst="rect">
            <a:avLst/>
          </a:prstGeom>
        </p:spPr>
      </p:pic>
    </p:spTree>
    <p:extLst>
      <p:ext uri="{BB962C8B-B14F-4D97-AF65-F5344CB8AC3E}">
        <p14:creationId xmlns:p14="http://schemas.microsoft.com/office/powerpoint/2010/main" val="3865970757"/>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A6507DE-E02C-4320-873D-704EA2AB6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0</TotalTime>
  <Words>555</Words>
  <Application>Microsoft Macintosh PowerPoint</Application>
  <PresentationFormat>Widescreen</PresentationFormat>
  <Paragraphs>108</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Meiryo</vt:lpstr>
      <vt:lpstr>Arial</vt:lpstr>
      <vt:lpstr>Calibri</vt:lpstr>
      <vt:lpstr>Corbel</vt:lpstr>
      <vt:lpstr>Kanit</vt:lpstr>
      <vt:lpstr>Wingdings</vt:lpstr>
      <vt:lpstr>ShojiVTI</vt:lpstr>
      <vt:lpstr>Data Science Boot Camp Spring 2023 Machine Learning Integration</vt:lpstr>
      <vt:lpstr>Project 4 Room 4 Team</vt:lpstr>
      <vt:lpstr>Project Dataset</vt:lpstr>
      <vt:lpstr>THE WAY TO GET STARTED IS TO QUIT TALKING AND BEGIN DOING.</vt:lpstr>
      <vt:lpstr>Process / Tools / Models</vt:lpstr>
      <vt:lpstr>SAT Math vs Verbal Score</vt:lpstr>
      <vt:lpstr>Admission Rate vs Applications Submitted</vt:lpstr>
      <vt:lpstr>SAT Test Score Training</vt:lpstr>
      <vt:lpstr>ACT Test Score Training</vt:lpstr>
      <vt:lpstr>SAT Pairplot feature comparison</vt:lpstr>
      <vt:lpstr>ACT Pairplot feature comparison</vt:lpstr>
      <vt:lpstr>Correlation Heatmap</vt:lpstr>
      <vt:lpstr>Training &amp; Testing the Dataset</vt:lpstr>
      <vt:lpstr>Artificial Neural Network</vt:lpstr>
      <vt:lpstr>Retrospective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2021-01-27T10:29:50Z</dcterms:created>
  <dcterms:modified xsi:type="dcterms:W3CDTF">2023-08-08T23:33:04Z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