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BA7-835D-48D4-9C19-0146C92D01B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A4FF-4204-46EB-B489-EA154BDBC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5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BA7-835D-48D4-9C19-0146C92D01B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A4FF-4204-46EB-B489-EA154BDBC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BA7-835D-48D4-9C19-0146C92D01B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A4FF-4204-46EB-B489-EA154BDBC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3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BA7-835D-48D4-9C19-0146C92D01B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A4FF-4204-46EB-B489-EA154BDBC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8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BA7-835D-48D4-9C19-0146C92D01B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A4FF-4204-46EB-B489-EA154BDBC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3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BA7-835D-48D4-9C19-0146C92D01B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A4FF-4204-46EB-B489-EA154BDBC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2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BA7-835D-48D4-9C19-0146C92D01B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A4FF-4204-46EB-B489-EA154BDBC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9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BA7-835D-48D4-9C19-0146C92D01B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A4FF-4204-46EB-B489-EA154BDBC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6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BA7-835D-48D4-9C19-0146C92D01B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A4FF-4204-46EB-B489-EA154BDBC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4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BA7-835D-48D4-9C19-0146C92D01B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A4FF-4204-46EB-B489-EA154BDBC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6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BA7-835D-48D4-9C19-0146C92D01B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A4FF-4204-46EB-B489-EA154BDBC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0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4BA7-835D-48D4-9C19-0146C92D01B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9A4FF-4204-46EB-B489-EA154BDBC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32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67AB-12AD-4145-9170-E020BB74F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7AE66-6BA8-48DB-953E-75155ED15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Kody Davis - 5375</a:t>
            </a:r>
          </a:p>
        </p:txBody>
      </p:sp>
    </p:spTree>
    <p:extLst>
      <p:ext uri="{BB962C8B-B14F-4D97-AF65-F5344CB8AC3E}">
        <p14:creationId xmlns:p14="http://schemas.microsoft.com/office/powerpoint/2010/main" val="204025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F1ED-BC3C-4B68-ADC3-BF33D8D5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12"/>
            <a:ext cx="10515600" cy="691888"/>
          </a:xfrm>
        </p:spPr>
        <p:txBody>
          <a:bodyPr>
            <a:normAutofit fontScale="90000"/>
          </a:bodyPr>
          <a:lstStyle/>
          <a:p>
            <a:r>
              <a:rPr lang="en-US" dirty="0"/>
              <a:t>Register File Module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D2367F59-8372-48C1-AED3-5C6D07F5D9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31178"/>
            <a:ext cx="3815224" cy="3347208"/>
          </a:xfrm>
        </p:spPr>
      </p:pic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BFF1313E-919D-467E-8BFC-233C2E9007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22" y="931178"/>
            <a:ext cx="4401164" cy="3353268"/>
          </a:xfrm>
          <a:ln w="285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C420BC-7622-4A00-AA51-DA18FCF83C68}"/>
              </a:ext>
            </a:extLst>
          </p:cNvPr>
          <p:cNvSpPr txBox="1"/>
          <p:nvPr/>
        </p:nvSpPr>
        <p:spPr>
          <a:xfrm>
            <a:off x="838200" y="4798503"/>
            <a:ext cx="94970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block of code corresponds to a unit in the blueprint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Load Gates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Registers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4-to-1 Mux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2-to-4 Decoder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50E8F6-5C38-409C-A462-0640083C4D8B}"/>
              </a:ext>
            </a:extLst>
          </p:cNvPr>
          <p:cNvSpPr/>
          <p:nvPr/>
        </p:nvSpPr>
        <p:spPr>
          <a:xfrm>
            <a:off x="914400" y="2499919"/>
            <a:ext cx="2197916" cy="47817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64EA87-BEAA-44FD-B9DE-3F97AE35D499}"/>
              </a:ext>
            </a:extLst>
          </p:cNvPr>
          <p:cNvSpPr/>
          <p:nvPr/>
        </p:nvSpPr>
        <p:spPr>
          <a:xfrm>
            <a:off x="5914239" y="1535184"/>
            <a:ext cx="360726" cy="23405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839645-D91C-4EC0-9975-C3557C87879D}"/>
              </a:ext>
            </a:extLst>
          </p:cNvPr>
          <p:cNvSpPr/>
          <p:nvPr/>
        </p:nvSpPr>
        <p:spPr>
          <a:xfrm>
            <a:off x="914400" y="3013976"/>
            <a:ext cx="2801923" cy="478173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AE2D39-5CD8-4D37-B405-89653BC5A517}"/>
              </a:ext>
            </a:extLst>
          </p:cNvPr>
          <p:cNvSpPr/>
          <p:nvPr/>
        </p:nvSpPr>
        <p:spPr>
          <a:xfrm>
            <a:off x="6778305" y="1535184"/>
            <a:ext cx="654341" cy="240764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BC339D-D0D8-46BB-A50B-4B567D8D36AA}"/>
              </a:ext>
            </a:extLst>
          </p:cNvPr>
          <p:cNvSpPr/>
          <p:nvPr/>
        </p:nvSpPr>
        <p:spPr>
          <a:xfrm>
            <a:off x="914400" y="3528033"/>
            <a:ext cx="3145872" cy="255402"/>
          </a:xfrm>
          <a:prstGeom prst="rect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F67AE-3AEA-468B-B28E-671CFA092B28}"/>
              </a:ext>
            </a:extLst>
          </p:cNvPr>
          <p:cNvSpPr/>
          <p:nvPr/>
        </p:nvSpPr>
        <p:spPr>
          <a:xfrm>
            <a:off x="7734650" y="2659310"/>
            <a:ext cx="578840" cy="7696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59CC50-8A94-463C-9B15-DC59CB395E5E}"/>
              </a:ext>
            </a:extLst>
          </p:cNvPr>
          <p:cNvSpPr/>
          <p:nvPr/>
        </p:nvSpPr>
        <p:spPr>
          <a:xfrm>
            <a:off x="8759505" y="2262462"/>
            <a:ext cx="578840" cy="7696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5456FC-72A8-421E-B1D3-EBA340F1D60E}"/>
              </a:ext>
            </a:extLst>
          </p:cNvPr>
          <p:cNvSpPr/>
          <p:nvPr/>
        </p:nvSpPr>
        <p:spPr>
          <a:xfrm>
            <a:off x="914400" y="3819319"/>
            <a:ext cx="2692866" cy="186887"/>
          </a:xfrm>
          <a:prstGeom prst="rect">
            <a:avLst/>
          </a:prstGeom>
          <a:noFill/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A98EC-915F-44A2-893A-7C4C7B10AFBF}"/>
              </a:ext>
            </a:extLst>
          </p:cNvPr>
          <p:cNvSpPr/>
          <p:nvPr/>
        </p:nvSpPr>
        <p:spPr>
          <a:xfrm>
            <a:off x="5335399" y="3830036"/>
            <a:ext cx="654341" cy="375176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6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F1ED-BC3C-4B68-ADC3-BF33D8D5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12"/>
            <a:ext cx="10515600" cy="691888"/>
          </a:xfrm>
        </p:spPr>
        <p:txBody>
          <a:bodyPr>
            <a:normAutofit fontScale="90000"/>
          </a:bodyPr>
          <a:lstStyle/>
          <a:p>
            <a:r>
              <a:rPr lang="en-US" dirty="0"/>
              <a:t>Register File Module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D2367F59-8372-48C1-AED3-5C6D07F5D9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31178"/>
            <a:ext cx="3815224" cy="3347208"/>
          </a:xfrm>
        </p:spPr>
      </p:pic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BFF1313E-919D-467E-8BFC-233C2E9007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22" y="931178"/>
            <a:ext cx="4401164" cy="335326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C420BC-7622-4A00-AA51-DA18FCF83C68}"/>
              </a:ext>
            </a:extLst>
          </p:cNvPr>
          <p:cNvSpPr txBox="1"/>
          <p:nvPr/>
        </p:nvSpPr>
        <p:spPr>
          <a:xfrm>
            <a:off x="838200" y="4798503"/>
            <a:ext cx="94970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The outputs of the module are the outputs of the two 4-to-1 mux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inputs to the module are: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FF0000"/>
                </a:solidFill>
              </a:rPr>
              <a:t>clk – clock signal (not pictured, only for registers)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FF0000"/>
                </a:solidFill>
              </a:rPr>
              <a:t>reset – reset signal (not pictured, only for registers)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err="1">
                <a:solidFill>
                  <a:srgbClr val="7030A0"/>
                </a:solidFill>
              </a:rPr>
              <a:t>aReg_select</a:t>
            </a:r>
            <a:r>
              <a:rPr lang="en-US" sz="1200" dirty="0">
                <a:solidFill>
                  <a:srgbClr val="7030A0"/>
                </a:solidFill>
              </a:rPr>
              <a:t> – mux select signal for </a:t>
            </a:r>
            <a:r>
              <a:rPr lang="en-US" sz="1200" dirty="0" err="1">
                <a:solidFill>
                  <a:srgbClr val="7030A0"/>
                </a:solidFill>
              </a:rPr>
              <a:t>operandA</a:t>
            </a:r>
            <a:endParaRPr lang="en-US" sz="1200" dirty="0">
              <a:solidFill>
                <a:srgbClr val="7030A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err="1">
                <a:solidFill>
                  <a:srgbClr val="7030A0"/>
                </a:solidFill>
              </a:rPr>
              <a:t>bReg_select</a:t>
            </a:r>
            <a:r>
              <a:rPr lang="en-US" sz="1200" dirty="0">
                <a:solidFill>
                  <a:srgbClr val="7030A0"/>
                </a:solidFill>
              </a:rPr>
              <a:t> – mux select signal for </a:t>
            </a:r>
            <a:r>
              <a:rPr lang="en-US" sz="1200" dirty="0" err="1">
                <a:solidFill>
                  <a:srgbClr val="7030A0"/>
                </a:solidFill>
              </a:rPr>
              <a:t>operandB</a:t>
            </a:r>
            <a:endParaRPr lang="en-US" sz="1200" dirty="0">
              <a:solidFill>
                <a:srgbClr val="7030A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err="1">
                <a:solidFill>
                  <a:srgbClr val="00B050"/>
                </a:solidFill>
              </a:rPr>
              <a:t>load_enable</a:t>
            </a:r>
            <a:r>
              <a:rPr lang="en-US" sz="1200" dirty="0">
                <a:solidFill>
                  <a:srgbClr val="00B050"/>
                </a:solidFill>
              </a:rPr>
              <a:t> – load enable signal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err="1">
                <a:solidFill>
                  <a:srgbClr val="FFFF00"/>
                </a:solidFill>
              </a:rPr>
              <a:t>dest_select</a:t>
            </a:r>
            <a:r>
              <a:rPr lang="en-US" sz="1200" dirty="0">
                <a:solidFill>
                  <a:srgbClr val="FFFF00"/>
                </a:solidFill>
              </a:rPr>
              <a:t> – decoder signal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err="1">
                <a:solidFill>
                  <a:srgbClr val="0070C0"/>
                </a:solidFill>
              </a:rPr>
              <a:t>reg_data</a:t>
            </a:r>
            <a:r>
              <a:rPr lang="en-US" sz="1200" dirty="0">
                <a:solidFill>
                  <a:srgbClr val="0070C0"/>
                </a:solidFill>
              </a:rPr>
              <a:t> – data to be placed in a register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4DFE3B-4941-4771-ACF6-D752A88651C0}"/>
              </a:ext>
            </a:extLst>
          </p:cNvPr>
          <p:cNvSpPr/>
          <p:nvPr/>
        </p:nvSpPr>
        <p:spPr>
          <a:xfrm>
            <a:off x="931178" y="1753296"/>
            <a:ext cx="1048624" cy="17617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B57FA2-F019-4C10-87F3-DAE567261571}"/>
              </a:ext>
            </a:extLst>
          </p:cNvPr>
          <p:cNvSpPr/>
          <p:nvPr/>
        </p:nvSpPr>
        <p:spPr>
          <a:xfrm>
            <a:off x="931178" y="1040235"/>
            <a:ext cx="721453" cy="1761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014CF8-5E9D-4A51-9D30-2CD1F504E9ED}"/>
              </a:ext>
            </a:extLst>
          </p:cNvPr>
          <p:cNvSpPr/>
          <p:nvPr/>
        </p:nvSpPr>
        <p:spPr>
          <a:xfrm>
            <a:off x="931178" y="1233182"/>
            <a:ext cx="1115736" cy="176169"/>
          </a:xfrm>
          <a:prstGeom prst="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5FB817-A8DD-4D57-B05C-E2ADD15DD5BA}"/>
              </a:ext>
            </a:extLst>
          </p:cNvPr>
          <p:cNvSpPr/>
          <p:nvPr/>
        </p:nvSpPr>
        <p:spPr>
          <a:xfrm>
            <a:off x="931178" y="1426128"/>
            <a:ext cx="1115736" cy="9228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9AFFF9-CA5F-41CB-9EE7-3DB0F64CA187}"/>
              </a:ext>
            </a:extLst>
          </p:cNvPr>
          <p:cNvSpPr/>
          <p:nvPr/>
        </p:nvSpPr>
        <p:spPr>
          <a:xfrm>
            <a:off x="931178" y="1535185"/>
            <a:ext cx="1115736" cy="8389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32EBC0-2EEB-4F99-B7DB-4671417EEB16}"/>
              </a:ext>
            </a:extLst>
          </p:cNvPr>
          <p:cNvSpPr/>
          <p:nvPr/>
        </p:nvSpPr>
        <p:spPr>
          <a:xfrm>
            <a:off x="931178" y="1635851"/>
            <a:ext cx="1048624" cy="100669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746373-16B3-46D5-A8D9-34D5D0DDD4A0}"/>
              </a:ext>
            </a:extLst>
          </p:cNvPr>
          <p:cNvSpPr/>
          <p:nvPr/>
        </p:nvSpPr>
        <p:spPr>
          <a:xfrm>
            <a:off x="7776594" y="1040235"/>
            <a:ext cx="486562" cy="117446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237F8A-D3C9-4701-B462-F93DB9C0C1ED}"/>
              </a:ext>
            </a:extLst>
          </p:cNvPr>
          <p:cNvSpPr/>
          <p:nvPr/>
        </p:nvSpPr>
        <p:spPr>
          <a:xfrm>
            <a:off x="8800051" y="1040235"/>
            <a:ext cx="419450" cy="117446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8B1A37-AC1A-4A13-A3AE-401794A74C12}"/>
              </a:ext>
            </a:extLst>
          </p:cNvPr>
          <p:cNvSpPr/>
          <p:nvPr/>
        </p:nvSpPr>
        <p:spPr>
          <a:xfrm>
            <a:off x="5603846" y="1040235"/>
            <a:ext cx="486562" cy="117446"/>
          </a:xfrm>
          <a:prstGeom prst="rect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02E95-491B-450D-B158-047928A3114A}"/>
              </a:ext>
            </a:extLst>
          </p:cNvPr>
          <p:cNvSpPr/>
          <p:nvPr/>
        </p:nvSpPr>
        <p:spPr>
          <a:xfrm>
            <a:off x="5603846" y="4160941"/>
            <a:ext cx="486562" cy="117445"/>
          </a:xfrm>
          <a:prstGeom prst="rect">
            <a:avLst/>
          </a:prstGeom>
          <a:noFill/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FA6344-3F9A-4CC8-B84A-D85A7222F57A}"/>
              </a:ext>
            </a:extLst>
          </p:cNvPr>
          <p:cNvSpPr/>
          <p:nvPr/>
        </p:nvSpPr>
        <p:spPr>
          <a:xfrm>
            <a:off x="8011486" y="4102217"/>
            <a:ext cx="486562" cy="176169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B73172-7875-49DD-8593-4910E5DE177C}"/>
              </a:ext>
            </a:extLst>
          </p:cNvPr>
          <p:cNvSpPr/>
          <p:nvPr/>
        </p:nvSpPr>
        <p:spPr>
          <a:xfrm>
            <a:off x="9009776" y="4103616"/>
            <a:ext cx="486562" cy="176169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716891-6B7E-432E-B06C-2D3390466506}"/>
              </a:ext>
            </a:extLst>
          </p:cNvPr>
          <p:cNvSpPr/>
          <p:nvPr/>
        </p:nvSpPr>
        <p:spPr>
          <a:xfrm>
            <a:off x="5251508" y="1321266"/>
            <a:ext cx="486562" cy="197142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0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7384-68FC-4834-8EBC-D4D2295B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53" y="192480"/>
            <a:ext cx="10515600" cy="674047"/>
          </a:xfrm>
        </p:spPr>
        <p:txBody>
          <a:bodyPr>
            <a:normAutofit fontScale="90000"/>
          </a:bodyPr>
          <a:lstStyle/>
          <a:p>
            <a:r>
              <a:rPr lang="en-US" dirty="0"/>
              <a:t>Testbench</a:t>
            </a:r>
          </a:p>
        </p:txBody>
      </p:sp>
      <p:pic>
        <p:nvPicPr>
          <p:cNvPr id="6" name="Content Placeholder 5" descr="Text&#10;&#10;Description automatically generated with low confidence">
            <a:extLst>
              <a:ext uri="{FF2B5EF4-FFF2-40B4-BE49-F238E27FC236}">
                <a16:creationId xmlns:a16="http://schemas.microsoft.com/office/drawing/2014/main" id="{4D81576C-082B-450F-819C-774D68F97E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44" y="957967"/>
            <a:ext cx="3001196" cy="339914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5C49A-ECE4-4A0C-9E8C-861A46DA3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191" y="4808220"/>
            <a:ext cx="5181600" cy="1790700"/>
          </a:xfrm>
        </p:spPr>
        <p:txBody>
          <a:bodyPr>
            <a:normAutofit/>
          </a:bodyPr>
          <a:lstStyle/>
          <a:p>
            <a:r>
              <a:rPr lang="en-US" sz="1500" dirty="0"/>
              <a:t>Make assignments on the positive edge of the clock signal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If the assignments were made in the middle of the clock cycle, the signals “</a:t>
            </a:r>
            <a:r>
              <a:rPr lang="en-US" sz="1200" dirty="0" err="1"/>
              <a:t>aReg_select</a:t>
            </a:r>
            <a:r>
              <a:rPr lang="en-US" sz="1200" dirty="0"/>
              <a:t>” and “</a:t>
            </a:r>
            <a:r>
              <a:rPr lang="en-US" sz="1200" dirty="0" err="1"/>
              <a:t>bReg_select</a:t>
            </a:r>
            <a:r>
              <a:rPr lang="en-US" sz="1200" dirty="0"/>
              <a:t>” would cause the output of the MUXs to change in the middle of the cycle, causing problems if an adder unit was attached.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The clock signal is blocking (=), while the assignment signals are non-blocking (&lt;=). This means the clock tick happens first (capturing “</a:t>
            </a:r>
            <a:r>
              <a:rPr lang="en-US" sz="1200" dirty="0" err="1"/>
              <a:t>reg_data</a:t>
            </a:r>
            <a:r>
              <a:rPr lang="en-US" sz="1200" dirty="0"/>
              <a:t>” in Register “</a:t>
            </a:r>
            <a:r>
              <a:rPr lang="en-US" sz="1200" dirty="0" err="1"/>
              <a:t>dest_select</a:t>
            </a:r>
            <a:r>
              <a:rPr lang="en-US" sz="1200" dirty="0"/>
              <a:t>”) and then the new assignments happen.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8F5E6-4208-400D-96BA-473EDA842BB2}"/>
              </a:ext>
            </a:extLst>
          </p:cNvPr>
          <p:cNvSpPr txBox="1"/>
          <p:nvPr/>
        </p:nvSpPr>
        <p:spPr>
          <a:xfrm>
            <a:off x="6432049" y="4874838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Initially, set everything to 0 and set reset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Then, set reset to 0 and </a:t>
            </a:r>
            <a:r>
              <a:rPr lang="en-US" sz="1500" dirty="0" err="1"/>
              <a:t>load_enable</a:t>
            </a:r>
            <a:r>
              <a:rPr lang="en-US" sz="1500" dirty="0"/>
              <a:t>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for-loop places values 1-4 in Registers 0-3, respectively. It also sets the MUX signals to output the value of the register that was just given a value (“</a:t>
            </a:r>
            <a:r>
              <a:rPr lang="en-US" sz="1500" dirty="0" err="1"/>
              <a:t>operandA</a:t>
            </a:r>
            <a:r>
              <a:rPr lang="en-US" sz="1500" dirty="0"/>
              <a:t>” and operand”).</a:t>
            </a: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72AABA6-65F3-4353-9298-C5FC2A7F8D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2128"/>
          <a:stretch/>
        </p:blipFill>
        <p:spPr>
          <a:xfrm>
            <a:off x="6432049" y="1230047"/>
            <a:ext cx="4526620" cy="285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0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7384-68FC-4834-8EBC-D4D2295B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53" y="192480"/>
            <a:ext cx="10515600" cy="674047"/>
          </a:xfrm>
        </p:spPr>
        <p:txBody>
          <a:bodyPr>
            <a:normAutofit fontScale="90000"/>
          </a:bodyPr>
          <a:lstStyle/>
          <a:p>
            <a:r>
              <a:rPr lang="en-US" dirty="0"/>
              <a:t>Testbench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8F5E6-4208-400D-96BA-473EDA842BB2}"/>
              </a:ext>
            </a:extLst>
          </p:cNvPr>
          <p:cNvSpPr txBox="1"/>
          <p:nvPr/>
        </p:nvSpPr>
        <p:spPr>
          <a:xfrm>
            <a:off x="6476639" y="1209618"/>
            <a:ext cx="5418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0000"/>
                </a:solidFill>
              </a:rPr>
              <a:t>Clock tick happens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FF0000"/>
                </a:solidFill>
              </a:rPr>
              <a:t>reset is set to 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err="1">
                <a:solidFill>
                  <a:srgbClr val="FF0000"/>
                </a:solidFill>
              </a:rPr>
              <a:t>load_enable</a:t>
            </a:r>
            <a:r>
              <a:rPr lang="en-US" sz="1200" dirty="0">
                <a:solidFill>
                  <a:srgbClr val="FF0000"/>
                </a:solidFill>
              </a:rPr>
              <a:t> is set to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err="1">
                <a:solidFill>
                  <a:srgbClr val="FF0000"/>
                </a:solidFill>
              </a:rPr>
              <a:t>dest_select</a:t>
            </a:r>
            <a:r>
              <a:rPr lang="en-US" sz="1200" dirty="0">
                <a:solidFill>
                  <a:srgbClr val="FF0000"/>
                </a:solidFill>
              </a:rPr>
              <a:t> stays 0 (data will be put in reg0)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err="1">
                <a:solidFill>
                  <a:srgbClr val="FF0000"/>
                </a:solidFill>
              </a:rPr>
              <a:t>reg_data</a:t>
            </a:r>
            <a:r>
              <a:rPr lang="en-US" sz="1200" dirty="0">
                <a:solidFill>
                  <a:srgbClr val="FF0000"/>
                </a:solidFill>
              </a:rPr>
              <a:t> is set to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err="1">
                <a:solidFill>
                  <a:srgbClr val="FF0000"/>
                </a:solidFill>
              </a:rPr>
              <a:t>aReg_select</a:t>
            </a:r>
            <a:r>
              <a:rPr lang="en-US" sz="1200" dirty="0">
                <a:solidFill>
                  <a:srgbClr val="FF0000"/>
                </a:solidFill>
              </a:rPr>
              <a:t> and </a:t>
            </a:r>
            <a:r>
              <a:rPr lang="en-US" sz="1200" dirty="0" err="1">
                <a:solidFill>
                  <a:srgbClr val="FF0000"/>
                </a:solidFill>
              </a:rPr>
              <a:t>bReg_select</a:t>
            </a:r>
            <a:r>
              <a:rPr lang="en-US" sz="1200" dirty="0">
                <a:solidFill>
                  <a:srgbClr val="FF0000"/>
                </a:solidFill>
              </a:rPr>
              <a:t> are set to 0 so,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err="1">
                <a:solidFill>
                  <a:srgbClr val="FF0000"/>
                </a:solidFill>
              </a:rPr>
              <a:t>operandA</a:t>
            </a:r>
            <a:r>
              <a:rPr lang="en-US" sz="1200" dirty="0">
                <a:solidFill>
                  <a:srgbClr val="FF0000"/>
                </a:solidFill>
              </a:rPr>
              <a:t> and </a:t>
            </a:r>
            <a:r>
              <a:rPr lang="en-US" sz="1200" dirty="0" err="1">
                <a:solidFill>
                  <a:srgbClr val="FF0000"/>
                </a:solidFill>
              </a:rPr>
              <a:t>operandB</a:t>
            </a:r>
            <a:r>
              <a:rPr lang="en-US" sz="1200" dirty="0">
                <a:solidFill>
                  <a:srgbClr val="FF0000"/>
                </a:solidFill>
              </a:rPr>
              <a:t> output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70C0"/>
                </a:solidFill>
              </a:rPr>
              <a:t>Clock tick happens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</a:rPr>
              <a:t>Previous “</a:t>
            </a:r>
            <a:r>
              <a:rPr lang="en-US" sz="1200" dirty="0" err="1">
                <a:solidFill>
                  <a:srgbClr val="0070C0"/>
                </a:solidFill>
              </a:rPr>
              <a:t>reg_data</a:t>
            </a:r>
            <a:r>
              <a:rPr lang="en-US" sz="1200" dirty="0">
                <a:solidFill>
                  <a:srgbClr val="0070C0"/>
                </a:solidFill>
              </a:rPr>
              <a:t>”(1) is captured in previous register “</a:t>
            </a:r>
            <a:r>
              <a:rPr lang="en-US" sz="1200" dirty="0" err="1">
                <a:solidFill>
                  <a:srgbClr val="0070C0"/>
                </a:solidFill>
              </a:rPr>
              <a:t>dest_select</a:t>
            </a:r>
            <a:r>
              <a:rPr lang="en-US" sz="1200" dirty="0">
                <a:solidFill>
                  <a:srgbClr val="0070C0"/>
                </a:solidFill>
              </a:rPr>
              <a:t>” (0)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</a:rPr>
              <a:t>“</a:t>
            </a:r>
            <a:r>
              <a:rPr lang="en-US" sz="1200" dirty="0" err="1">
                <a:solidFill>
                  <a:srgbClr val="0070C0"/>
                </a:solidFill>
              </a:rPr>
              <a:t>dest_select</a:t>
            </a:r>
            <a:r>
              <a:rPr lang="en-US" sz="1200" dirty="0">
                <a:solidFill>
                  <a:srgbClr val="0070C0"/>
                </a:solidFill>
              </a:rPr>
              <a:t>” is set to new destination register(1)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</a:rPr>
              <a:t>“</a:t>
            </a:r>
            <a:r>
              <a:rPr lang="en-US" sz="1200" dirty="0" err="1">
                <a:solidFill>
                  <a:srgbClr val="0070C0"/>
                </a:solidFill>
              </a:rPr>
              <a:t>reg_data</a:t>
            </a:r>
            <a:r>
              <a:rPr lang="en-US" sz="1200" dirty="0">
                <a:solidFill>
                  <a:srgbClr val="0070C0"/>
                </a:solidFill>
              </a:rPr>
              <a:t>” is set to new value to be captured at next clock tick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</a:rPr>
              <a:t>“</a:t>
            </a:r>
            <a:r>
              <a:rPr lang="en-US" sz="1200" dirty="0" err="1">
                <a:solidFill>
                  <a:srgbClr val="0070C0"/>
                </a:solidFill>
              </a:rPr>
              <a:t>aReg_select</a:t>
            </a:r>
            <a:r>
              <a:rPr lang="en-US" sz="1200" dirty="0">
                <a:solidFill>
                  <a:srgbClr val="0070C0"/>
                </a:solidFill>
              </a:rPr>
              <a:t>” and “</a:t>
            </a:r>
            <a:r>
              <a:rPr lang="en-US" sz="1200" dirty="0" err="1">
                <a:solidFill>
                  <a:srgbClr val="0070C0"/>
                </a:solidFill>
              </a:rPr>
              <a:t>bReg_select</a:t>
            </a:r>
            <a:r>
              <a:rPr lang="en-US" sz="1200" dirty="0">
                <a:solidFill>
                  <a:srgbClr val="0070C0"/>
                </a:solidFill>
              </a:rPr>
              <a:t>” are set to 0 so,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</a:rPr>
              <a:t>“</a:t>
            </a:r>
            <a:r>
              <a:rPr lang="en-US" sz="1200" dirty="0" err="1">
                <a:solidFill>
                  <a:srgbClr val="0070C0"/>
                </a:solidFill>
              </a:rPr>
              <a:t>operandA</a:t>
            </a:r>
            <a:r>
              <a:rPr lang="en-US" sz="1200" dirty="0">
                <a:solidFill>
                  <a:srgbClr val="0070C0"/>
                </a:solidFill>
              </a:rPr>
              <a:t>” and “</a:t>
            </a:r>
            <a:r>
              <a:rPr lang="en-US" sz="1200" dirty="0" err="1">
                <a:solidFill>
                  <a:srgbClr val="0070C0"/>
                </a:solidFill>
              </a:rPr>
              <a:t>operandB</a:t>
            </a:r>
            <a:r>
              <a:rPr lang="en-US" sz="1200" dirty="0">
                <a:solidFill>
                  <a:srgbClr val="0070C0"/>
                </a:solidFill>
              </a:rPr>
              <a:t>” output 1 (value in reg0)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7030A0"/>
                </a:solidFill>
              </a:rPr>
              <a:t>Clock tick happens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7030A0"/>
                </a:solidFill>
              </a:rPr>
              <a:t>Previous “</a:t>
            </a:r>
            <a:r>
              <a:rPr lang="en-US" sz="1200" dirty="0" err="1">
                <a:solidFill>
                  <a:srgbClr val="7030A0"/>
                </a:solidFill>
              </a:rPr>
              <a:t>reg_data</a:t>
            </a:r>
            <a:r>
              <a:rPr lang="en-US" sz="1200" dirty="0">
                <a:solidFill>
                  <a:srgbClr val="7030A0"/>
                </a:solidFill>
              </a:rPr>
              <a:t>”(2) is captured in previous register “</a:t>
            </a:r>
            <a:r>
              <a:rPr lang="en-US" sz="1200" dirty="0" err="1">
                <a:solidFill>
                  <a:srgbClr val="7030A0"/>
                </a:solidFill>
              </a:rPr>
              <a:t>dest_select</a:t>
            </a:r>
            <a:r>
              <a:rPr lang="en-US" sz="1200" dirty="0">
                <a:solidFill>
                  <a:srgbClr val="7030A0"/>
                </a:solidFill>
              </a:rPr>
              <a:t>” (1)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7030A0"/>
                </a:solidFill>
              </a:rPr>
              <a:t>“</a:t>
            </a:r>
            <a:r>
              <a:rPr lang="en-US" sz="1200" dirty="0" err="1">
                <a:solidFill>
                  <a:srgbClr val="7030A0"/>
                </a:solidFill>
              </a:rPr>
              <a:t>dest_select</a:t>
            </a:r>
            <a:r>
              <a:rPr lang="en-US" sz="1200" dirty="0">
                <a:solidFill>
                  <a:srgbClr val="7030A0"/>
                </a:solidFill>
              </a:rPr>
              <a:t>” is set to new destination register(2)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7030A0"/>
                </a:solidFill>
              </a:rPr>
              <a:t>“</a:t>
            </a:r>
            <a:r>
              <a:rPr lang="en-US" sz="1200" dirty="0" err="1">
                <a:solidFill>
                  <a:srgbClr val="7030A0"/>
                </a:solidFill>
              </a:rPr>
              <a:t>reg_data</a:t>
            </a:r>
            <a:r>
              <a:rPr lang="en-US" sz="1200" dirty="0">
                <a:solidFill>
                  <a:srgbClr val="7030A0"/>
                </a:solidFill>
              </a:rPr>
              <a:t>” is set to new value to be captured at next clock tick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7030A0"/>
                </a:solidFill>
              </a:rPr>
              <a:t>“</a:t>
            </a:r>
            <a:r>
              <a:rPr lang="en-US" sz="1200" dirty="0" err="1">
                <a:solidFill>
                  <a:srgbClr val="7030A0"/>
                </a:solidFill>
              </a:rPr>
              <a:t>aReg_select</a:t>
            </a:r>
            <a:r>
              <a:rPr lang="en-US" sz="1200" dirty="0">
                <a:solidFill>
                  <a:srgbClr val="7030A0"/>
                </a:solidFill>
              </a:rPr>
              <a:t>” and “</a:t>
            </a:r>
            <a:r>
              <a:rPr lang="en-US" sz="1200" dirty="0" err="1">
                <a:solidFill>
                  <a:srgbClr val="7030A0"/>
                </a:solidFill>
              </a:rPr>
              <a:t>bReg_select</a:t>
            </a:r>
            <a:r>
              <a:rPr lang="en-US" sz="1200" dirty="0">
                <a:solidFill>
                  <a:srgbClr val="7030A0"/>
                </a:solidFill>
              </a:rPr>
              <a:t>” are set to 1 so,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7030A0"/>
                </a:solidFill>
              </a:rPr>
              <a:t>“</a:t>
            </a:r>
            <a:r>
              <a:rPr lang="en-US" sz="1200" dirty="0" err="1">
                <a:solidFill>
                  <a:srgbClr val="7030A0"/>
                </a:solidFill>
              </a:rPr>
              <a:t>operandA</a:t>
            </a:r>
            <a:r>
              <a:rPr lang="en-US" sz="1200" dirty="0">
                <a:solidFill>
                  <a:srgbClr val="7030A0"/>
                </a:solidFill>
              </a:rPr>
              <a:t>” and “</a:t>
            </a:r>
            <a:r>
              <a:rPr lang="en-US" sz="1200" dirty="0" err="1">
                <a:solidFill>
                  <a:srgbClr val="7030A0"/>
                </a:solidFill>
              </a:rPr>
              <a:t>operandB</a:t>
            </a:r>
            <a:r>
              <a:rPr lang="en-US" sz="1200" dirty="0">
                <a:solidFill>
                  <a:srgbClr val="7030A0"/>
                </a:solidFill>
              </a:rPr>
              <a:t>” output 2 (value in reg1)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dirty="0" err="1"/>
              <a:t>Etc</a:t>
            </a:r>
            <a:r>
              <a:rPr lang="en-US" sz="1500" dirty="0"/>
              <a:t>…</a:t>
            </a: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72AABA6-65F3-4353-9298-C5FC2A7F8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2128"/>
          <a:stretch/>
        </p:blipFill>
        <p:spPr>
          <a:xfrm>
            <a:off x="533760" y="1792198"/>
            <a:ext cx="5190349" cy="327360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FEAFD1A-580E-4DBD-AF96-35709A18A6AD}"/>
              </a:ext>
            </a:extLst>
          </p:cNvPr>
          <p:cNvSpPr/>
          <p:nvPr/>
        </p:nvSpPr>
        <p:spPr>
          <a:xfrm>
            <a:off x="3431097" y="2189527"/>
            <a:ext cx="419450" cy="241602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A8EFA2-2759-45E3-BB35-B3DD93FBA2D0}"/>
              </a:ext>
            </a:extLst>
          </p:cNvPr>
          <p:cNvSpPr/>
          <p:nvPr/>
        </p:nvSpPr>
        <p:spPr>
          <a:xfrm>
            <a:off x="3884104" y="2189527"/>
            <a:ext cx="419450" cy="2416029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58F76-1D67-46CF-8ACB-FCB2902F808B}"/>
              </a:ext>
            </a:extLst>
          </p:cNvPr>
          <p:cNvSpPr/>
          <p:nvPr/>
        </p:nvSpPr>
        <p:spPr>
          <a:xfrm>
            <a:off x="4337111" y="2189526"/>
            <a:ext cx="419450" cy="2416029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1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5951-7AF4-48E9-B861-744B1E7C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54" y="247679"/>
            <a:ext cx="10515600" cy="649943"/>
          </a:xfrm>
        </p:spPr>
        <p:txBody>
          <a:bodyPr>
            <a:normAutofit fontScale="90000"/>
          </a:bodyPr>
          <a:lstStyle/>
          <a:p>
            <a:r>
              <a:rPr lang="en-US" dirty="0"/>
              <a:t>Testbench and Simulation</a:t>
            </a:r>
          </a:p>
        </p:txBody>
      </p:sp>
      <p:pic>
        <p:nvPicPr>
          <p:cNvPr id="6" name="Content Placeholder 5" descr="Text&#10;&#10;Description automatically generated with low confidence">
            <a:extLst>
              <a:ext uri="{FF2B5EF4-FFF2-40B4-BE49-F238E27FC236}">
                <a16:creationId xmlns:a16="http://schemas.microsoft.com/office/drawing/2014/main" id="{0429F0E5-CDA0-4BBA-AD51-39F876A69A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83" y="1020000"/>
            <a:ext cx="2409615" cy="2729123"/>
          </a:xfrm>
        </p:spPr>
      </p:pic>
      <p:pic>
        <p:nvPicPr>
          <p:cNvPr id="8" name="Content Placeholder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31B0895-106E-480A-9C0D-925C133EAD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192" y="1019999"/>
            <a:ext cx="2409615" cy="272912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8C94B2-63F6-4329-829E-1B7B963D71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50602" y="1019999"/>
            <a:ext cx="2409615" cy="27291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88507E-1E85-4D1F-B348-1FCEB298D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452" y="4229558"/>
            <a:ext cx="10205420" cy="193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6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510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Homework 2</vt:lpstr>
      <vt:lpstr>Register File Module</vt:lpstr>
      <vt:lpstr>Register File Module</vt:lpstr>
      <vt:lpstr>Testbench</vt:lpstr>
      <vt:lpstr>Testbench</vt:lpstr>
      <vt:lpstr>Testbench and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Kody</dc:creator>
  <cp:lastModifiedBy>Davis, Kody</cp:lastModifiedBy>
  <cp:revision>20</cp:revision>
  <dcterms:created xsi:type="dcterms:W3CDTF">2021-02-11T14:13:13Z</dcterms:created>
  <dcterms:modified xsi:type="dcterms:W3CDTF">2021-02-11T17:38:14Z</dcterms:modified>
</cp:coreProperties>
</file>