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65" r:id="rId5"/>
    <p:sldId id="264" r:id="rId6"/>
    <p:sldId id="266" r:id="rId7"/>
    <p:sldId id="267" r:id="rId8"/>
    <p:sldId id="263" r:id="rId9"/>
    <p:sldId id="259"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3668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56399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285653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4BA7-835D-48D4-9C19-0146C92D01BC}"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79728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4BA7-835D-48D4-9C19-0146C92D01BC}"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52603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E4BA7-835D-48D4-9C19-0146C92D01BC}"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04582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E4BA7-835D-48D4-9C19-0146C92D01BC}"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48579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E4BA7-835D-48D4-9C19-0146C92D01BC}"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391606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4BA7-835D-48D4-9C19-0146C92D01BC}"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7794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427126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E4BA7-835D-48D4-9C19-0146C92D01BC}"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9A4FF-4204-46EB-B489-EA154BDBC801}" type="slidenum">
              <a:rPr lang="en-US" smtClean="0"/>
              <a:t>‹#›</a:t>
            </a:fld>
            <a:endParaRPr lang="en-US"/>
          </a:p>
        </p:txBody>
      </p:sp>
    </p:spTree>
    <p:extLst>
      <p:ext uri="{BB962C8B-B14F-4D97-AF65-F5344CB8AC3E}">
        <p14:creationId xmlns:p14="http://schemas.microsoft.com/office/powerpoint/2010/main" val="180380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4BA7-835D-48D4-9C19-0146C92D01BC}" type="datetimeFigureOut">
              <a:rPr lang="en-US" smtClean="0"/>
              <a:t>2/28/2021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9A4FF-4204-46EB-B489-EA154BDBC801}" type="slidenum">
              <a:rPr lang="en-US" smtClean="0"/>
              <a:t>‹#›</a:t>
            </a:fld>
            <a:endParaRPr lang="en-US"/>
          </a:p>
        </p:txBody>
      </p:sp>
    </p:spTree>
    <p:extLst>
      <p:ext uri="{BB962C8B-B14F-4D97-AF65-F5344CB8AC3E}">
        <p14:creationId xmlns:p14="http://schemas.microsoft.com/office/powerpoint/2010/main" val="2289532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67AB-12AD-4145-9170-E020BB74FE1D}"/>
              </a:ext>
            </a:extLst>
          </p:cNvPr>
          <p:cNvSpPr>
            <a:spLocks noGrp="1"/>
          </p:cNvSpPr>
          <p:nvPr>
            <p:ph type="ctrTitle"/>
          </p:nvPr>
        </p:nvSpPr>
        <p:spPr/>
        <p:txBody>
          <a:bodyPr/>
          <a:lstStyle/>
          <a:p>
            <a:r>
              <a:rPr lang="en-US" dirty="0"/>
              <a:t>Homework 3</a:t>
            </a:r>
          </a:p>
        </p:txBody>
      </p:sp>
      <p:sp>
        <p:nvSpPr>
          <p:cNvPr id="3" name="Subtitle 2">
            <a:extLst>
              <a:ext uri="{FF2B5EF4-FFF2-40B4-BE49-F238E27FC236}">
                <a16:creationId xmlns:a16="http://schemas.microsoft.com/office/drawing/2014/main" id="{03B7AE66-6BA8-48DB-953E-75155ED15E45}"/>
              </a:ext>
            </a:extLst>
          </p:cNvPr>
          <p:cNvSpPr>
            <a:spLocks noGrp="1"/>
          </p:cNvSpPr>
          <p:nvPr>
            <p:ph type="subTitle" idx="1"/>
          </p:nvPr>
        </p:nvSpPr>
        <p:spPr/>
        <p:txBody>
          <a:bodyPr/>
          <a:lstStyle/>
          <a:p>
            <a:r>
              <a:rPr lang="en-US" dirty="0"/>
              <a:t>Kody Davis - 5375</a:t>
            </a:r>
          </a:p>
        </p:txBody>
      </p:sp>
    </p:spTree>
    <p:extLst>
      <p:ext uri="{BB962C8B-B14F-4D97-AF65-F5344CB8AC3E}">
        <p14:creationId xmlns:p14="http://schemas.microsoft.com/office/powerpoint/2010/main" val="204025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7384-68FC-4834-8EBC-D4D2295BC686}"/>
              </a:ext>
            </a:extLst>
          </p:cNvPr>
          <p:cNvSpPr>
            <a:spLocks noGrp="1"/>
          </p:cNvSpPr>
          <p:nvPr>
            <p:ph type="title"/>
          </p:nvPr>
        </p:nvSpPr>
        <p:spPr>
          <a:xfrm>
            <a:off x="645253" y="192480"/>
            <a:ext cx="10515600" cy="674047"/>
          </a:xfrm>
        </p:spPr>
        <p:txBody>
          <a:bodyPr>
            <a:normAutofit fontScale="90000"/>
          </a:bodyPr>
          <a:lstStyle/>
          <a:p>
            <a:r>
              <a:rPr lang="en-US" dirty="0"/>
              <a:t>Testbench and Waveform</a:t>
            </a:r>
          </a:p>
        </p:txBody>
      </p:sp>
      <p:pic>
        <p:nvPicPr>
          <p:cNvPr id="14" name="Picture 13" descr="A picture containing text, computer&#10;&#10;Description automatically generated">
            <a:extLst>
              <a:ext uri="{FF2B5EF4-FFF2-40B4-BE49-F238E27FC236}">
                <a16:creationId xmlns:a16="http://schemas.microsoft.com/office/drawing/2014/main" id="{5AB63314-99B8-4471-B018-2C43C34C5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35" y="926775"/>
            <a:ext cx="6294282" cy="2733916"/>
          </a:xfrm>
          <a:prstGeom prst="rect">
            <a:avLst/>
          </a:prstGeom>
        </p:spPr>
      </p:pic>
      <p:pic>
        <p:nvPicPr>
          <p:cNvPr id="4" name="Picture 3" descr="Timeline&#10;&#10;Description automatically generated">
            <a:extLst>
              <a:ext uri="{FF2B5EF4-FFF2-40B4-BE49-F238E27FC236}">
                <a16:creationId xmlns:a16="http://schemas.microsoft.com/office/drawing/2014/main" id="{28602BB7-544B-47DB-A4B8-1F816D3A3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34" y="3720939"/>
            <a:ext cx="6618005" cy="2733917"/>
          </a:xfrm>
          <a:prstGeom prst="rect">
            <a:avLst/>
          </a:prstGeom>
        </p:spPr>
      </p:pic>
      <p:sp>
        <p:nvSpPr>
          <p:cNvPr id="5" name="TextBox 4">
            <a:extLst>
              <a:ext uri="{FF2B5EF4-FFF2-40B4-BE49-F238E27FC236}">
                <a16:creationId xmlns:a16="http://schemas.microsoft.com/office/drawing/2014/main" id="{FBA8337F-7B26-4925-8C0B-B859685797B7}"/>
              </a:ext>
            </a:extLst>
          </p:cNvPr>
          <p:cNvSpPr txBox="1"/>
          <p:nvPr/>
        </p:nvSpPr>
        <p:spPr>
          <a:xfrm>
            <a:off x="7273255" y="792551"/>
            <a:ext cx="3887598" cy="5693866"/>
          </a:xfrm>
          <a:prstGeom prst="rect">
            <a:avLst/>
          </a:prstGeom>
          <a:noFill/>
        </p:spPr>
        <p:txBody>
          <a:bodyPr wrap="square" rtlCol="0">
            <a:spAutoFit/>
          </a:bodyPr>
          <a:lstStyle/>
          <a:p>
            <a:r>
              <a:rPr lang="en-US" sz="1300" dirty="0"/>
              <a:t>There is a delay between when the inputs are given and when they are registered as valid by the machine due to synchronization. </a:t>
            </a:r>
          </a:p>
          <a:p>
            <a:endParaRPr lang="en-US" sz="1300" dirty="0"/>
          </a:p>
          <a:p>
            <a:r>
              <a:rPr lang="en-US" sz="1300" dirty="0"/>
              <a:t>When no buttons are being pressed, the “bp” signal is set to 15 (otherwise it would be difficult to tell if 0 is actually being pressed or not).</a:t>
            </a:r>
          </a:p>
          <a:p>
            <a:endParaRPr lang="en-US" sz="1300" dirty="0"/>
          </a:p>
          <a:p>
            <a:r>
              <a:rPr lang="en-US" sz="1300" dirty="0"/>
              <a:t>In the first picture, the input 100 is given. After a few cycles, the cost is shown, but no item is vended because no money has been inserted. Then, the input 162 is given. After a few cycles, the cost is shown, but again, no item is vended.</a:t>
            </a:r>
          </a:p>
          <a:p>
            <a:endParaRPr lang="en-US" sz="1300" dirty="0"/>
          </a:p>
          <a:p>
            <a:endParaRPr lang="en-US" sz="1300" dirty="0"/>
          </a:p>
          <a:p>
            <a:endParaRPr lang="en-US" sz="1300" dirty="0"/>
          </a:p>
          <a:p>
            <a:r>
              <a:rPr lang="en-US" sz="1300" dirty="0"/>
              <a:t>In the second picture, two dollars are inserted. Then button 9 is pressed. Then a dime is inserted. This was to test the keypad wipe when a coin is inserted.</a:t>
            </a:r>
          </a:p>
          <a:p>
            <a:endParaRPr lang="en-US" sz="1300" dirty="0"/>
          </a:p>
          <a:p>
            <a:r>
              <a:rPr lang="en-US" sz="1300" dirty="0"/>
              <a:t>Total begins to update with the current amount of money that has been inserted.</a:t>
            </a:r>
          </a:p>
          <a:p>
            <a:endParaRPr lang="en-US" sz="1300" dirty="0"/>
          </a:p>
          <a:p>
            <a:r>
              <a:rPr lang="en-US" sz="1300" dirty="0"/>
              <a:t>The input 130 is given and the cost is shown. The vend signal changes to 130 since there was enough money inserted to vend the item. $2.10 has been inserted(total) and the item costs $1.25(cost), so 85 cents of change is dispensed(change).</a:t>
            </a:r>
          </a:p>
        </p:txBody>
      </p:sp>
    </p:spTree>
    <p:extLst>
      <p:ext uri="{BB962C8B-B14F-4D97-AF65-F5344CB8AC3E}">
        <p14:creationId xmlns:p14="http://schemas.microsoft.com/office/powerpoint/2010/main" val="43212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7384-68FC-4834-8EBC-D4D2295BC686}"/>
              </a:ext>
            </a:extLst>
          </p:cNvPr>
          <p:cNvSpPr>
            <a:spLocks noGrp="1"/>
          </p:cNvSpPr>
          <p:nvPr>
            <p:ph type="title"/>
          </p:nvPr>
        </p:nvSpPr>
        <p:spPr>
          <a:xfrm>
            <a:off x="645253" y="192480"/>
            <a:ext cx="10515600" cy="674047"/>
          </a:xfrm>
        </p:spPr>
        <p:txBody>
          <a:bodyPr>
            <a:normAutofit fontScale="90000"/>
          </a:bodyPr>
          <a:lstStyle/>
          <a:p>
            <a:r>
              <a:rPr lang="en-US" dirty="0"/>
              <a:t>Testbench and Waveform</a:t>
            </a:r>
          </a:p>
        </p:txBody>
      </p:sp>
      <p:pic>
        <p:nvPicPr>
          <p:cNvPr id="14" name="Picture 13">
            <a:extLst>
              <a:ext uri="{FF2B5EF4-FFF2-40B4-BE49-F238E27FC236}">
                <a16:creationId xmlns:a16="http://schemas.microsoft.com/office/drawing/2014/main" id="{5AB63314-99B8-4471-B018-2C43C34C51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9784" y="732655"/>
            <a:ext cx="5872301" cy="3003537"/>
          </a:xfrm>
          <a:prstGeom prst="rect">
            <a:avLst/>
          </a:prstGeom>
        </p:spPr>
      </p:pic>
      <p:pic>
        <p:nvPicPr>
          <p:cNvPr id="4" name="Picture 3">
            <a:extLst>
              <a:ext uri="{FF2B5EF4-FFF2-40B4-BE49-F238E27FC236}">
                <a16:creationId xmlns:a16="http://schemas.microsoft.com/office/drawing/2014/main" id="{28602BB7-544B-47DB-A4B8-1F816D3A35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4951" y="3733408"/>
            <a:ext cx="5872301" cy="3007613"/>
          </a:xfrm>
          <a:prstGeom prst="rect">
            <a:avLst/>
          </a:prstGeom>
        </p:spPr>
      </p:pic>
      <p:sp>
        <p:nvSpPr>
          <p:cNvPr id="5" name="TextBox 4">
            <a:extLst>
              <a:ext uri="{FF2B5EF4-FFF2-40B4-BE49-F238E27FC236}">
                <a16:creationId xmlns:a16="http://schemas.microsoft.com/office/drawing/2014/main" id="{FBA8337F-7B26-4925-8C0B-B859685797B7}"/>
              </a:ext>
            </a:extLst>
          </p:cNvPr>
          <p:cNvSpPr txBox="1"/>
          <p:nvPr/>
        </p:nvSpPr>
        <p:spPr>
          <a:xfrm>
            <a:off x="7273255" y="792551"/>
            <a:ext cx="3887598" cy="2092881"/>
          </a:xfrm>
          <a:prstGeom prst="rect">
            <a:avLst/>
          </a:prstGeom>
          <a:noFill/>
        </p:spPr>
        <p:txBody>
          <a:bodyPr wrap="square" rtlCol="0">
            <a:spAutoFit/>
          </a:bodyPr>
          <a:lstStyle/>
          <a:p>
            <a:r>
              <a:rPr lang="en-US" sz="1300" dirty="0"/>
              <a:t>In the top picture, two dollars and a quarter are inserted. The inventory signal is changed (the item at index 100 is out of stock) and so the “current inventory” changes accordingly.</a:t>
            </a:r>
          </a:p>
          <a:p>
            <a:endParaRPr lang="en-US" sz="1300" dirty="0"/>
          </a:p>
          <a:p>
            <a:r>
              <a:rPr lang="en-US" sz="1300" dirty="0"/>
              <a:t>The buttons 1-0-0 are pressed. Since that item is out of stock, the price is shown, but no item is vended. No change is dispensed, and total remains the same.</a:t>
            </a:r>
          </a:p>
          <a:p>
            <a:endParaRPr lang="en-US" sz="1300" dirty="0"/>
          </a:p>
          <a:p>
            <a:endParaRPr lang="en-US" sz="1300" dirty="0"/>
          </a:p>
        </p:txBody>
      </p:sp>
      <p:sp>
        <p:nvSpPr>
          <p:cNvPr id="3" name="TextBox 2">
            <a:extLst>
              <a:ext uri="{FF2B5EF4-FFF2-40B4-BE49-F238E27FC236}">
                <a16:creationId xmlns:a16="http://schemas.microsoft.com/office/drawing/2014/main" id="{87DD685E-58F4-47EF-B272-4D09A07632C8}"/>
              </a:ext>
            </a:extLst>
          </p:cNvPr>
          <p:cNvSpPr txBox="1"/>
          <p:nvPr/>
        </p:nvSpPr>
        <p:spPr>
          <a:xfrm>
            <a:off x="7189365" y="3892492"/>
            <a:ext cx="3971488" cy="2492990"/>
          </a:xfrm>
          <a:prstGeom prst="rect">
            <a:avLst/>
          </a:prstGeom>
          <a:noFill/>
        </p:spPr>
        <p:txBody>
          <a:bodyPr wrap="square" rtlCol="0">
            <a:spAutoFit/>
          </a:bodyPr>
          <a:lstStyle/>
          <a:p>
            <a:r>
              <a:rPr lang="en-US" sz="1300" dirty="0"/>
              <a:t>In the bottom picture, the total is still $2.25 and the “return money” button has been pressed. The “coin signal” has also been changed to 5 (this means the machine has only quarters and nickels).</a:t>
            </a:r>
          </a:p>
          <a:p>
            <a:endParaRPr lang="en-US" sz="1300" dirty="0"/>
          </a:p>
          <a:p>
            <a:r>
              <a:rPr lang="en-US" sz="1300" dirty="0"/>
              <a:t>The machine does not have any dollars or half-dollars, so it gives quarters as change until $2.25 has been dispensed.</a:t>
            </a:r>
          </a:p>
          <a:p>
            <a:endParaRPr lang="en-US" sz="1300" dirty="0"/>
          </a:p>
          <a:p>
            <a:r>
              <a:rPr lang="en-US" sz="1300" dirty="0"/>
              <a:t>The “low nickels” signal is sent, so as the change is finished being dispensed, the “exact change only” signal comes on.</a:t>
            </a:r>
          </a:p>
        </p:txBody>
      </p:sp>
    </p:spTree>
    <p:extLst>
      <p:ext uri="{BB962C8B-B14F-4D97-AF65-F5344CB8AC3E}">
        <p14:creationId xmlns:p14="http://schemas.microsoft.com/office/powerpoint/2010/main" val="282271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7384-68FC-4834-8EBC-D4D2295BC686}"/>
              </a:ext>
            </a:extLst>
          </p:cNvPr>
          <p:cNvSpPr>
            <a:spLocks noGrp="1"/>
          </p:cNvSpPr>
          <p:nvPr>
            <p:ph type="title"/>
          </p:nvPr>
        </p:nvSpPr>
        <p:spPr>
          <a:xfrm>
            <a:off x="645253" y="192480"/>
            <a:ext cx="10515600" cy="674047"/>
          </a:xfrm>
        </p:spPr>
        <p:txBody>
          <a:bodyPr>
            <a:normAutofit fontScale="90000"/>
          </a:bodyPr>
          <a:lstStyle/>
          <a:p>
            <a:r>
              <a:rPr lang="en-US" dirty="0"/>
              <a:t>Testbench and Waveform</a:t>
            </a:r>
          </a:p>
        </p:txBody>
      </p:sp>
      <p:pic>
        <p:nvPicPr>
          <p:cNvPr id="14" name="Picture 13">
            <a:extLst>
              <a:ext uri="{FF2B5EF4-FFF2-40B4-BE49-F238E27FC236}">
                <a16:creationId xmlns:a16="http://schemas.microsoft.com/office/drawing/2014/main" id="{5AB63314-99B8-4471-B018-2C43C34C51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9449" y="1268626"/>
            <a:ext cx="6243800" cy="2432146"/>
          </a:xfrm>
          <a:prstGeom prst="rect">
            <a:avLst/>
          </a:prstGeom>
        </p:spPr>
      </p:pic>
      <p:sp>
        <p:nvSpPr>
          <p:cNvPr id="5" name="TextBox 4">
            <a:extLst>
              <a:ext uri="{FF2B5EF4-FFF2-40B4-BE49-F238E27FC236}">
                <a16:creationId xmlns:a16="http://schemas.microsoft.com/office/drawing/2014/main" id="{FBA8337F-7B26-4925-8C0B-B859685797B7}"/>
              </a:ext>
            </a:extLst>
          </p:cNvPr>
          <p:cNvSpPr txBox="1"/>
          <p:nvPr/>
        </p:nvSpPr>
        <p:spPr>
          <a:xfrm>
            <a:off x="7273255" y="1111088"/>
            <a:ext cx="3887598" cy="3293209"/>
          </a:xfrm>
          <a:prstGeom prst="rect">
            <a:avLst/>
          </a:prstGeom>
          <a:noFill/>
        </p:spPr>
        <p:txBody>
          <a:bodyPr wrap="square" rtlCol="0">
            <a:spAutoFit/>
          </a:bodyPr>
          <a:lstStyle/>
          <a:p>
            <a:r>
              <a:rPr lang="en-US" sz="1300" dirty="0"/>
              <a:t>In this picture, two dollars are inserted and the buttons 1-5-2 are pressed. </a:t>
            </a:r>
          </a:p>
          <a:p>
            <a:endParaRPr lang="en-US" sz="1300" dirty="0"/>
          </a:p>
          <a:p>
            <a:r>
              <a:rPr lang="en-US" sz="1300" dirty="0"/>
              <a:t>A dime is inserted after the buttons have been pressed to test the “overflow” functionality. </a:t>
            </a:r>
          </a:p>
          <a:p>
            <a:endParaRPr lang="en-US" sz="1300" dirty="0"/>
          </a:p>
          <a:p>
            <a:r>
              <a:rPr lang="en-US" sz="1300" dirty="0"/>
              <a:t>Total is updated and the cost of the item is shown. The “vend” signal comes on and the item is vended. The dime that was inserted overflows and is given back to the customer.</a:t>
            </a:r>
          </a:p>
          <a:p>
            <a:endParaRPr lang="en-US" sz="1300" dirty="0"/>
          </a:p>
          <a:p>
            <a:r>
              <a:rPr lang="en-US" sz="1300" dirty="0"/>
              <a:t>Two nickels are given before the machine runs out of change (the “coin signal” is changed to 0 meaning the machine has no more coins).</a:t>
            </a:r>
          </a:p>
          <a:p>
            <a:endParaRPr lang="en-US" sz="1300" dirty="0"/>
          </a:p>
          <a:p>
            <a:endParaRPr lang="en-US" sz="1300" dirty="0"/>
          </a:p>
        </p:txBody>
      </p:sp>
    </p:spTree>
    <p:extLst>
      <p:ext uri="{BB962C8B-B14F-4D97-AF65-F5344CB8AC3E}">
        <p14:creationId xmlns:p14="http://schemas.microsoft.com/office/powerpoint/2010/main" val="11674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7384-68FC-4834-8EBC-D4D2295BC686}"/>
              </a:ext>
            </a:extLst>
          </p:cNvPr>
          <p:cNvSpPr>
            <a:spLocks noGrp="1"/>
          </p:cNvSpPr>
          <p:nvPr>
            <p:ph type="title"/>
          </p:nvPr>
        </p:nvSpPr>
        <p:spPr>
          <a:xfrm>
            <a:off x="645253" y="192480"/>
            <a:ext cx="10515600" cy="674047"/>
          </a:xfrm>
        </p:spPr>
        <p:txBody>
          <a:bodyPr>
            <a:normAutofit fontScale="90000"/>
          </a:bodyPr>
          <a:lstStyle/>
          <a:p>
            <a:r>
              <a:rPr lang="en-US" dirty="0"/>
              <a:t>Full Testbench</a:t>
            </a:r>
          </a:p>
        </p:txBody>
      </p:sp>
      <p:pic>
        <p:nvPicPr>
          <p:cNvPr id="4" name="Picture 3" descr="Graphical user interface, text, application, email&#10;&#10;Description automatically generated">
            <a:extLst>
              <a:ext uri="{FF2B5EF4-FFF2-40B4-BE49-F238E27FC236}">
                <a16:creationId xmlns:a16="http://schemas.microsoft.com/office/drawing/2014/main" id="{A2C3D3F7-A3BB-45EC-B94F-A3829F82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13" y="832565"/>
            <a:ext cx="5149205" cy="3280155"/>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45DD3055-A33C-4BB4-9EAF-7F08321D4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12" y="4112720"/>
            <a:ext cx="2422099" cy="1604381"/>
          </a:xfrm>
          <a:prstGeom prst="rect">
            <a:avLst/>
          </a:prstGeom>
        </p:spPr>
      </p:pic>
      <p:pic>
        <p:nvPicPr>
          <p:cNvPr id="9" name="Picture 8" descr="Table&#10;&#10;Description automatically generated with low confidence">
            <a:extLst>
              <a:ext uri="{FF2B5EF4-FFF2-40B4-BE49-F238E27FC236}">
                <a16:creationId xmlns:a16="http://schemas.microsoft.com/office/drawing/2014/main" id="{6643CFBF-CC67-43EC-9673-A63D28909B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801" y="832566"/>
            <a:ext cx="2529152" cy="2054306"/>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98922BC1-59F1-4208-B7A2-57DA6DAB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6801" y="2886872"/>
            <a:ext cx="2529152" cy="185290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65C40292-7B22-4852-BB03-1D33048EA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801" y="4739780"/>
            <a:ext cx="2529152" cy="1134737"/>
          </a:xfrm>
          <a:prstGeom prst="rect">
            <a:avLst/>
          </a:prstGeom>
        </p:spPr>
      </p:pic>
      <p:pic>
        <p:nvPicPr>
          <p:cNvPr id="16" name="Picture 15" descr="Table&#10;&#10;Description automatically generated with medium confidence">
            <a:extLst>
              <a:ext uri="{FF2B5EF4-FFF2-40B4-BE49-F238E27FC236}">
                <a16:creationId xmlns:a16="http://schemas.microsoft.com/office/drawing/2014/main" id="{7A51E07F-B27C-46F7-B5E5-0E9DFEFB58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4195" y="832565"/>
            <a:ext cx="3210892" cy="3605212"/>
          </a:xfrm>
          <a:prstGeom prst="rect">
            <a:avLst/>
          </a:prstGeom>
        </p:spPr>
      </p:pic>
    </p:spTree>
    <p:extLst>
      <p:ext uri="{BB962C8B-B14F-4D97-AF65-F5344CB8AC3E}">
        <p14:creationId xmlns:p14="http://schemas.microsoft.com/office/powerpoint/2010/main" val="399193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6DCB-2388-4493-85AF-605D15DFD0E2}"/>
              </a:ext>
            </a:extLst>
          </p:cNvPr>
          <p:cNvSpPr>
            <a:spLocks noGrp="1"/>
          </p:cNvSpPr>
          <p:nvPr>
            <p:ph type="title"/>
          </p:nvPr>
        </p:nvSpPr>
        <p:spPr>
          <a:xfrm>
            <a:off x="385195" y="104811"/>
            <a:ext cx="10515600" cy="1325563"/>
          </a:xfrm>
        </p:spPr>
        <p:txBody>
          <a:bodyPr/>
          <a:lstStyle/>
          <a:p>
            <a:r>
              <a:rPr lang="en-US" dirty="0"/>
              <a:t>Modeled Machine</a:t>
            </a:r>
          </a:p>
        </p:txBody>
      </p:sp>
      <p:pic>
        <p:nvPicPr>
          <p:cNvPr id="5" name="Content Placeholder 4" descr="A picture containing text, vending machine, several&#10;&#10;Description automatically generated">
            <a:extLst>
              <a:ext uri="{FF2B5EF4-FFF2-40B4-BE49-F238E27FC236}">
                <a16:creationId xmlns:a16="http://schemas.microsoft.com/office/drawing/2014/main" id="{48E00A51-0034-48E6-A64C-E113DEA734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809"/>
          <a:stretch/>
        </p:blipFill>
        <p:spPr>
          <a:xfrm>
            <a:off x="764130" y="1514519"/>
            <a:ext cx="3036740" cy="4542332"/>
          </a:xfrm>
        </p:spPr>
      </p:pic>
      <p:sp>
        <p:nvSpPr>
          <p:cNvPr id="6" name="TextBox 5">
            <a:extLst>
              <a:ext uri="{FF2B5EF4-FFF2-40B4-BE49-F238E27FC236}">
                <a16:creationId xmlns:a16="http://schemas.microsoft.com/office/drawing/2014/main" id="{6172B209-6E16-461C-88B7-9472798D7651}"/>
              </a:ext>
            </a:extLst>
          </p:cNvPr>
          <p:cNvSpPr txBox="1"/>
          <p:nvPr/>
        </p:nvSpPr>
        <p:spPr>
          <a:xfrm>
            <a:off x="5444455" y="1367406"/>
            <a:ext cx="5184396" cy="892552"/>
          </a:xfrm>
          <a:prstGeom prst="rect">
            <a:avLst/>
          </a:prstGeom>
          <a:noFill/>
        </p:spPr>
        <p:txBody>
          <a:bodyPr wrap="square" rtlCol="0">
            <a:spAutoFit/>
          </a:bodyPr>
          <a:lstStyle/>
          <a:p>
            <a:r>
              <a:rPr lang="en-US" sz="1300" dirty="0"/>
              <a:t>I found a stock photo and modeled my machine after it.</a:t>
            </a:r>
          </a:p>
          <a:p>
            <a:endParaRPr lang="en-US" sz="1300" dirty="0"/>
          </a:p>
          <a:p>
            <a:r>
              <a:rPr lang="en-US" sz="1300" dirty="0"/>
              <a:t>It has multiple rows and columns and many different prices. The bottom row is cut off, so I improvised some of the prices for that row.</a:t>
            </a:r>
          </a:p>
        </p:txBody>
      </p:sp>
      <p:graphicFrame>
        <p:nvGraphicFramePr>
          <p:cNvPr id="7" name="Table 7">
            <a:extLst>
              <a:ext uri="{FF2B5EF4-FFF2-40B4-BE49-F238E27FC236}">
                <a16:creationId xmlns:a16="http://schemas.microsoft.com/office/drawing/2014/main" id="{657FA3BE-9F13-45C4-B506-B13CA617965C}"/>
              </a:ext>
            </a:extLst>
          </p:cNvPr>
          <p:cNvGraphicFramePr>
            <a:graphicFrameLocks noGrp="1"/>
          </p:cNvGraphicFramePr>
          <p:nvPr>
            <p:extLst>
              <p:ext uri="{D42A27DB-BD31-4B8C-83A1-F6EECF244321}">
                <p14:modId xmlns:p14="http://schemas.microsoft.com/office/powerpoint/2010/main" val="2512007505"/>
              </p:ext>
            </p:extLst>
          </p:nvPr>
        </p:nvGraphicFramePr>
        <p:xfrm>
          <a:off x="5658373" y="2505525"/>
          <a:ext cx="4756560" cy="2560320"/>
        </p:xfrm>
        <a:graphic>
          <a:graphicData uri="http://schemas.openxmlformats.org/drawingml/2006/table">
            <a:tbl>
              <a:tblPr bandRow="1">
                <a:tableStyleId>{8A107856-5554-42FB-B03E-39F5DBC370BA}</a:tableStyleId>
              </a:tblPr>
              <a:tblGrid>
                <a:gridCol w="475656">
                  <a:extLst>
                    <a:ext uri="{9D8B030D-6E8A-4147-A177-3AD203B41FA5}">
                      <a16:colId xmlns:a16="http://schemas.microsoft.com/office/drawing/2014/main" val="1219915195"/>
                    </a:ext>
                  </a:extLst>
                </a:gridCol>
                <a:gridCol w="475656">
                  <a:extLst>
                    <a:ext uri="{9D8B030D-6E8A-4147-A177-3AD203B41FA5}">
                      <a16:colId xmlns:a16="http://schemas.microsoft.com/office/drawing/2014/main" val="464429045"/>
                    </a:ext>
                  </a:extLst>
                </a:gridCol>
                <a:gridCol w="475656">
                  <a:extLst>
                    <a:ext uri="{9D8B030D-6E8A-4147-A177-3AD203B41FA5}">
                      <a16:colId xmlns:a16="http://schemas.microsoft.com/office/drawing/2014/main" val="2795608443"/>
                    </a:ext>
                  </a:extLst>
                </a:gridCol>
                <a:gridCol w="475656">
                  <a:extLst>
                    <a:ext uri="{9D8B030D-6E8A-4147-A177-3AD203B41FA5}">
                      <a16:colId xmlns:a16="http://schemas.microsoft.com/office/drawing/2014/main" val="42719814"/>
                    </a:ext>
                  </a:extLst>
                </a:gridCol>
                <a:gridCol w="475656">
                  <a:extLst>
                    <a:ext uri="{9D8B030D-6E8A-4147-A177-3AD203B41FA5}">
                      <a16:colId xmlns:a16="http://schemas.microsoft.com/office/drawing/2014/main" val="2014375399"/>
                    </a:ext>
                  </a:extLst>
                </a:gridCol>
                <a:gridCol w="475656">
                  <a:extLst>
                    <a:ext uri="{9D8B030D-6E8A-4147-A177-3AD203B41FA5}">
                      <a16:colId xmlns:a16="http://schemas.microsoft.com/office/drawing/2014/main" val="3835657392"/>
                    </a:ext>
                  </a:extLst>
                </a:gridCol>
                <a:gridCol w="475656">
                  <a:extLst>
                    <a:ext uri="{9D8B030D-6E8A-4147-A177-3AD203B41FA5}">
                      <a16:colId xmlns:a16="http://schemas.microsoft.com/office/drawing/2014/main" val="440971670"/>
                    </a:ext>
                  </a:extLst>
                </a:gridCol>
                <a:gridCol w="475656">
                  <a:extLst>
                    <a:ext uri="{9D8B030D-6E8A-4147-A177-3AD203B41FA5}">
                      <a16:colId xmlns:a16="http://schemas.microsoft.com/office/drawing/2014/main" val="1665333005"/>
                    </a:ext>
                  </a:extLst>
                </a:gridCol>
                <a:gridCol w="475656">
                  <a:extLst>
                    <a:ext uri="{9D8B030D-6E8A-4147-A177-3AD203B41FA5}">
                      <a16:colId xmlns:a16="http://schemas.microsoft.com/office/drawing/2014/main" val="1500993073"/>
                    </a:ext>
                  </a:extLst>
                </a:gridCol>
                <a:gridCol w="475656">
                  <a:extLst>
                    <a:ext uri="{9D8B030D-6E8A-4147-A177-3AD203B41FA5}">
                      <a16:colId xmlns:a16="http://schemas.microsoft.com/office/drawing/2014/main" val="82816750"/>
                    </a:ext>
                  </a:extLst>
                </a:gridCol>
              </a:tblGrid>
              <a:tr h="333307">
                <a:tc>
                  <a:txBody>
                    <a:bodyPr/>
                    <a:lstStyle/>
                    <a:p>
                      <a:pPr algn="ctr"/>
                      <a:r>
                        <a:rPr lang="en-US" sz="900" dirty="0"/>
                        <a:t>100</a:t>
                      </a:r>
                    </a:p>
                    <a:p>
                      <a:pPr algn="ctr"/>
                      <a:r>
                        <a:rPr lang="en-US" sz="900" dirty="0"/>
                        <a:t>$1.00</a:t>
                      </a:r>
                    </a:p>
                  </a:txBody>
                  <a:tcPr/>
                </a:tc>
                <a:tc>
                  <a:txBody>
                    <a:bodyPr/>
                    <a:lstStyle/>
                    <a:p>
                      <a:pPr algn="ctr"/>
                      <a:r>
                        <a:rPr lang="en-US" sz="900" dirty="0"/>
                        <a:t>102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104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2517812856"/>
                  </a:ext>
                </a:extLst>
              </a:tr>
              <a:tr h="333307">
                <a:tc>
                  <a:txBody>
                    <a:bodyPr/>
                    <a:lstStyle/>
                    <a:p>
                      <a:pPr algn="ctr"/>
                      <a:r>
                        <a:rPr lang="en-US" sz="900" dirty="0"/>
                        <a:t>110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114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118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158643968"/>
                  </a:ext>
                </a:extLst>
              </a:tr>
              <a:tr h="333307">
                <a:tc>
                  <a:txBody>
                    <a:bodyPr/>
                    <a:lstStyle/>
                    <a:p>
                      <a:pPr algn="ctr"/>
                      <a:r>
                        <a:rPr lang="en-US" sz="900" dirty="0"/>
                        <a:t>120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122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124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126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128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2376077115"/>
                  </a:ext>
                </a:extLst>
              </a:tr>
              <a:tr h="333307">
                <a:tc>
                  <a:txBody>
                    <a:bodyPr/>
                    <a:lstStyle/>
                    <a:p>
                      <a:pPr algn="ctr"/>
                      <a:r>
                        <a:rPr lang="en-US" sz="900" dirty="0"/>
                        <a:t>130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$1.25</a:t>
                      </a:r>
                    </a:p>
                  </a:txBody>
                  <a:tcPr/>
                </a:tc>
                <a:tc>
                  <a:txBody>
                    <a:bodyPr/>
                    <a:lstStyle/>
                    <a:p>
                      <a:pPr algn="ctr"/>
                      <a:r>
                        <a:rPr lang="en-US" sz="900" dirty="0"/>
                        <a:t>132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$1.25</a:t>
                      </a:r>
                    </a:p>
                  </a:txBody>
                  <a:tcPr/>
                </a:tc>
                <a:tc>
                  <a:txBody>
                    <a:bodyPr/>
                    <a:lstStyle/>
                    <a:p>
                      <a:pPr algn="ctr"/>
                      <a:r>
                        <a:rPr lang="en-US" sz="900" dirty="0"/>
                        <a:t>134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$2.00</a:t>
                      </a:r>
                    </a:p>
                  </a:txBody>
                  <a:tcPr/>
                </a:tc>
                <a:tc>
                  <a:txBody>
                    <a:bodyPr/>
                    <a:lstStyle/>
                    <a:p>
                      <a:pPr algn="ctr"/>
                      <a:r>
                        <a:rPr lang="en-US" sz="900" dirty="0"/>
                        <a:t>136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$2.00</a:t>
                      </a:r>
                    </a:p>
                  </a:txBody>
                  <a:tcPr/>
                </a:tc>
                <a:tc>
                  <a:txBody>
                    <a:bodyPr/>
                    <a:lstStyle/>
                    <a:p>
                      <a:pPr algn="ctr"/>
                      <a:r>
                        <a:rPr lang="en-US" sz="900" dirty="0"/>
                        <a:t>138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$2.00</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a:p>
                  </a:txBody>
                  <a:tcPr/>
                </a:tc>
                <a:extLst>
                  <a:ext uri="{0D108BD9-81ED-4DB2-BD59-A6C34878D82A}">
                    <a16:rowId xmlns:a16="http://schemas.microsoft.com/office/drawing/2014/main" val="1225844848"/>
                  </a:ext>
                </a:extLst>
              </a:tr>
              <a:tr h="333307">
                <a:tc>
                  <a:txBody>
                    <a:bodyPr/>
                    <a:lstStyle/>
                    <a:p>
                      <a:pPr algn="ctr"/>
                      <a:r>
                        <a:rPr lang="en-US" sz="900" dirty="0"/>
                        <a:t>140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tc>
                  <a:txBody>
                    <a:bodyPr/>
                    <a:lstStyle/>
                    <a:p>
                      <a:pPr algn="ctr"/>
                      <a:r>
                        <a:rPr lang="en-US" sz="900" dirty="0"/>
                        <a:t>149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$1.00</a:t>
                      </a:r>
                    </a:p>
                  </a:txBody>
                  <a:tcPr/>
                </a:tc>
                <a:extLst>
                  <a:ext uri="{0D108BD9-81ED-4DB2-BD59-A6C34878D82A}">
                    <a16:rowId xmlns:a16="http://schemas.microsoft.com/office/drawing/2014/main" val="3920294648"/>
                  </a:ext>
                </a:extLst>
              </a:tr>
              <a:tr h="333307">
                <a:tc>
                  <a:txBody>
                    <a:bodyPr/>
                    <a:lstStyle/>
                    <a:p>
                      <a:pPr algn="ctr"/>
                      <a:r>
                        <a:rPr lang="en-US" sz="900" dirty="0"/>
                        <a:t>150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$1.25</a:t>
                      </a:r>
                    </a:p>
                  </a:txBody>
                  <a:tcPr/>
                </a:tc>
                <a:tc>
                  <a:txBody>
                    <a:bodyPr/>
                    <a:lstStyle/>
                    <a:p>
                      <a:pPr algn="ctr"/>
                      <a:r>
                        <a:rPr lang="en-US" sz="900" dirty="0"/>
                        <a:t>152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$1.25</a:t>
                      </a:r>
                    </a:p>
                  </a:txBody>
                  <a:tcPr/>
                </a:tc>
                <a:tc>
                  <a:txBody>
                    <a:bodyPr/>
                    <a:lstStyle/>
                    <a:p>
                      <a:pPr algn="ctr"/>
                      <a:r>
                        <a:rPr lang="en-US" sz="900" dirty="0"/>
                        <a:t>154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$1.50</a:t>
                      </a:r>
                    </a:p>
                  </a:txBody>
                  <a:tcPr/>
                </a:tc>
                <a:tc>
                  <a:txBody>
                    <a:bodyPr/>
                    <a:lstStyle/>
                    <a:p>
                      <a:pPr algn="ctr"/>
                      <a:r>
                        <a:rPr lang="en-US" sz="900" dirty="0"/>
                        <a:t>156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$1.50</a:t>
                      </a:r>
                    </a:p>
                  </a:txBody>
                  <a:tcPr/>
                </a:tc>
                <a:tc>
                  <a:txBody>
                    <a:bodyPr/>
                    <a:lstStyle/>
                    <a:p>
                      <a:pPr algn="ctr"/>
                      <a:r>
                        <a:rPr lang="en-US" sz="900" dirty="0"/>
                        <a:t>158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$1.50</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391537740"/>
                  </a:ext>
                </a:extLst>
              </a:tr>
              <a:tr h="333307">
                <a:tc>
                  <a:txBody>
                    <a:bodyPr/>
                    <a:lstStyle/>
                    <a:p>
                      <a:pPr algn="ctr"/>
                      <a:r>
                        <a:rPr lang="en-US" sz="900" dirty="0"/>
                        <a:t>160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$0.50</a:t>
                      </a:r>
                    </a:p>
                  </a:txBody>
                  <a:tcPr/>
                </a:tc>
                <a:tc>
                  <a:txBody>
                    <a:bodyPr/>
                    <a:lstStyle/>
                    <a:p>
                      <a:pPr algn="ctr"/>
                      <a:r>
                        <a:rPr lang="en-US" sz="900" dirty="0"/>
                        <a:t>161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$0.50</a:t>
                      </a:r>
                    </a:p>
                  </a:txBody>
                  <a:tcPr/>
                </a:tc>
                <a:tc>
                  <a:txBody>
                    <a:bodyPr/>
                    <a:lstStyle/>
                    <a:p>
                      <a:pPr algn="ctr"/>
                      <a:r>
                        <a:rPr lang="en-US" sz="900" dirty="0"/>
                        <a:t>162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$0.75</a:t>
                      </a:r>
                    </a:p>
                  </a:txBody>
                  <a:tcPr/>
                </a:tc>
                <a:tc>
                  <a:txBody>
                    <a:bodyPr/>
                    <a:lstStyle/>
                    <a:p>
                      <a:pPr algn="ctr"/>
                      <a:r>
                        <a:rPr lang="en-US" sz="900" dirty="0"/>
                        <a:t>163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$0.60</a:t>
                      </a:r>
                    </a:p>
                  </a:txBody>
                  <a:tcPr/>
                </a:tc>
                <a:tc>
                  <a:txBody>
                    <a:bodyPr/>
                    <a:lstStyle/>
                    <a:p>
                      <a:pPr algn="ctr"/>
                      <a:r>
                        <a:rPr lang="en-US" sz="900" dirty="0"/>
                        <a:t>164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$0.25</a:t>
                      </a:r>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tc>
                  <a:txBody>
                    <a:bodyPr/>
                    <a:lstStyle/>
                    <a:p>
                      <a:pPr algn="ctr"/>
                      <a:endParaRPr lang="en-US" sz="900" dirty="0"/>
                    </a:p>
                  </a:txBody>
                  <a:tcPr/>
                </a:tc>
                <a:extLst>
                  <a:ext uri="{0D108BD9-81ED-4DB2-BD59-A6C34878D82A}">
                    <a16:rowId xmlns:a16="http://schemas.microsoft.com/office/drawing/2014/main" val="2133204210"/>
                  </a:ext>
                </a:extLst>
              </a:tr>
            </a:tbl>
          </a:graphicData>
        </a:graphic>
      </p:graphicFrame>
      <p:sp>
        <p:nvSpPr>
          <p:cNvPr id="9" name="TextBox 8">
            <a:extLst>
              <a:ext uri="{FF2B5EF4-FFF2-40B4-BE49-F238E27FC236}">
                <a16:creationId xmlns:a16="http://schemas.microsoft.com/office/drawing/2014/main" id="{75803054-B14B-457A-8DDB-5DCBFDFC263D}"/>
              </a:ext>
            </a:extLst>
          </p:cNvPr>
          <p:cNvSpPr txBox="1"/>
          <p:nvPr/>
        </p:nvSpPr>
        <p:spPr>
          <a:xfrm>
            <a:off x="5444455" y="5352176"/>
            <a:ext cx="5184396" cy="692497"/>
          </a:xfrm>
          <a:prstGeom prst="rect">
            <a:avLst/>
          </a:prstGeom>
          <a:noFill/>
        </p:spPr>
        <p:txBody>
          <a:bodyPr wrap="square" rtlCol="0">
            <a:spAutoFit/>
          </a:bodyPr>
          <a:lstStyle/>
          <a:p>
            <a:r>
              <a:rPr lang="en-US" sz="1300" dirty="0"/>
              <a:t>As you may notice, the keypad contains number 0-9, but the machine contains far fewer items than the number that can be entered. This is accounted for in the Verilog code.</a:t>
            </a:r>
          </a:p>
        </p:txBody>
      </p:sp>
    </p:spTree>
    <p:extLst>
      <p:ext uri="{BB962C8B-B14F-4D97-AF65-F5344CB8AC3E}">
        <p14:creationId xmlns:p14="http://schemas.microsoft.com/office/powerpoint/2010/main" val="275565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7651459" cy="448606"/>
          </a:xfrm>
        </p:spPr>
        <p:txBody>
          <a:bodyPr>
            <a:normAutofit fontScale="90000"/>
          </a:bodyPr>
          <a:lstStyle/>
          <a:p>
            <a:r>
              <a:rPr lang="en-US" dirty="0"/>
              <a:t>Vending Machine Module</a:t>
            </a:r>
          </a:p>
        </p:txBody>
      </p:sp>
      <p:pic>
        <p:nvPicPr>
          <p:cNvPr id="20" name="Content Placeholder 19" descr="Graphical user interface, text, application&#10;&#10;Description automatically generated">
            <a:extLst>
              <a:ext uri="{FF2B5EF4-FFF2-40B4-BE49-F238E27FC236}">
                <a16:creationId xmlns:a16="http://schemas.microsoft.com/office/drawing/2014/main" id="{4B5D01EF-B065-4C32-84B7-96D2C3A9C5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88516" y="792934"/>
            <a:ext cx="8560804" cy="3836739"/>
          </a:xfrm>
        </p:spPr>
      </p:pic>
      <p:pic>
        <p:nvPicPr>
          <p:cNvPr id="22" name="Picture 21">
            <a:extLst>
              <a:ext uri="{FF2B5EF4-FFF2-40B4-BE49-F238E27FC236}">
                <a16:creationId xmlns:a16="http://schemas.microsoft.com/office/drawing/2014/main" id="{B22C873A-8851-4D4A-B771-CDD63664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514" y="4631270"/>
            <a:ext cx="8560805" cy="563886"/>
          </a:xfrm>
          <a:prstGeom prst="rect">
            <a:avLst/>
          </a:prstGeom>
        </p:spPr>
      </p:pic>
      <p:sp>
        <p:nvSpPr>
          <p:cNvPr id="23" name="TextBox 22">
            <a:extLst>
              <a:ext uri="{FF2B5EF4-FFF2-40B4-BE49-F238E27FC236}">
                <a16:creationId xmlns:a16="http://schemas.microsoft.com/office/drawing/2014/main" id="{E4C062B8-CC9A-481F-92C0-C00FAB04254C}"/>
              </a:ext>
            </a:extLst>
          </p:cNvPr>
          <p:cNvSpPr txBox="1"/>
          <p:nvPr/>
        </p:nvSpPr>
        <p:spPr>
          <a:xfrm>
            <a:off x="2023145" y="5414159"/>
            <a:ext cx="8145710" cy="1246495"/>
          </a:xfrm>
          <a:prstGeom prst="rect">
            <a:avLst/>
          </a:prstGeom>
          <a:noFill/>
        </p:spPr>
        <p:txBody>
          <a:bodyPr wrap="square" rtlCol="0">
            <a:spAutoFit/>
          </a:bodyPr>
          <a:lstStyle/>
          <a:p>
            <a:r>
              <a:rPr lang="en-US" sz="1500" dirty="0"/>
              <a:t>The main Vending Machine module connects all of the pieces together:</a:t>
            </a:r>
          </a:p>
          <a:p>
            <a:pPr marL="342900" indent="-342900">
              <a:buFont typeface="+mj-lt"/>
              <a:buAutoNum type="arabicPeriod"/>
            </a:pPr>
            <a:r>
              <a:rPr lang="en-US" sz="1500" dirty="0"/>
              <a:t>The synchronizers for the buttons and the coins</a:t>
            </a:r>
          </a:p>
          <a:p>
            <a:pPr marL="342900" indent="-342900">
              <a:buFont typeface="+mj-lt"/>
              <a:buAutoNum type="arabicPeriod"/>
            </a:pPr>
            <a:r>
              <a:rPr lang="en-US" sz="1500" dirty="0"/>
              <a:t>The Vending Machine “controller”</a:t>
            </a:r>
          </a:p>
          <a:p>
            <a:pPr marL="342900" indent="-342900">
              <a:buFont typeface="+mj-lt"/>
              <a:buAutoNum type="arabicPeriod"/>
            </a:pPr>
            <a:r>
              <a:rPr lang="en-US" sz="1500" dirty="0"/>
              <a:t>The Vending Machine keypad</a:t>
            </a:r>
          </a:p>
          <a:p>
            <a:pPr marL="342900" indent="-342900">
              <a:buFont typeface="+mj-lt"/>
              <a:buAutoNum type="arabicPeriod"/>
            </a:pPr>
            <a:r>
              <a:rPr lang="en-US" sz="1500" dirty="0"/>
              <a:t>The Change Dispenser</a:t>
            </a:r>
          </a:p>
        </p:txBody>
      </p:sp>
    </p:spTree>
    <p:extLst>
      <p:ext uri="{BB962C8B-B14F-4D97-AF65-F5344CB8AC3E}">
        <p14:creationId xmlns:p14="http://schemas.microsoft.com/office/powerpoint/2010/main" val="397926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11686563" cy="448606"/>
          </a:xfrm>
        </p:spPr>
        <p:txBody>
          <a:bodyPr>
            <a:normAutofit fontScale="90000"/>
          </a:bodyPr>
          <a:lstStyle/>
          <a:p>
            <a:r>
              <a:rPr lang="en-US" dirty="0"/>
              <a:t>Price Memory and Inventory Information</a:t>
            </a:r>
          </a:p>
        </p:txBody>
      </p:sp>
      <p:pic>
        <p:nvPicPr>
          <p:cNvPr id="4" name="Picture 3" descr="Table&#10;&#10;Description automatically generated">
            <a:extLst>
              <a:ext uri="{FF2B5EF4-FFF2-40B4-BE49-F238E27FC236}">
                <a16:creationId xmlns:a16="http://schemas.microsoft.com/office/drawing/2014/main" id="{F432C896-E51D-42A3-A1F8-77C233C4E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97" y="755009"/>
            <a:ext cx="2902289" cy="3343349"/>
          </a:xfrm>
          <a:prstGeom prst="rect">
            <a:avLst/>
          </a:prstGeom>
        </p:spPr>
      </p:pic>
      <p:pic>
        <p:nvPicPr>
          <p:cNvPr id="8" name="Picture 7" descr="Table&#10;&#10;Description automatically generated">
            <a:extLst>
              <a:ext uri="{FF2B5EF4-FFF2-40B4-BE49-F238E27FC236}">
                <a16:creationId xmlns:a16="http://schemas.microsoft.com/office/drawing/2014/main" id="{D30C07B4-C715-4FC6-BE2A-5A1AE8C3A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47" y="4098358"/>
            <a:ext cx="4798201" cy="2628772"/>
          </a:xfrm>
          <a:prstGeom prst="rect">
            <a:avLst/>
          </a:prstGeom>
        </p:spPr>
      </p:pic>
      <p:pic>
        <p:nvPicPr>
          <p:cNvPr id="11" name="Picture 10" descr="Text&#10;&#10;Description automatically generated">
            <a:extLst>
              <a:ext uri="{FF2B5EF4-FFF2-40B4-BE49-F238E27FC236}">
                <a16:creationId xmlns:a16="http://schemas.microsoft.com/office/drawing/2014/main" id="{6387D11F-2DF4-45E3-9868-02AD2BAC1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649" y="874067"/>
            <a:ext cx="5779746" cy="2875811"/>
          </a:xfrm>
          <a:prstGeom prst="rect">
            <a:avLst/>
          </a:prstGeom>
        </p:spPr>
      </p:pic>
      <p:sp>
        <p:nvSpPr>
          <p:cNvPr id="12" name="TextBox 11">
            <a:extLst>
              <a:ext uri="{FF2B5EF4-FFF2-40B4-BE49-F238E27FC236}">
                <a16:creationId xmlns:a16="http://schemas.microsoft.com/office/drawing/2014/main" id="{7D237E71-469E-40DA-89DF-EFF82468E456}"/>
              </a:ext>
            </a:extLst>
          </p:cNvPr>
          <p:cNvSpPr txBox="1"/>
          <p:nvPr/>
        </p:nvSpPr>
        <p:spPr>
          <a:xfrm>
            <a:off x="6096000" y="3977993"/>
            <a:ext cx="5558653" cy="2492990"/>
          </a:xfrm>
          <a:prstGeom prst="rect">
            <a:avLst/>
          </a:prstGeom>
          <a:noFill/>
        </p:spPr>
        <p:txBody>
          <a:bodyPr wrap="square" rtlCol="0">
            <a:spAutoFit/>
          </a:bodyPr>
          <a:lstStyle/>
          <a:p>
            <a:r>
              <a:rPr lang="en-US" sz="1300" dirty="0"/>
              <a:t>This module remembers all the price and inventory data.</a:t>
            </a:r>
          </a:p>
          <a:p>
            <a:endParaRPr lang="en-US" sz="1300" dirty="0"/>
          </a:p>
          <a:p>
            <a:r>
              <a:rPr lang="en-US" sz="1300" dirty="0"/>
              <a:t>When the inventory data changes (the machine runs out of an item), this module updates the memory. The inventory data of an item is returned with the price of the item when the controller requests it.</a:t>
            </a:r>
          </a:p>
          <a:p>
            <a:endParaRPr lang="en-US" sz="1300" dirty="0"/>
          </a:p>
          <a:p>
            <a:r>
              <a:rPr lang="en-US" sz="1300" dirty="0"/>
              <a:t>The inputs “in1”, “in2”, and “in3” correspond to the index of the requested item. If the inputs are invalid, a price of $0.00 and an inventory signal of 0 is returned.</a:t>
            </a:r>
          </a:p>
          <a:p>
            <a:endParaRPr lang="en-US" sz="1300" dirty="0"/>
          </a:p>
          <a:p>
            <a:r>
              <a:rPr lang="en-US" sz="1300" dirty="0"/>
              <a:t>The “</a:t>
            </a:r>
            <a:r>
              <a:rPr lang="en-US" sz="1300" dirty="0" err="1"/>
              <a:t>curr_inv</a:t>
            </a:r>
            <a:r>
              <a:rPr lang="en-US" sz="1300" dirty="0"/>
              <a:t>” variable represents wires that are attached to the “out of stock” lights.</a:t>
            </a:r>
          </a:p>
        </p:txBody>
      </p:sp>
    </p:spTree>
    <p:extLst>
      <p:ext uri="{BB962C8B-B14F-4D97-AF65-F5344CB8AC3E}">
        <p14:creationId xmlns:p14="http://schemas.microsoft.com/office/powerpoint/2010/main" val="127774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11686563" cy="448606"/>
          </a:xfrm>
        </p:spPr>
        <p:txBody>
          <a:bodyPr>
            <a:normAutofit fontScale="90000"/>
          </a:bodyPr>
          <a:lstStyle/>
          <a:p>
            <a:r>
              <a:rPr lang="en-US" dirty="0"/>
              <a:t>Controller Module</a:t>
            </a:r>
          </a:p>
        </p:txBody>
      </p:sp>
      <p:pic>
        <p:nvPicPr>
          <p:cNvPr id="13" name="Picture 12" descr="Graphical user interface, text, application, email&#10;&#10;Description automatically generated">
            <a:extLst>
              <a:ext uri="{FF2B5EF4-FFF2-40B4-BE49-F238E27FC236}">
                <a16:creationId xmlns:a16="http://schemas.microsoft.com/office/drawing/2014/main" id="{E8745298-7B51-41F0-BBDC-73BDD503C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93" y="716217"/>
            <a:ext cx="3939752" cy="2913470"/>
          </a:xfrm>
          <a:prstGeom prst="rect">
            <a:avLst/>
          </a:prstGeom>
        </p:spPr>
      </p:pic>
      <p:pic>
        <p:nvPicPr>
          <p:cNvPr id="15" name="Picture 14" descr="Text&#10;&#10;Description automatically generated with low confidence">
            <a:extLst>
              <a:ext uri="{FF2B5EF4-FFF2-40B4-BE49-F238E27FC236}">
                <a16:creationId xmlns:a16="http://schemas.microsoft.com/office/drawing/2014/main" id="{E1A9E9CC-B85A-4389-9B7B-FE98C600E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93" y="3626196"/>
            <a:ext cx="3939752" cy="2978338"/>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5C4E7790-697D-45D5-BA9B-F196619CFC5A}"/>
              </a:ext>
            </a:extLst>
          </p:cNvPr>
          <p:cNvPicPr>
            <a:picLocks noChangeAspect="1"/>
          </p:cNvPicPr>
          <p:nvPr/>
        </p:nvPicPr>
        <p:blipFill rotWithShape="1">
          <a:blip r:embed="rId4">
            <a:extLst>
              <a:ext uri="{28A0092B-C50C-407E-A947-70E740481C1C}">
                <a14:useLocalDpi xmlns:a14="http://schemas.microsoft.com/office/drawing/2010/main" val="0"/>
              </a:ext>
            </a:extLst>
          </a:blip>
          <a:srcRect r="15382"/>
          <a:stretch/>
        </p:blipFill>
        <p:spPr>
          <a:xfrm>
            <a:off x="4306845" y="716217"/>
            <a:ext cx="4375761" cy="2909979"/>
          </a:xfrm>
          <a:prstGeom prst="rect">
            <a:avLst/>
          </a:prstGeom>
        </p:spPr>
      </p:pic>
      <p:sp>
        <p:nvSpPr>
          <p:cNvPr id="18" name="TextBox 17">
            <a:extLst>
              <a:ext uri="{FF2B5EF4-FFF2-40B4-BE49-F238E27FC236}">
                <a16:creationId xmlns:a16="http://schemas.microsoft.com/office/drawing/2014/main" id="{6A85F592-75CB-4917-9D60-5FBEC7A6694E}"/>
              </a:ext>
            </a:extLst>
          </p:cNvPr>
          <p:cNvSpPr txBox="1"/>
          <p:nvPr/>
        </p:nvSpPr>
        <p:spPr>
          <a:xfrm>
            <a:off x="4437776" y="3872016"/>
            <a:ext cx="7387131" cy="2893100"/>
          </a:xfrm>
          <a:prstGeom prst="rect">
            <a:avLst/>
          </a:prstGeom>
          <a:noFill/>
        </p:spPr>
        <p:txBody>
          <a:bodyPr wrap="square" rtlCol="0">
            <a:spAutoFit/>
          </a:bodyPr>
          <a:lstStyle/>
          <a:p>
            <a:r>
              <a:rPr lang="en-US" sz="1300" dirty="0"/>
              <a:t>The controller has three states:</a:t>
            </a:r>
          </a:p>
          <a:p>
            <a:pPr marL="342900" indent="-342900">
              <a:buFont typeface="+mj-lt"/>
              <a:buAutoNum type="arabicPeriod"/>
            </a:pPr>
            <a:r>
              <a:rPr lang="en-US" sz="1300" dirty="0"/>
              <a:t>In state 0, it is waiting for coins to be inserted and adds them to the total balance when they are received. It is also waiting for the keypad to send a signal indicating that three consecutive inputs have been given. It will send the keypad a “busy” signal upon receiving a “ready” signal from the keypad. This prevents the keypad from accepting any more inputs. It will turn the signal off after the dispenser is finished, or after checking the price of the requested item.</a:t>
            </a:r>
          </a:p>
          <a:p>
            <a:pPr marL="342900" indent="-342900">
              <a:buFont typeface="+mj-lt"/>
              <a:buAutoNum type="arabicPeriod"/>
            </a:pPr>
            <a:endParaRPr lang="en-US" sz="1300" dirty="0"/>
          </a:p>
          <a:p>
            <a:pPr marL="342900" indent="-342900">
              <a:buFont typeface="+mj-lt"/>
              <a:buAutoNum type="arabicPeriod"/>
            </a:pPr>
            <a:r>
              <a:rPr lang="en-US" sz="1300" dirty="0"/>
              <a:t>In state 1, it will confirm that enough money has been inserted to make the transaction, that the keypad input is valid, and that the item is in stock. If one of these is not true, it will output the price of the item ($0.00 if the input is invalid) and revert to state 0. If all are true, it will calculate the change, which is sent to the dispenser, and it will vend the item.</a:t>
            </a:r>
          </a:p>
          <a:p>
            <a:pPr marL="342900" indent="-342900">
              <a:buFont typeface="+mj-lt"/>
              <a:buAutoNum type="arabicPeriod"/>
            </a:pPr>
            <a:endParaRPr lang="en-US" sz="1300" dirty="0"/>
          </a:p>
          <a:p>
            <a:pPr marL="342900" indent="-342900">
              <a:buFont typeface="+mj-lt"/>
              <a:buAutoNum type="arabicPeriod"/>
            </a:pPr>
            <a:r>
              <a:rPr lang="en-US" sz="1300" dirty="0"/>
              <a:t>In state 2, it is waiting for the dispenser to send a “done” signal. When the signal is received, the controller sets everything to 0 and then changes to state 0.</a:t>
            </a:r>
          </a:p>
        </p:txBody>
      </p:sp>
      <p:sp>
        <p:nvSpPr>
          <p:cNvPr id="19" name="TextBox 18">
            <a:extLst>
              <a:ext uri="{FF2B5EF4-FFF2-40B4-BE49-F238E27FC236}">
                <a16:creationId xmlns:a16="http://schemas.microsoft.com/office/drawing/2014/main" id="{32B7A318-97D0-48BC-AA79-37E20D4C11DC}"/>
              </a:ext>
            </a:extLst>
          </p:cNvPr>
          <p:cNvSpPr txBox="1"/>
          <p:nvPr/>
        </p:nvSpPr>
        <p:spPr>
          <a:xfrm>
            <a:off x="8875552" y="716217"/>
            <a:ext cx="3011648" cy="3093154"/>
          </a:xfrm>
          <a:prstGeom prst="rect">
            <a:avLst/>
          </a:prstGeom>
          <a:noFill/>
        </p:spPr>
        <p:txBody>
          <a:bodyPr wrap="square" rtlCol="0">
            <a:spAutoFit/>
          </a:bodyPr>
          <a:lstStyle/>
          <a:p>
            <a:r>
              <a:rPr lang="en-US" sz="1300" dirty="0"/>
              <a:t>The Controller module counts the coins and keeps track of the total balance.</a:t>
            </a:r>
          </a:p>
          <a:p>
            <a:endParaRPr lang="en-US" sz="1300" dirty="0"/>
          </a:p>
          <a:p>
            <a:r>
              <a:rPr lang="en-US" sz="1300" dirty="0"/>
              <a:t>The controller sends a signal to the keypad to clear all inputs when a coin is received or the “return change” signal is given by the customer.</a:t>
            </a:r>
          </a:p>
          <a:p>
            <a:endParaRPr lang="en-US" sz="1300" dirty="0"/>
          </a:p>
          <a:p>
            <a:r>
              <a:rPr lang="en-US" sz="1300" dirty="0"/>
              <a:t>If the current balance is $10 or more, the keypad signal is being received, the “return change” input has been pressed, or the controller is not in state 0 (it is vending, calculating price, or waiting for the dispenser), the controller will route any inserted change to “overflow”.</a:t>
            </a:r>
          </a:p>
        </p:txBody>
      </p:sp>
    </p:spTree>
    <p:extLst>
      <p:ext uri="{BB962C8B-B14F-4D97-AF65-F5344CB8AC3E}">
        <p14:creationId xmlns:p14="http://schemas.microsoft.com/office/powerpoint/2010/main" val="143091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11686563" cy="448606"/>
          </a:xfrm>
        </p:spPr>
        <p:txBody>
          <a:bodyPr>
            <a:normAutofit fontScale="90000"/>
          </a:bodyPr>
          <a:lstStyle/>
          <a:p>
            <a:r>
              <a:rPr lang="en-US" dirty="0"/>
              <a:t>Keypad Module</a:t>
            </a:r>
          </a:p>
        </p:txBody>
      </p:sp>
      <p:pic>
        <p:nvPicPr>
          <p:cNvPr id="4" name="Picture 3" descr="Text&#10;&#10;Description automatically generated">
            <a:extLst>
              <a:ext uri="{FF2B5EF4-FFF2-40B4-BE49-F238E27FC236}">
                <a16:creationId xmlns:a16="http://schemas.microsoft.com/office/drawing/2014/main" id="{EBC854EE-F66C-4D15-B3AE-A8BFA3A01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77" y="876799"/>
            <a:ext cx="3785878" cy="2990526"/>
          </a:xfrm>
          <a:prstGeom prst="rect">
            <a:avLst/>
          </a:prstGeom>
        </p:spPr>
      </p:pic>
      <p:pic>
        <p:nvPicPr>
          <p:cNvPr id="6" name="Picture 5" descr="Text, letter&#10;&#10;Description automatically generated">
            <a:extLst>
              <a:ext uri="{FF2B5EF4-FFF2-40B4-BE49-F238E27FC236}">
                <a16:creationId xmlns:a16="http://schemas.microsoft.com/office/drawing/2014/main" id="{9FCE8696-BD5A-4C5F-8F91-6D4CE2E6E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78" y="3867324"/>
            <a:ext cx="3785878" cy="1327651"/>
          </a:xfrm>
          <a:prstGeom prst="rect">
            <a:avLst/>
          </a:prstGeom>
        </p:spPr>
      </p:pic>
      <p:sp>
        <p:nvSpPr>
          <p:cNvPr id="7" name="TextBox 6">
            <a:extLst>
              <a:ext uri="{FF2B5EF4-FFF2-40B4-BE49-F238E27FC236}">
                <a16:creationId xmlns:a16="http://schemas.microsoft.com/office/drawing/2014/main" id="{3F648AC5-88FA-483F-9AD6-3DCFAB08906D}"/>
              </a:ext>
            </a:extLst>
          </p:cNvPr>
          <p:cNvSpPr txBox="1"/>
          <p:nvPr/>
        </p:nvSpPr>
        <p:spPr>
          <a:xfrm>
            <a:off x="5352176" y="956345"/>
            <a:ext cx="5075340" cy="4093428"/>
          </a:xfrm>
          <a:prstGeom prst="rect">
            <a:avLst/>
          </a:prstGeom>
          <a:noFill/>
        </p:spPr>
        <p:txBody>
          <a:bodyPr wrap="square" rtlCol="0">
            <a:spAutoFit/>
          </a:bodyPr>
          <a:lstStyle/>
          <a:p>
            <a:r>
              <a:rPr lang="en-US" sz="1300" dirty="0"/>
              <a:t>The Keypad module keeps track of which buttons have been pressed.</a:t>
            </a:r>
          </a:p>
          <a:p>
            <a:endParaRPr lang="en-US" sz="1300" dirty="0"/>
          </a:p>
          <a:p>
            <a:r>
              <a:rPr lang="en-US" sz="1300" dirty="0"/>
              <a:t>If the “clear” button is pressed, the reset signal is received, or the clear signal is received from the controller (occurs when a coin is inserted), the keypad wipes any previously entered information.</a:t>
            </a:r>
          </a:p>
          <a:p>
            <a:endParaRPr lang="en-US" sz="1300" dirty="0"/>
          </a:p>
          <a:p>
            <a:r>
              <a:rPr lang="en-US" sz="1300" dirty="0"/>
              <a:t>The keypad has four states:</a:t>
            </a:r>
          </a:p>
          <a:p>
            <a:pPr marL="342900" indent="-342900">
              <a:buFont typeface="+mj-lt"/>
              <a:buAutoNum type="arabicPeriod"/>
            </a:pPr>
            <a:r>
              <a:rPr lang="en-US" sz="1300" dirty="0"/>
              <a:t>In state 0, it is waiting for the first button to be pressed and for the busy signal to be 0 (sent by the controller when items are being vended are change is being dispensed).</a:t>
            </a:r>
          </a:p>
          <a:p>
            <a:pPr marL="342900" indent="-342900">
              <a:buFont typeface="+mj-lt"/>
              <a:buAutoNum type="arabicPeriod"/>
            </a:pPr>
            <a:endParaRPr lang="en-US" sz="1300" dirty="0"/>
          </a:p>
          <a:p>
            <a:pPr marL="342900" indent="-342900">
              <a:buFont typeface="+mj-lt"/>
              <a:buAutoNum type="arabicPeriod"/>
            </a:pPr>
            <a:r>
              <a:rPr lang="en-US" sz="1300" dirty="0"/>
              <a:t>In state 1, it is waiting for the second button to be pressed.</a:t>
            </a:r>
          </a:p>
          <a:p>
            <a:pPr marL="342900" indent="-342900">
              <a:buFont typeface="+mj-lt"/>
              <a:buAutoNum type="arabicPeriod"/>
            </a:pPr>
            <a:endParaRPr lang="en-US" sz="1300" dirty="0"/>
          </a:p>
          <a:p>
            <a:pPr marL="342900" indent="-342900">
              <a:buFont typeface="+mj-lt"/>
              <a:buAutoNum type="arabicPeriod"/>
            </a:pPr>
            <a:r>
              <a:rPr lang="en-US" sz="1300" dirty="0"/>
              <a:t>In state 2, it is waiting for the third button to be pressed. After receiving three consecutive inputs in a row, the “</a:t>
            </a:r>
            <a:r>
              <a:rPr lang="en-US" sz="1300" dirty="0" err="1"/>
              <a:t>check_price</a:t>
            </a:r>
            <a:r>
              <a:rPr lang="en-US" sz="1300" dirty="0"/>
              <a:t>” signal is set to 1. This tells the controller that an input has been given and should be dispensed, if possible.</a:t>
            </a:r>
          </a:p>
          <a:p>
            <a:pPr marL="342900" indent="-342900">
              <a:buFont typeface="+mj-lt"/>
              <a:buAutoNum type="arabicPeriod"/>
            </a:pPr>
            <a:endParaRPr lang="en-US" sz="1300" dirty="0"/>
          </a:p>
          <a:p>
            <a:pPr marL="342900" indent="-342900">
              <a:buFont typeface="+mj-lt"/>
              <a:buAutoNum type="arabicPeriod"/>
            </a:pPr>
            <a:r>
              <a:rPr lang="en-US" sz="1300" dirty="0"/>
              <a:t>In state 3, it wipes all of the previously entered inputs and sets the “</a:t>
            </a:r>
            <a:r>
              <a:rPr lang="en-US" sz="1300" dirty="0" err="1"/>
              <a:t>check_price</a:t>
            </a:r>
            <a:r>
              <a:rPr lang="en-US" sz="1300" dirty="0"/>
              <a:t>” signal back to 0.</a:t>
            </a:r>
          </a:p>
        </p:txBody>
      </p:sp>
    </p:spTree>
    <p:extLst>
      <p:ext uri="{BB962C8B-B14F-4D97-AF65-F5344CB8AC3E}">
        <p14:creationId xmlns:p14="http://schemas.microsoft.com/office/powerpoint/2010/main" val="192414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11686563" cy="448606"/>
          </a:xfrm>
        </p:spPr>
        <p:txBody>
          <a:bodyPr>
            <a:normAutofit fontScale="90000"/>
          </a:bodyPr>
          <a:lstStyle/>
          <a:p>
            <a:r>
              <a:rPr lang="en-US" dirty="0"/>
              <a:t>Dispenser Module</a:t>
            </a:r>
          </a:p>
        </p:txBody>
      </p:sp>
      <p:pic>
        <p:nvPicPr>
          <p:cNvPr id="5" name="Picture 4" descr="Text&#10;&#10;Description automatically generated">
            <a:extLst>
              <a:ext uri="{FF2B5EF4-FFF2-40B4-BE49-F238E27FC236}">
                <a16:creationId xmlns:a16="http://schemas.microsoft.com/office/drawing/2014/main" id="{DA4D38DB-D302-48B3-A94D-0819BFBBD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67" y="803855"/>
            <a:ext cx="3795968" cy="3029914"/>
          </a:xfrm>
          <a:prstGeom prst="rect">
            <a:avLst/>
          </a:prstGeom>
        </p:spPr>
      </p:pic>
      <p:pic>
        <p:nvPicPr>
          <p:cNvPr id="9" name="Picture 8" descr="Text&#10;&#10;Description automatically generated">
            <a:extLst>
              <a:ext uri="{FF2B5EF4-FFF2-40B4-BE49-F238E27FC236}">
                <a16:creationId xmlns:a16="http://schemas.microsoft.com/office/drawing/2014/main" id="{3F23400D-0CFC-4C28-99B8-90C7BA6D2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5" y="3833769"/>
            <a:ext cx="3795969" cy="2728206"/>
          </a:xfrm>
          <a:prstGeom prst="rect">
            <a:avLst/>
          </a:prstGeom>
        </p:spPr>
      </p:pic>
      <p:sp>
        <p:nvSpPr>
          <p:cNvPr id="10" name="TextBox 9">
            <a:extLst>
              <a:ext uri="{FF2B5EF4-FFF2-40B4-BE49-F238E27FC236}">
                <a16:creationId xmlns:a16="http://schemas.microsoft.com/office/drawing/2014/main" id="{102B8B2D-7B90-4039-B1B3-4A086F107280}"/>
              </a:ext>
            </a:extLst>
          </p:cNvPr>
          <p:cNvSpPr txBox="1"/>
          <p:nvPr/>
        </p:nvSpPr>
        <p:spPr>
          <a:xfrm>
            <a:off x="5570290" y="1558864"/>
            <a:ext cx="5620624" cy="3893374"/>
          </a:xfrm>
          <a:prstGeom prst="rect">
            <a:avLst/>
          </a:prstGeom>
          <a:noFill/>
        </p:spPr>
        <p:txBody>
          <a:bodyPr wrap="square" rtlCol="0">
            <a:spAutoFit/>
          </a:bodyPr>
          <a:lstStyle/>
          <a:p>
            <a:r>
              <a:rPr lang="en-US" sz="1300" dirty="0"/>
              <a:t>The Dispenser module keeps track of the coin inventory data and dispenses change when signaled by the controller.</a:t>
            </a:r>
          </a:p>
          <a:p>
            <a:endParaRPr lang="en-US" sz="1300" dirty="0"/>
          </a:p>
          <a:p>
            <a:r>
              <a:rPr lang="en-US" sz="1300" dirty="0"/>
              <a:t>Each time the dispenser finishes, it checks to see if the nickel balance is low and sets the “</a:t>
            </a:r>
            <a:r>
              <a:rPr lang="en-US" sz="1300" dirty="0" err="1"/>
              <a:t>exact_change_only</a:t>
            </a:r>
            <a:r>
              <a:rPr lang="en-US" sz="1300" dirty="0"/>
              <a:t>” signal accordingly.</a:t>
            </a:r>
          </a:p>
          <a:p>
            <a:endParaRPr lang="en-US" sz="1300" dirty="0"/>
          </a:p>
          <a:p>
            <a:r>
              <a:rPr lang="en-US" sz="1300" dirty="0"/>
              <a:t>The dispenser waits for a “</a:t>
            </a:r>
            <a:r>
              <a:rPr lang="en-US" sz="1300" dirty="0" err="1"/>
              <a:t>go_signal</a:t>
            </a:r>
            <a:r>
              <a:rPr lang="en-US" sz="1300" dirty="0"/>
              <a:t>” from the controller before starting. It sets a done signal when finished.</a:t>
            </a:r>
          </a:p>
          <a:p>
            <a:endParaRPr lang="en-US" sz="1300" dirty="0"/>
          </a:p>
          <a:p>
            <a:r>
              <a:rPr lang="en-US" sz="1300" dirty="0"/>
              <a:t>The dispenser has two states:</a:t>
            </a:r>
          </a:p>
          <a:p>
            <a:pPr marL="342900" indent="-342900">
              <a:buFont typeface="+mj-lt"/>
              <a:buAutoNum type="arabicPeriod"/>
            </a:pPr>
            <a:r>
              <a:rPr lang="en-US" sz="1300" dirty="0"/>
              <a:t>In state 0, it is waiting for the controller to send a “go” signal. When the signal is received, the dispenser sets the “done” signal to 0 and gets the amount of change to be dispensed.</a:t>
            </a:r>
          </a:p>
          <a:p>
            <a:pPr marL="342900" indent="-342900">
              <a:buFont typeface="+mj-lt"/>
              <a:buAutoNum type="arabicPeriod"/>
            </a:pPr>
            <a:r>
              <a:rPr lang="en-US" sz="1300" dirty="0"/>
              <a:t>In state 1, it dispenses a coin each clock tick. The dispenser goes through a series of statements each tick, checking to see if the current value of change to be dispensed is greater than or equal to a certain amount. If so, it checks to see if that coin is available or in stock and dispenses it, subtracting that coin from the amount left to dispense. If not, it moves on to the next lowest coin amount and tries again.</a:t>
            </a:r>
          </a:p>
        </p:txBody>
      </p:sp>
    </p:spTree>
    <p:extLst>
      <p:ext uri="{BB962C8B-B14F-4D97-AF65-F5344CB8AC3E}">
        <p14:creationId xmlns:p14="http://schemas.microsoft.com/office/powerpoint/2010/main" val="34349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F1ED-BC3C-4B68-ADC3-BF33D8D502F2}"/>
              </a:ext>
            </a:extLst>
          </p:cNvPr>
          <p:cNvSpPr>
            <a:spLocks noGrp="1"/>
          </p:cNvSpPr>
          <p:nvPr>
            <p:ph type="title"/>
          </p:nvPr>
        </p:nvSpPr>
        <p:spPr>
          <a:xfrm>
            <a:off x="284527" y="197346"/>
            <a:ext cx="11686563" cy="448606"/>
          </a:xfrm>
        </p:spPr>
        <p:txBody>
          <a:bodyPr>
            <a:normAutofit fontScale="90000"/>
          </a:bodyPr>
          <a:lstStyle/>
          <a:p>
            <a:r>
              <a:rPr lang="en-US" dirty="0"/>
              <a:t>Synchronize Inputs Module and Testbench Explanation</a:t>
            </a:r>
          </a:p>
        </p:txBody>
      </p:sp>
      <p:sp>
        <p:nvSpPr>
          <p:cNvPr id="23" name="TextBox 22">
            <a:extLst>
              <a:ext uri="{FF2B5EF4-FFF2-40B4-BE49-F238E27FC236}">
                <a16:creationId xmlns:a16="http://schemas.microsoft.com/office/drawing/2014/main" id="{E4C062B8-CC9A-481F-92C0-C00FAB04254C}"/>
              </a:ext>
            </a:extLst>
          </p:cNvPr>
          <p:cNvSpPr txBox="1"/>
          <p:nvPr/>
        </p:nvSpPr>
        <p:spPr>
          <a:xfrm>
            <a:off x="4210121" y="4052934"/>
            <a:ext cx="6899699" cy="2092881"/>
          </a:xfrm>
          <a:prstGeom prst="rect">
            <a:avLst/>
          </a:prstGeom>
          <a:noFill/>
        </p:spPr>
        <p:txBody>
          <a:bodyPr wrap="square" rtlCol="0">
            <a:spAutoFit/>
          </a:bodyPr>
          <a:lstStyle/>
          <a:p>
            <a:r>
              <a:rPr lang="en-US" sz="1300" dirty="0"/>
              <a:t>Instead of using a module to detect rising and falling edges of inputs, I coded my machine so that each inserted coin signal and each pushed button signal comes with an extra bit as the MSB. The extra bit is set to 1 if the button was actually pushed or the coin was actually inserted. Otherwise, the extra bit is set to 0.</a:t>
            </a:r>
          </a:p>
          <a:p>
            <a:endParaRPr lang="en-US" sz="1300" dirty="0"/>
          </a:p>
          <a:p>
            <a:r>
              <a:rPr lang="en-US" sz="1300" dirty="0"/>
              <a:t>It was set up this way so that buttons do not have to be “pushed” for a tick and then “released” for a tick in the testbench. Instead, you can push buttons consecutively, one after the other, with only one tick separating them. The same reasoning applies to coin insertion. After coins are no longer being inserted, it must be indicated that you are inserting nothing. When buttons are done being pushed, it must be indicated that you are pushing nothing.</a:t>
            </a:r>
          </a:p>
        </p:txBody>
      </p:sp>
      <p:pic>
        <p:nvPicPr>
          <p:cNvPr id="6" name="Picture 5" descr="A picture containing text&#10;&#10;Description automatically generated">
            <a:extLst>
              <a:ext uri="{FF2B5EF4-FFF2-40B4-BE49-F238E27FC236}">
                <a16:creationId xmlns:a16="http://schemas.microsoft.com/office/drawing/2014/main" id="{D4462567-CCD7-4A85-89DE-361AE5182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63" y="894608"/>
            <a:ext cx="3413912" cy="2693045"/>
          </a:xfrm>
          <a:prstGeom prst="rect">
            <a:avLst/>
          </a:prstGeom>
        </p:spPr>
      </p:pic>
      <p:sp>
        <p:nvSpPr>
          <p:cNvPr id="7" name="TextBox 6">
            <a:extLst>
              <a:ext uri="{FF2B5EF4-FFF2-40B4-BE49-F238E27FC236}">
                <a16:creationId xmlns:a16="http://schemas.microsoft.com/office/drawing/2014/main" id="{1E4B1FEF-2A9A-4630-88D6-42DC93B90A79}"/>
              </a:ext>
            </a:extLst>
          </p:cNvPr>
          <p:cNvSpPr txBox="1"/>
          <p:nvPr/>
        </p:nvSpPr>
        <p:spPr>
          <a:xfrm>
            <a:off x="4151398" y="1964722"/>
            <a:ext cx="5058562" cy="769441"/>
          </a:xfrm>
          <a:prstGeom prst="rect">
            <a:avLst/>
          </a:prstGeom>
          <a:noFill/>
        </p:spPr>
        <p:txBody>
          <a:bodyPr wrap="square" rtlCol="0">
            <a:spAutoFit/>
          </a:bodyPr>
          <a:lstStyle/>
          <a:p>
            <a:r>
              <a:rPr lang="en-US" sz="1300" dirty="0"/>
              <a:t>This module synchronizes the button presses and the inserted coins to the clock signal.</a:t>
            </a:r>
          </a:p>
          <a:p>
            <a:endParaRPr lang="en-US" dirty="0"/>
          </a:p>
        </p:txBody>
      </p:sp>
      <p:pic>
        <p:nvPicPr>
          <p:cNvPr id="9" name="Picture 8" descr="A picture containing table&#10;&#10;Description automatically generated">
            <a:extLst>
              <a:ext uri="{FF2B5EF4-FFF2-40B4-BE49-F238E27FC236}">
                <a16:creationId xmlns:a16="http://schemas.microsoft.com/office/drawing/2014/main" id="{D0241263-504B-4071-B961-47EED1331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3" y="3688142"/>
            <a:ext cx="3413912" cy="2822467"/>
          </a:xfrm>
          <a:prstGeom prst="rect">
            <a:avLst/>
          </a:prstGeom>
        </p:spPr>
      </p:pic>
    </p:spTree>
    <p:extLst>
      <p:ext uri="{BB962C8B-B14F-4D97-AF65-F5344CB8AC3E}">
        <p14:creationId xmlns:p14="http://schemas.microsoft.com/office/powerpoint/2010/main" val="348832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7384-68FC-4834-8EBC-D4D2295BC686}"/>
              </a:ext>
            </a:extLst>
          </p:cNvPr>
          <p:cNvSpPr>
            <a:spLocks noGrp="1"/>
          </p:cNvSpPr>
          <p:nvPr>
            <p:ph type="title"/>
          </p:nvPr>
        </p:nvSpPr>
        <p:spPr>
          <a:xfrm>
            <a:off x="645253" y="192480"/>
            <a:ext cx="10515600" cy="674047"/>
          </a:xfrm>
        </p:spPr>
        <p:txBody>
          <a:bodyPr>
            <a:normAutofit fontScale="90000"/>
          </a:bodyPr>
          <a:lstStyle/>
          <a:p>
            <a:r>
              <a:rPr lang="en-US" dirty="0"/>
              <a:t>Testbench and Waveform</a:t>
            </a:r>
          </a:p>
        </p:txBody>
      </p:sp>
      <p:pic>
        <p:nvPicPr>
          <p:cNvPr id="12" name="Picture 11" descr="Graphical user interface, text, application, email&#10;&#10;Description automatically generated">
            <a:extLst>
              <a:ext uri="{FF2B5EF4-FFF2-40B4-BE49-F238E27FC236}">
                <a16:creationId xmlns:a16="http://schemas.microsoft.com/office/drawing/2014/main" id="{B6C2BED7-0603-434D-A82D-36A3E9764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72" y="799385"/>
            <a:ext cx="4978006" cy="3171098"/>
          </a:xfrm>
          <a:prstGeom prst="rect">
            <a:avLst/>
          </a:prstGeom>
        </p:spPr>
      </p:pic>
      <p:pic>
        <p:nvPicPr>
          <p:cNvPr id="14" name="Picture 13" descr="A picture containing text, computer&#10;&#10;Description automatically generated">
            <a:extLst>
              <a:ext uri="{FF2B5EF4-FFF2-40B4-BE49-F238E27FC236}">
                <a16:creationId xmlns:a16="http://schemas.microsoft.com/office/drawing/2014/main" id="{5AB63314-99B8-4471-B018-2C43C34C5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910" y="909997"/>
            <a:ext cx="6294282" cy="2733916"/>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8FD822AD-3AB1-43AC-A53C-EBEAAFD0FA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72" y="3970483"/>
            <a:ext cx="2483841" cy="1645279"/>
          </a:xfrm>
          <a:prstGeom prst="rect">
            <a:avLst/>
          </a:prstGeom>
        </p:spPr>
      </p:pic>
      <p:sp>
        <p:nvSpPr>
          <p:cNvPr id="17" name="TextBox 16">
            <a:extLst>
              <a:ext uri="{FF2B5EF4-FFF2-40B4-BE49-F238E27FC236}">
                <a16:creationId xmlns:a16="http://schemas.microsoft.com/office/drawing/2014/main" id="{6C3F111E-E65F-4358-AE7A-BDE1AD5D1BFB}"/>
              </a:ext>
            </a:extLst>
          </p:cNvPr>
          <p:cNvSpPr txBox="1"/>
          <p:nvPr/>
        </p:nvSpPr>
        <p:spPr>
          <a:xfrm>
            <a:off x="3254927" y="4013953"/>
            <a:ext cx="8405769" cy="2693045"/>
          </a:xfrm>
          <a:prstGeom prst="rect">
            <a:avLst/>
          </a:prstGeom>
          <a:noFill/>
        </p:spPr>
        <p:txBody>
          <a:bodyPr wrap="square" rtlCol="0">
            <a:spAutoFit/>
          </a:bodyPr>
          <a:lstStyle/>
          <a:p>
            <a:r>
              <a:rPr lang="en-US" sz="1300" dirty="0"/>
              <a:t>Signals:</a:t>
            </a:r>
          </a:p>
          <a:p>
            <a:pPr marL="342900" indent="-342900">
              <a:buFont typeface="+mj-lt"/>
              <a:buAutoNum type="arabicPeriod"/>
            </a:pPr>
            <a:r>
              <a:rPr lang="en-US" sz="1300" dirty="0" err="1"/>
              <a:t>coin_signal</a:t>
            </a:r>
            <a:r>
              <a:rPr lang="en-US" sz="1300" dirty="0"/>
              <a:t> – 5 bits that indicate whether the machine has a certain coin, order is descending (dollar, … , nickel)</a:t>
            </a:r>
          </a:p>
          <a:p>
            <a:pPr marL="342900" indent="-342900">
              <a:buFont typeface="+mj-lt"/>
              <a:buAutoNum type="arabicPeriod"/>
            </a:pPr>
            <a:r>
              <a:rPr lang="en-US" sz="1300" dirty="0" err="1"/>
              <a:t>low_nickels</a:t>
            </a:r>
            <a:r>
              <a:rPr lang="en-US" sz="1300" dirty="0"/>
              <a:t> – 1 bit that indicates less than 20 nickels remain in the machine (“</a:t>
            </a:r>
            <a:r>
              <a:rPr lang="en-US" sz="1300" dirty="0" err="1"/>
              <a:t>exact_change_only</a:t>
            </a:r>
            <a:r>
              <a:rPr lang="en-US" sz="1300" dirty="0"/>
              <a:t>” will be set)</a:t>
            </a:r>
          </a:p>
          <a:p>
            <a:pPr marL="342900" indent="-342900">
              <a:buFont typeface="+mj-lt"/>
              <a:buAutoNum type="arabicPeriod"/>
            </a:pPr>
            <a:r>
              <a:rPr lang="en-US" sz="1300" dirty="0" err="1"/>
              <a:t>return_money</a:t>
            </a:r>
            <a:r>
              <a:rPr lang="en-US" sz="1300" dirty="0"/>
              <a:t> – 1 bit that tells the machine to return all inserted money</a:t>
            </a:r>
          </a:p>
          <a:p>
            <a:pPr marL="342900" indent="-342900">
              <a:buFont typeface="+mj-lt"/>
              <a:buAutoNum type="arabicPeriod"/>
            </a:pPr>
            <a:r>
              <a:rPr lang="en-US" sz="1300" dirty="0"/>
              <a:t>bp – indicates which button was pressed (0-9 or “clear” button)</a:t>
            </a:r>
          </a:p>
          <a:p>
            <a:pPr marL="342900" indent="-342900">
              <a:buFont typeface="+mj-lt"/>
              <a:buAutoNum type="arabicPeriod"/>
            </a:pPr>
            <a:r>
              <a:rPr lang="en-US" sz="1300" dirty="0" err="1"/>
              <a:t>coin_insert</a:t>
            </a:r>
            <a:r>
              <a:rPr lang="en-US" sz="1300" dirty="0"/>
              <a:t> – the value of the inserted coin</a:t>
            </a:r>
          </a:p>
          <a:p>
            <a:pPr marL="342900" indent="-342900">
              <a:buFont typeface="+mj-lt"/>
              <a:buAutoNum type="arabicPeriod"/>
            </a:pPr>
            <a:r>
              <a:rPr lang="en-US" sz="1300" dirty="0"/>
              <a:t>total – the total of all the coins currently inserted</a:t>
            </a:r>
          </a:p>
          <a:p>
            <a:pPr marL="342900" indent="-342900">
              <a:buFont typeface="+mj-lt"/>
              <a:buAutoNum type="arabicPeriod"/>
            </a:pPr>
            <a:r>
              <a:rPr lang="en-US" sz="1300" dirty="0"/>
              <a:t>cost – the cost of the item indicated by which buttons were pressed ($0.00 if the input was invalid)</a:t>
            </a:r>
          </a:p>
          <a:p>
            <a:pPr marL="342900" indent="-342900">
              <a:buFont typeface="+mj-lt"/>
              <a:buAutoNum type="arabicPeriod"/>
            </a:pPr>
            <a:r>
              <a:rPr lang="en-US" sz="1300" dirty="0"/>
              <a:t>vend – the index of the item that is vending (only changes value when an item is actually being vended)</a:t>
            </a:r>
          </a:p>
          <a:p>
            <a:pPr marL="342900" indent="-342900">
              <a:buFont typeface="+mj-lt"/>
              <a:buAutoNum type="arabicPeriod"/>
            </a:pPr>
            <a:r>
              <a:rPr lang="en-US" sz="1300" dirty="0"/>
              <a:t>change – the value of the coin that is currently being dispensed</a:t>
            </a:r>
          </a:p>
          <a:p>
            <a:pPr marL="342900" indent="-342900">
              <a:buFont typeface="+mj-lt"/>
              <a:buAutoNum type="arabicPeriod"/>
            </a:pPr>
            <a:r>
              <a:rPr lang="en-US" sz="1300" dirty="0"/>
              <a:t>overflow – the value of an overflowed coin (only changes when coins are inserted after three buttons have been pressed or the machine is vending an item)</a:t>
            </a:r>
          </a:p>
          <a:p>
            <a:pPr marL="342900" indent="-342900">
              <a:buFont typeface="+mj-lt"/>
              <a:buAutoNum type="arabicPeriod"/>
            </a:pPr>
            <a:r>
              <a:rPr lang="en-US" sz="1300" dirty="0" err="1"/>
              <a:t>current_inventory</a:t>
            </a:r>
            <a:r>
              <a:rPr lang="en-US" sz="1300" dirty="0"/>
              <a:t>/</a:t>
            </a:r>
            <a:r>
              <a:rPr lang="en-US" sz="1300" dirty="0" err="1"/>
              <a:t>inventory_signal</a:t>
            </a:r>
            <a:r>
              <a:rPr lang="en-US" sz="1300" dirty="0"/>
              <a:t> – signal is input from testbench, current is output, indicates if item is in stock</a:t>
            </a:r>
          </a:p>
        </p:txBody>
      </p:sp>
    </p:spTree>
    <p:extLst>
      <p:ext uri="{BB962C8B-B14F-4D97-AF65-F5344CB8AC3E}">
        <p14:creationId xmlns:p14="http://schemas.microsoft.com/office/powerpoint/2010/main" val="583607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446</TotalTime>
  <Words>2000</Words>
  <Application>Microsoft Office PowerPoint</Application>
  <PresentationFormat>Widescreen</PresentationFormat>
  <Paragraphs>186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Homework 3</vt:lpstr>
      <vt:lpstr>Modeled Machine</vt:lpstr>
      <vt:lpstr>Vending Machine Module</vt:lpstr>
      <vt:lpstr>Price Memory and Inventory Information</vt:lpstr>
      <vt:lpstr>Controller Module</vt:lpstr>
      <vt:lpstr>Keypad Module</vt:lpstr>
      <vt:lpstr>Dispenser Module</vt:lpstr>
      <vt:lpstr>Synchronize Inputs Module and Testbench Explanation</vt:lpstr>
      <vt:lpstr>Testbench and Waveform</vt:lpstr>
      <vt:lpstr>Testbench and Waveform</vt:lpstr>
      <vt:lpstr>Testbench and Waveform</vt:lpstr>
      <vt:lpstr>Testbench and Waveform</vt:lpstr>
      <vt:lpstr>Full Testbench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Kody</dc:creator>
  <cp:lastModifiedBy>Davis, Kody</cp:lastModifiedBy>
  <cp:revision>44</cp:revision>
  <dcterms:created xsi:type="dcterms:W3CDTF">2021-02-11T14:13:13Z</dcterms:created>
  <dcterms:modified xsi:type="dcterms:W3CDTF">2021-02-28T17:22:54Z</dcterms:modified>
</cp:coreProperties>
</file>