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7" r:id="rId8"/>
    <p:sldId id="264" r:id="rId9"/>
    <p:sldId id="269" r:id="rId10"/>
    <p:sldId id="270" r:id="rId11"/>
    <p:sldId id="272" r:id="rId12"/>
    <p:sldId id="271" r:id="rId13"/>
    <p:sldId id="268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3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6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4BA7-835D-48D4-9C19-0146C92D01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A4FF-4204-46EB-B489-EA154BDB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67AB-12AD-4145-9170-E020BB74F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7AE66-6BA8-48DB-953E-75155ED15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Kody Davis - 5375</a:t>
            </a:r>
          </a:p>
        </p:txBody>
      </p:sp>
    </p:spTree>
    <p:extLst>
      <p:ext uri="{BB962C8B-B14F-4D97-AF65-F5344CB8AC3E}">
        <p14:creationId xmlns:p14="http://schemas.microsoft.com/office/powerpoint/2010/main" val="204025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  SB	           MA    MB  MD 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0          X       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0C                    00                  0        X      1              XX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M[ SA ]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SA for temp storage since we will be referencing an address later.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gets the value located at the memory address 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0CA87274-8E9B-48EF-8625-1AC4E09EF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3F57D66-5C23-4F1B-A0DA-5BCBD205E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564" y="1750"/>
            <a:ext cx="6096528" cy="45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6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  SB	           MA    MB  MD 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0          X       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0D                    0C                  </a:t>
            </a: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X      1              XX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SD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M[ SA ]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Use SD for temp storage since we will be executing the rest of the instruction before writing back to a register.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SD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the value located at the memory address 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EE854CE-65EE-4EF0-9C1B-39409EE70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C3BE195-7D6F-426C-83DD-1F33E56C2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53" y="0"/>
            <a:ext cx="6096528" cy="45784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8D3120-51E1-4734-8641-D70787E74FCB}"/>
              </a:ext>
            </a:extLst>
          </p:cNvPr>
          <p:cNvCxnSpPr/>
          <p:nvPr/>
        </p:nvCxnSpPr>
        <p:spPr>
          <a:xfrm>
            <a:off x="8011486" y="1630962"/>
            <a:ext cx="3775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603E7-B263-455D-B45E-2050EFE39BF6}"/>
              </a:ext>
            </a:extLst>
          </p:cNvPr>
          <p:cNvCxnSpPr/>
          <p:nvPr/>
        </p:nvCxnSpPr>
        <p:spPr>
          <a:xfrm>
            <a:off x="8682606" y="1656129"/>
            <a:ext cx="0" cy="302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1798E4-B8E4-4661-84C4-484ED8034EA8}"/>
              </a:ext>
            </a:extLst>
          </p:cNvPr>
          <p:cNvCxnSpPr/>
          <p:nvPr/>
        </p:nvCxnSpPr>
        <p:spPr>
          <a:xfrm flipH="1">
            <a:off x="8531604" y="1950440"/>
            <a:ext cx="151002" cy="25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F2A91C-E7A4-4494-AF1A-9D023CF43735}"/>
              </a:ext>
            </a:extLst>
          </p:cNvPr>
          <p:cNvCxnSpPr/>
          <p:nvPr/>
        </p:nvCxnSpPr>
        <p:spPr>
          <a:xfrm>
            <a:off x="8556771" y="1958829"/>
            <a:ext cx="0" cy="121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9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 MC	   MM	      MR                DSA	         SB	           MA    MB  MD            FS	                MO</a:t>
            </a:r>
          </a:p>
          <a:p>
            <a:r>
              <a:rPr lang="en-US" sz="1500" dirty="0"/>
              <a:t>    2          0           2                   0F              10XXX                  3        0      0              00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DD </a:t>
            </a:r>
            <a:r>
              <a:rPr lang="en-US" sz="1500" dirty="0">
                <a:sym typeface="Wingdings" panose="05000000000000000000" pitchFamily="2" charset="2"/>
              </a:rPr>
              <a:t> R[ DST ], CAR  1/2EX(ROM)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Use DD for temp storage since we will be executing the rest of the instruction before writing back to a register.</a:t>
            </a:r>
          </a:p>
          <a:p>
            <a:endParaRPr lang="en-US" sz="1500" dirty="0"/>
          </a:p>
          <a:p>
            <a:r>
              <a:rPr lang="en-US" sz="1500" dirty="0"/>
              <a:t>DD gets the value located at the register DST.</a:t>
            </a:r>
          </a:p>
          <a:p>
            <a:endParaRPr lang="en-US" sz="1500" dirty="0"/>
          </a:p>
          <a:p>
            <a:r>
              <a:rPr lang="en-US" sz="1500" dirty="0"/>
              <a:t>CAR changes to the proper execution(EX) state for the current operation. This is accomplished by loading the appropriate value from the Mapping ROM.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8F92A-4482-4F9E-87C9-A45837915880}"/>
              </a:ext>
            </a:extLst>
          </p:cNvPr>
          <p:cNvSpPr txBox="1"/>
          <p:nvPr/>
        </p:nvSpPr>
        <p:spPr>
          <a:xfrm>
            <a:off x="283670" y="6150368"/>
            <a:ext cx="7466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6 ticks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6E837ED-4202-475F-9C44-C64E9E718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49" y="0"/>
            <a:ext cx="6096528" cy="457849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54319B-67F9-48EB-8316-E2AD236F7538}"/>
              </a:ext>
            </a:extLst>
          </p:cNvPr>
          <p:cNvCxnSpPr/>
          <p:nvPr/>
        </p:nvCxnSpPr>
        <p:spPr>
          <a:xfrm>
            <a:off x="8674217" y="2793534"/>
            <a:ext cx="0" cy="125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9E4F1F-C20F-43B2-BBC8-50CBA66BEF88}"/>
              </a:ext>
            </a:extLst>
          </p:cNvPr>
          <p:cNvCxnSpPr/>
          <p:nvPr/>
        </p:nvCxnSpPr>
        <p:spPr>
          <a:xfrm>
            <a:off x="8690995" y="3489820"/>
            <a:ext cx="0" cy="176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77BD0-7CA0-4D4F-893D-A68952B9D676}"/>
              </a:ext>
            </a:extLst>
          </p:cNvPr>
          <p:cNvCxnSpPr/>
          <p:nvPr/>
        </p:nvCxnSpPr>
        <p:spPr>
          <a:xfrm>
            <a:off x="8489659" y="2223083"/>
            <a:ext cx="0" cy="69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DB5AEE-71A3-4DE6-B7B7-1F227DF03E67}"/>
              </a:ext>
            </a:extLst>
          </p:cNvPr>
          <p:cNvCxnSpPr>
            <a:cxnSpLocks/>
          </p:cNvCxnSpPr>
          <p:nvPr/>
        </p:nvCxnSpPr>
        <p:spPr>
          <a:xfrm>
            <a:off x="8061820" y="1342239"/>
            <a:ext cx="343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3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MR                DSA	             SB	           MA    MB  MD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2         2           2                   00                       00                0        0      0             00                    0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CAR </a:t>
            </a:r>
            <a:r>
              <a:rPr lang="en-US" sz="1500" dirty="0">
                <a:sym typeface="Wingdings" panose="05000000000000000000" pitchFamily="2" charset="2"/>
              </a:rPr>
              <a:t> ROM[ 10010 || MODE || 1 ]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00542" y="1728609"/>
            <a:ext cx="453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needs to get its new value from Mapping ROM. Since MO = 0 (NOP) and MC = 2, RW(register write) is enabled. Therefore, all other values should be 0 so that the value 0 is written to register 0.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885F-B59B-4664-9549-F02A9AFA16BE}"/>
              </a:ext>
            </a:extLst>
          </p:cNvPr>
          <p:cNvSpPr txBox="1"/>
          <p:nvPr/>
        </p:nvSpPr>
        <p:spPr>
          <a:xfrm>
            <a:off x="191386" y="297712"/>
            <a:ext cx="4253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2OF IDI  (S = 1)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75050D-C946-4062-A8E9-D32D5BB77172}"/>
              </a:ext>
            </a:extLst>
          </p:cNvPr>
          <p:cNvCxnSpPr/>
          <p:nvPr/>
        </p:nvCxnSpPr>
        <p:spPr>
          <a:xfrm>
            <a:off x="8739963" y="2041451"/>
            <a:ext cx="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F519E4-4DF3-4FD2-B439-BBD99D301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4" y="3059361"/>
            <a:ext cx="4444409" cy="1817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DA15286-69CC-44DC-9A71-BBCD86EACCDD}"/>
              </a:ext>
            </a:extLst>
          </p:cNvPr>
          <p:cNvSpPr txBox="1"/>
          <p:nvPr/>
        </p:nvSpPr>
        <p:spPr>
          <a:xfrm>
            <a:off x="318974" y="3241150"/>
            <a:ext cx="444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asterisk(*), meaning this operation does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prevent write to register file.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0BBEE-AA7F-4AC7-8CA7-0CAA32925A5D}"/>
              </a:ext>
            </a:extLst>
          </p:cNvPr>
          <p:cNvSpPr txBox="1"/>
          <p:nvPr/>
        </p:nvSpPr>
        <p:spPr>
          <a:xfrm>
            <a:off x="5908159" y="4320330"/>
            <a:ext cx="606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(101)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FFC495B2-46B0-48C5-8325-81CED61D8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34" y="139104"/>
            <a:ext cx="7059780" cy="39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9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  SB	           MA    MB  MD 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0          X       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0E                    XX                  1        X      1              XX                   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M[ PC ], PC  PC + 1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DA for temp storage since we will be referencing an address later.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gets the value located at the memory address PC.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Increment the PC counter. (MO = 5)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B0B84EE-9430-4D7E-815B-686DBDED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FEA76D2-2CDF-4A60-8D65-6C540A30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7" y="0"/>
            <a:ext cx="6096528" cy="457849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BF3E48-D9BF-4C65-9CE0-93CF8684D786}"/>
              </a:ext>
            </a:extLst>
          </p:cNvPr>
          <p:cNvCxnSpPr>
            <a:cxnSpLocks/>
          </p:cNvCxnSpPr>
          <p:nvPr/>
        </p:nvCxnSpPr>
        <p:spPr>
          <a:xfrm>
            <a:off x="7994708" y="2147582"/>
            <a:ext cx="167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0DFF51-BF82-466F-BC10-5A4DB5F4C321}"/>
              </a:ext>
            </a:extLst>
          </p:cNvPr>
          <p:cNvCxnSpPr>
            <a:cxnSpLocks/>
          </p:cNvCxnSpPr>
          <p:nvPr/>
        </p:nvCxnSpPr>
        <p:spPr>
          <a:xfrm>
            <a:off x="7935985" y="1434517"/>
            <a:ext cx="4110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3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   SB	           MA    MB  MD        FS	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0          X       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0E                   10XXX           0        0      0            02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</a:t>
            </a:r>
            <a:r>
              <a:rPr lang="en-US" sz="1500" dirty="0">
                <a:solidFill>
                  <a:prstClr val="white"/>
                </a:solidFill>
                <a:latin typeface="Calibri" panose="020F0502020204030204"/>
                <a:sym typeface="Wingdings" panose="05000000000000000000" pitchFamily="2" charset="2"/>
              </a:rPr>
              <a:t>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 + R[ DST ]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DA for temp storage since we will be referencing an address later.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gets the current value of DA plus the value of the register DST.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C25B2538-F63A-4837-90A1-0271F1DAB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1C05C409-622C-4282-9769-D5C2C4F62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565" y="-3930"/>
            <a:ext cx="6096528" cy="457849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CDE2C8-0CCD-49E4-87DC-44F1A2F0117C}"/>
              </a:ext>
            </a:extLst>
          </p:cNvPr>
          <p:cNvCxnSpPr/>
          <p:nvPr/>
        </p:nvCxnSpPr>
        <p:spPr>
          <a:xfrm>
            <a:off x="8070209" y="1342239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E87AF5-F39F-48BE-86EF-906B7D5E91B8}"/>
              </a:ext>
            </a:extLst>
          </p:cNvPr>
          <p:cNvCxnSpPr>
            <a:cxnSpLocks/>
          </p:cNvCxnSpPr>
          <p:nvPr/>
        </p:nvCxnSpPr>
        <p:spPr>
          <a:xfrm>
            <a:off x="8003097" y="1434517"/>
            <a:ext cx="38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1FC16-5DC0-4CE0-828A-4ADD0ED6C800}"/>
              </a:ext>
            </a:extLst>
          </p:cNvPr>
          <p:cNvCxnSpPr/>
          <p:nvPr/>
        </p:nvCxnSpPr>
        <p:spPr>
          <a:xfrm>
            <a:off x="8003097" y="1619075"/>
            <a:ext cx="38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  SB	           MA    MB  MD 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0          X       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0E                    00                  0        X      1              XX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M[ DA ]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</a:t>
            </a: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for temp storage since we will be referencing an address later.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gets the value located at the memory address DA.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D05A782-2D72-479B-A892-18606CD94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3F74AEA-F8EA-4600-9662-2727135FB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59" y="0"/>
            <a:ext cx="6096528" cy="45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  SB	           MA    MB  MD 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0          X       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0F                    0E                  3        X      1              XX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M[ DA ]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DD for temp storage since we will be executing the rest of the instruction before writing back to a register.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gets the value located at the memory address DA.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57FF757-B413-4A24-9E6B-20AEEF781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F2AE3F-E67F-4EDB-AE5F-D51037768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60" y="0"/>
            <a:ext cx="6096528" cy="45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25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SB	           MA    MB  MD  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2          0           2                   0D              11XXX                  3        X      0              00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R[ SRC ], CAR  1/2EX(ROM)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SD for temp storage since we will be executing the rest of the instruction before writing back to a register.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gets the value located at the register SRC.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changes to the proper execution(EX) state for the current operation. This is accomplished by loading the appropriate value from the Mapping ROM.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545B3-0217-49E4-A936-DD6FCB1D70C5}"/>
              </a:ext>
            </a:extLst>
          </p:cNvPr>
          <p:cNvSpPr txBox="1"/>
          <p:nvPr/>
        </p:nvSpPr>
        <p:spPr>
          <a:xfrm>
            <a:off x="283670" y="6150368"/>
            <a:ext cx="872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6 ticks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CCAEAEC-429F-427C-AE47-D63600A5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60" y="0"/>
            <a:ext cx="6096528" cy="457849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FB8F2F-BA49-44CA-BA54-BB715012732A}"/>
              </a:ext>
            </a:extLst>
          </p:cNvPr>
          <p:cNvCxnSpPr>
            <a:cxnSpLocks/>
          </p:cNvCxnSpPr>
          <p:nvPr/>
        </p:nvCxnSpPr>
        <p:spPr>
          <a:xfrm>
            <a:off x="8045042" y="1535185"/>
            <a:ext cx="343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1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MR                DSA	             SB	           MA    MB  MD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2         </a:t>
            </a: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2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3                   00                       00                0        0      0             00                    0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ROM[ 10011 || MODE || X ]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00542" y="1728609"/>
            <a:ext cx="453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needs to get its new value from Mapping ROM. Since MO = 0 (NOP) and MC = 2, RW(register write) is enabled. Therefore, all other values should be 0 so that the value 0 is written to register 0.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885F-B59B-4664-9549-F02A9AFA16BE}"/>
              </a:ext>
            </a:extLst>
          </p:cNvPr>
          <p:cNvSpPr txBox="1"/>
          <p:nvPr/>
        </p:nvSpPr>
        <p:spPr>
          <a:xfrm>
            <a:off x="191386" y="297712"/>
            <a:ext cx="4253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BAF IDI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75050D-C946-4062-A8E9-D32D5BB77172}"/>
              </a:ext>
            </a:extLst>
          </p:cNvPr>
          <p:cNvCxnSpPr/>
          <p:nvPr/>
        </p:nvCxnSpPr>
        <p:spPr>
          <a:xfrm>
            <a:off x="8739963" y="2041451"/>
            <a:ext cx="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F519E4-4DF3-4FD2-B439-BBD99D301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4" y="3059361"/>
            <a:ext cx="4444409" cy="1817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DA15286-69CC-44DC-9A71-BBCD86EACCDD}"/>
              </a:ext>
            </a:extLst>
          </p:cNvPr>
          <p:cNvSpPr txBox="1"/>
          <p:nvPr/>
        </p:nvSpPr>
        <p:spPr>
          <a:xfrm>
            <a:off x="318974" y="3241150"/>
            <a:ext cx="444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asterisk(*), meaning this operation does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prevent write to register file.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B95DA-FA68-4AFC-A28E-C587D5D533C6}"/>
              </a:ext>
            </a:extLst>
          </p:cNvPr>
          <p:cNvSpPr txBox="1"/>
          <p:nvPr/>
        </p:nvSpPr>
        <p:spPr>
          <a:xfrm>
            <a:off x="5908159" y="4320330"/>
            <a:ext cx="606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(101)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6AD75B5A-9A71-49FD-B40A-D58FFCFDE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34" y="139104"/>
            <a:ext cx="7059780" cy="39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1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 MC	   MM	     MR                DSA	             SB	           MA    MB  MD          FS	                MO</a:t>
            </a:r>
          </a:p>
          <a:p>
            <a:r>
              <a:rPr lang="en-US" sz="1500" dirty="0"/>
              <a:t>    2         2           1                   00                       00                0        0      0             00                    0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CAR </a:t>
            </a:r>
            <a:r>
              <a:rPr lang="en-US" sz="1500" dirty="0">
                <a:sym typeface="Wingdings" panose="05000000000000000000" pitchFamily="2" charset="2"/>
              </a:rPr>
              <a:t> ROM[ 10001 || MODE || X ]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00542" y="1728609"/>
            <a:ext cx="453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CAR needs to get its new value from Mapping ROM. Since MO = 0 (NOP) and MC = 2, RW(register write) is enabled. Therefore, all other values should be 0 so that the value 0 is written to register 0.</a:t>
            </a:r>
          </a:p>
          <a:p>
            <a:endParaRPr lang="en-US" sz="1500" dirty="0"/>
          </a:p>
          <a:p>
            <a:r>
              <a:rPr lang="en-US" sz="15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885F-B59B-4664-9549-F02A9AFA16BE}"/>
              </a:ext>
            </a:extLst>
          </p:cNvPr>
          <p:cNvSpPr txBox="1"/>
          <p:nvPr/>
        </p:nvSpPr>
        <p:spPr>
          <a:xfrm>
            <a:off x="191386" y="297712"/>
            <a:ext cx="4253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1OF IDI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E4969E-82DF-4C67-B94B-DB6242EA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07" y="211632"/>
            <a:ext cx="3806456" cy="392747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B6139DA-0CA8-4BBB-B089-6884D09B82D0}"/>
              </a:ext>
            </a:extLst>
          </p:cNvPr>
          <p:cNvCxnSpPr>
            <a:cxnSpLocks/>
          </p:cNvCxnSpPr>
          <p:nvPr/>
        </p:nvCxnSpPr>
        <p:spPr>
          <a:xfrm flipV="1">
            <a:off x="5369441" y="2450495"/>
            <a:ext cx="2456121" cy="961727"/>
          </a:xfrm>
          <a:prstGeom prst="bentConnector3">
            <a:avLst>
              <a:gd name="adj1" fmla="val 989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75050D-C946-4062-A8E9-D32D5BB77172}"/>
              </a:ext>
            </a:extLst>
          </p:cNvPr>
          <p:cNvCxnSpPr/>
          <p:nvPr/>
        </p:nvCxnSpPr>
        <p:spPr>
          <a:xfrm>
            <a:off x="8739963" y="2041451"/>
            <a:ext cx="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F519E4-4DF3-4FD2-B439-BBD99D301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4" y="3059361"/>
            <a:ext cx="4444409" cy="1817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DA15286-69CC-44DC-9A71-BBCD86EACCDD}"/>
              </a:ext>
            </a:extLst>
          </p:cNvPr>
          <p:cNvSpPr txBox="1"/>
          <p:nvPr/>
        </p:nvSpPr>
        <p:spPr>
          <a:xfrm>
            <a:off x="318974" y="3241150"/>
            <a:ext cx="444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asterisk(*), meaning this operation does </a:t>
            </a:r>
            <a:r>
              <a:rPr lang="en-US" sz="1200" b="1" u="sng" dirty="0"/>
              <a:t>NOT</a:t>
            </a:r>
            <a:r>
              <a:rPr lang="en-US" sz="1200" dirty="0"/>
              <a:t> prevent write to register file.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75AD1-58E8-4000-B615-46CA99DF9770}"/>
              </a:ext>
            </a:extLst>
          </p:cNvPr>
          <p:cNvSpPr txBox="1"/>
          <p:nvPr/>
        </p:nvSpPr>
        <p:spPr>
          <a:xfrm>
            <a:off x="5908159" y="4320330"/>
            <a:ext cx="606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(101)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F3D9A3-9831-437B-B022-26A4F647D6AC}"/>
              </a:ext>
            </a:extLst>
          </p:cNvPr>
          <p:cNvCxnSpPr/>
          <p:nvPr/>
        </p:nvCxnSpPr>
        <p:spPr>
          <a:xfrm flipV="1">
            <a:off x="7206143" y="2701255"/>
            <a:ext cx="0" cy="710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AC146-21FA-4AD6-979E-3A0A1A7BEBE1}"/>
              </a:ext>
            </a:extLst>
          </p:cNvPr>
          <p:cNvCxnSpPr/>
          <p:nvPr/>
        </p:nvCxnSpPr>
        <p:spPr>
          <a:xfrm flipH="1">
            <a:off x="7558481" y="1568741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05E875-ECA0-4378-A6BE-618CAB1486A4}"/>
              </a:ext>
            </a:extLst>
          </p:cNvPr>
          <p:cNvCxnSpPr/>
          <p:nvPr/>
        </p:nvCxnSpPr>
        <p:spPr>
          <a:xfrm>
            <a:off x="7566870" y="1568741"/>
            <a:ext cx="0" cy="881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50014F-07DC-494C-9F83-8F502BCF4FEA}"/>
              </a:ext>
            </a:extLst>
          </p:cNvPr>
          <p:cNvCxnSpPr/>
          <p:nvPr/>
        </p:nvCxnSpPr>
        <p:spPr>
          <a:xfrm flipH="1">
            <a:off x="6769916" y="2433717"/>
            <a:ext cx="7885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9F9C46-247A-4690-815C-9E8F7892EC59}"/>
              </a:ext>
            </a:extLst>
          </p:cNvPr>
          <p:cNvCxnSpPr>
            <a:cxnSpLocks/>
          </p:cNvCxnSpPr>
          <p:nvPr/>
        </p:nvCxnSpPr>
        <p:spPr>
          <a:xfrm>
            <a:off x="6778305" y="2433717"/>
            <a:ext cx="0" cy="166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27" descr="Diagram, schematic&#10;&#10;Description automatically generated">
            <a:extLst>
              <a:ext uri="{FF2B5EF4-FFF2-40B4-BE49-F238E27FC236}">
                <a16:creationId xmlns:a16="http://schemas.microsoft.com/office/drawing/2014/main" id="{3757D5A3-153D-41A0-B864-FF7D04DF1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662" y="297712"/>
            <a:ext cx="3098796" cy="361370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457314-E8BD-4807-B9E2-BB11D181178B}"/>
              </a:ext>
            </a:extLst>
          </p:cNvPr>
          <p:cNvCxnSpPr>
            <a:cxnSpLocks/>
          </p:cNvCxnSpPr>
          <p:nvPr/>
        </p:nvCxnSpPr>
        <p:spPr>
          <a:xfrm>
            <a:off x="9378892" y="1695053"/>
            <a:ext cx="1325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B4B7C4-A5D4-4B3A-BEA2-7F78D375B72F}"/>
              </a:ext>
            </a:extLst>
          </p:cNvPr>
          <p:cNvCxnSpPr/>
          <p:nvPr/>
        </p:nvCxnSpPr>
        <p:spPr>
          <a:xfrm>
            <a:off x="10416893" y="1695053"/>
            <a:ext cx="0" cy="480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0207CD-7A1D-45FE-A635-FEC70D6E01BB}"/>
              </a:ext>
            </a:extLst>
          </p:cNvPr>
          <p:cNvCxnSpPr/>
          <p:nvPr/>
        </p:nvCxnSpPr>
        <p:spPr>
          <a:xfrm>
            <a:off x="10416893" y="2192145"/>
            <a:ext cx="178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AF6658-EBE2-4BD4-BF89-D52D77769686}"/>
              </a:ext>
            </a:extLst>
          </p:cNvPr>
          <p:cNvCxnSpPr>
            <a:cxnSpLocks/>
          </p:cNvCxnSpPr>
          <p:nvPr/>
        </p:nvCxnSpPr>
        <p:spPr>
          <a:xfrm>
            <a:off x="10586906" y="2192145"/>
            <a:ext cx="0" cy="22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855203-765E-40B2-B7CF-53FA247DD696}"/>
              </a:ext>
            </a:extLst>
          </p:cNvPr>
          <p:cNvCxnSpPr>
            <a:cxnSpLocks/>
          </p:cNvCxnSpPr>
          <p:nvPr/>
        </p:nvCxnSpPr>
        <p:spPr>
          <a:xfrm>
            <a:off x="9378892" y="2051563"/>
            <a:ext cx="1518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FADAC4-A300-4947-9A23-EB33DDB7F9E4}"/>
              </a:ext>
            </a:extLst>
          </p:cNvPr>
          <p:cNvCxnSpPr>
            <a:cxnSpLocks/>
          </p:cNvCxnSpPr>
          <p:nvPr/>
        </p:nvCxnSpPr>
        <p:spPr>
          <a:xfrm>
            <a:off x="10897299" y="2051563"/>
            <a:ext cx="0" cy="365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FC4F4D-725F-44E5-8BE4-8BF4DA71447B}"/>
              </a:ext>
            </a:extLst>
          </p:cNvPr>
          <p:cNvCxnSpPr/>
          <p:nvPr/>
        </p:nvCxnSpPr>
        <p:spPr>
          <a:xfrm>
            <a:off x="11518084" y="96473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026307-B4CC-4F62-ADE6-83B1E2659277}"/>
              </a:ext>
            </a:extLst>
          </p:cNvPr>
          <p:cNvCxnSpPr/>
          <p:nvPr/>
        </p:nvCxnSpPr>
        <p:spPr>
          <a:xfrm flipH="1">
            <a:off x="11274804" y="1308683"/>
            <a:ext cx="243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F7BD48-C504-4EC6-ABD2-3064E22DBEF5}"/>
              </a:ext>
            </a:extLst>
          </p:cNvPr>
          <p:cNvCxnSpPr>
            <a:cxnSpLocks/>
          </p:cNvCxnSpPr>
          <p:nvPr/>
        </p:nvCxnSpPr>
        <p:spPr>
          <a:xfrm>
            <a:off x="11283193" y="1317072"/>
            <a:ext cx="0" cy="201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2A0CFC-09D8-4658-8C42-A27FEFE6B551}"/>
              </a:ext>
            </a:extLst>
          </p:cNvPr>
          <p:cNvCxnSpPr/>
          <p:nvPr/>
        </p:nvCxnSpPr>
        <p:spPr>
          <a:xfrm>
            <a:off x="11174136" y="1870745"/>
            <a:ext cx="0" cy="54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6C9988-3F0F-4CA4-BE67-63C89FFC933E}"/>
              </a:ext>
            </a:extLst>
          </p:cNvPr>
          <p:cNvCxnSpPr/>
          <p:nvPr/>
        </p:nvCxnSpPr>
        <p:spPr>
          <a:xfrm>
            <a:off x="10897299" y="2931358"/>
            <a:ext cx="0" cy="274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D1CB41-3498-4F91-99F7-08D94A4EB616}"/>
              </a:ext>
            </a:extLst>
          </p:cNvPr>
          <p:cNvCxnSpPr/>
          <p:nvPr/>
        </p:nvCxnSpPr>
        <p:spPr>
          <a:xfrm flipH="1">
            <a:off x="9739618" y="3197548"/>
            <a:ext cx="11576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E9DA2D-FBE6-4E0D-BB90-ACA72906D534}"/>
              </a:ext>
            </a:extLst>
          </p:cNvPr>
          <p:cNvCxnSpPr/>
          <p:nvPr/>
        </p:nvCxnSpPr>
        <p:spPr>
          <a:xfrm>
            <a:off x="9773174" y="3214326"/>
            <a:ext cx="0" cy="426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453958-134E-4E16-B62E-26A90945D2EA}"/>
              </a:ext>
            </a:extLst>
          </p:cNvPr>
          <p:cNvCxnSpPr/>
          <p:nvPr/>
        </p:nvCxnSpPr>
        <p:spPr>
          <a:xfrm>
            <a:off x="6702804" y="2843868"/>
            <a:ext cx="0" cy="285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B3B426-8347-4F74-ABF8-6420B747AAD0}"/>
              </a:ext>
            </a:extLst>
          </p:cNvPr>
          <p:cNvCxnSpPr>
            <a:cxnSpLocks/>
          </p:cNvCxnSpPr>
          <p:nvPr/>
        </p:nvCxnSpPr>
        <p:spPr>
          <a:xfrm>
            <a:off x="6702804" y="3412222"/>
            <a:ext cx="0" cy="387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78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     SB	           MA    MB  MD 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0          X       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0E                       XX                1        X      1             XX                   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M[ PC ], PC  PC + 1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DA for temp storage since we will be referencing an address later.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gets the value located at the memory address PC.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Increment the PC counter. (MO = 5)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C69FA1E-40E2-4304-BB28-1205331E7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2CBCF0EE-1332-4835-96C2-248C652EF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7" y="0"/>
            <a:ext cx="6096528" cy="457849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F750FC-7147-4FB9-B0CA-2336E32A4EBD}"/>
              </a:ext>
            </a:extLst>
          </p:cNvPr>
          <p:cNvCxnSpPr/>
          <p:nvPr/>
        </p:nvCxnSpPr>
        <p:spPr>
          <a:xfrm>
            <a:off x="8003097" y="2142961"/>
            <a:ext cx="167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43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    SB	           MA    MB  MD         FS	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0          X       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0E                  10XXX             0        0      0            02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DA + R[ DST ]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DA for temp storage since we will be referencing an address later.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gets the current value of DA plus the value of the register DST.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14D4FAE-AB03-4607-BDC2-E7AACB102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CC668E2E-5737-4BDE-A4A5-373F18B43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565" y="-3930"/>
            <a:ext cx="6096528" cy="457849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FC585E-3B8A-4B29-B851-068E70D8251B}"/>
              </a:ext>
            </a:extLst>
          </p:cNvPr>
          <p:cNvCxnSpPr>
            <a:cxnSpLocks/>
          </p:cNvCxnSpPr>
          <p:nvPr/>
        </p:nvCxnSpPr>
        <p:spPr>
          <a:xfrm>
            <a:off x="8045042" y="1333850"/>
            <a:ext cx="335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6A5B4D-F3FF-4881-82C0-4D62AA8E560A}"/>
              </a:ext>
            </a:extLst>
          </p:cNvPr>
          <p:cNvCxnSpPr/>
          <p:nvPr/>
        </p:nvCxnSpPr>
        <p:spPr>
          <a:xfrm>
            <a:off x="8045042" y="1434517"/>
            <a:ext cx="335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66E5E0-9386-49EB-9622-D7C5B16B62D6}"/>
              </a:ext>
            </a:extLst>
          </p:cNvPr>
          <p:cNvCxnSpPr/>
          <p:nvPr/>
        </p:nvCxnSpPr>
        <p:spPr>
          <a:xfrm>
            <a:off x="7977930" y="1627464"/>
            <a:ext cx="4026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69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  SB	           MA    MB  MD 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0          X       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0E                    00                  0        X      1              XX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M[ DA ]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DA for temp storage since we will be referencing an address later.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gets the value located at the memory address DA.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356A865-DD2B-4945-B753-7584FCFB4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3F6CFB0-5266-4F2D-9D01-074AB9F64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59" y="0"/>
            <a:ext cx="6096528" cy="45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  SB	           MA    MB  MD 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2          0           3                   0E                    XX                  0        X      1              XX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M[ DA ], CAR  BEX(ROM)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DA for temp storage since we will be executing the rest of the instruction.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gets the value located at the memory address DA.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changes to the proper execution(EX) state for the current operation. This is accomplished by loading the appropriate value from the Mapping ROM.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58B74-760C-4BFE-9AB6-2F24C6A91F07}"/>
              </a:ext>
            </a:extLst>
          </p:cNvPr>
          <p:cNvSpPr txBox="1"/>
          <p:nvPr/>
        </p:nvSpPr>
        <p:spPr>
          <a:xfrm>
            <a:off x="283670" y="6150368"/>
            <a:ext cx="9227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5 ticks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1514E69-5523-4D67-BBB0-B080231D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59" y="0"/>
            <a:ext cx="6096528" cy="45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 MC	   MM	      MR                DSA	              SB	           MA    MB  MD           FS	                MO</a:t>
            </a:r>
          </a:p>
          <a:p>
            <a:r>
              <a:rPr lang="en-US" sz="1500" dirty="0"/>
              <a:t>    0          X           </a:t>
            </a:r>
            <a:r>
              <a:rPr lang="en-US" sz="1500" dirty="0" err="1"/>
              <a:t>X</a:t>
            </a:r>
            <a:r>
              <a:rPr lang="en-US" sz="1500" dirty="0"/>
              <a:t>                   0E                       XX                1        X      1             XX                   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DA </a:t>
            </a:r>
            <a:r>
              <a:rPr lang="en-US" sz="1500" dirty="0">
                <a:sym typeface="Wingdings" panose="05000000000000000000" pitchFamily="2" charset="2"/>
              </a:rPr>
              <a:t> M[ PC ], PC  PC + 1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Use DA for temp storage since we will be referencing an address later.</a:t>
            </a:r>
          </a:p>
          <a:p>
            <a:endParaRPr lang="en-US" sz="1500" dirty="0"/>
          </a:p>
          <a:p>
            <a:r>
              <a:rPr lang="en-US" sz="1500" dirty="0"/>
              <a:t>DA gets the value located at the memory address PC.</a:t>
            </a:r>
          </a:p>
          <a:p>
            <a:endParaRPr lang="en-US" sz="1500" dirty="0"/>
          </a:p>
          <a:p>
            <a:r>
              <a:rPr lang="en-US" sz="1500" dirty="0"/>
              <a:t>Increment the PC counter. (MO = 5)</a:t>
            </a:r>
          </a:p>
          <a:p>
            <a:r>
              <a:rPr lang="en-US" sz="1500" dirty="0"/>
              <a:t> </a:t>
            </a:r>
          </a:p>
        </p:txBody>
      </p:sp>
      <p:pic>
        <p:nvPicPr>
          <p:cNvPr id="12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DF44C29-8E12-42ED-8F0A-641765168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23" y="0"/>
            <a:ext cx="6095212" cy="458091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36057A-9B34-4C49-8D1A-5FFE682D74FC}"/>
              </a:ext>
            </a:extLst>
          </p:cNvPr>
          <p:cNvCxnSpPr/>
          <p:nvPr/>
        </p:nvCxnSpPr>
        <p:spPr>
          <a:xfrm>
            <a:off x="8464492" y="2223083"/>
            <a:ext cx="0" cy="2516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CFC01-4DE0-4BCE-9906-6FEAF3F8B0C1}"/>
              </a:ext>
            </a:extLst>
          </p:cNvPr>
          <p:cNvCxnSpPr/>
          <p:nvPr/>
        </p:nvCxnSpPr>
        <p:spPr>
          <a:xfrm>
            <a:off x="8464492" y="2466363"/>
            <a:ext cx="11492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6EF2D2-A5EC-4185-8C72-70EF6396A167}"/>
              </a:ext>
            </a:extLst>
          </p:cNvPr>
          <p:cNvCxnSpPr/>
          <p:nvPr/>
        </p:nvCxnSpPr>
        <p:spPr>
          <a:xfrm>
            <a:off x="9605394" y="2474752"/>
            <a:ext cx="0" cy="469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8499FF-81FA-40A5-81C1-1D79FF575E5B}"/>
              </a:ext>
            </a:extLst>
          </p:cNvPr>
          <p:cNvCxnSpPr/>
          <p:nvPr/>
        </p:nvCxnSpPr>
        <p:spPr>
          <a:xfrm flipH="1">
            <a:off x="8196044" y="838899"/>
            <a:ext cx="3691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C984F5-2504-49AF-BFF9-DF39804844EA}"/>
              </a:ext>
            </a:extLst>
          </p:cNvPr>
          <p:cNvCxnSpPr/>
          <p:nvPr/>
        </p:nvCxnSpPr>
        <p:spPr>
          <a:xfrm>
            <a:off x="8196044" y="830510"/>
            <a:ext cx="0" cy="11492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BA5BA6-988E-4EEB-8C15-EF645F6B3092}"/>
              </a:ext>
            </a:extLst>
          </p:cNvPr>
          <p:cNvCxnSpPr/>
          <p:nvPr/>
        </p:nvCxnSpPr>
        <p:spPr>
          <a:xfrm>
            <a:off x="8196044" y="1963024"/>
            <a:ext cx="2013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9DC39E-5D3F-4F60-B22A-4AD43E579084}"/>
              </a:ext>
            </a:extLst>
          </p:cNvPr>
          <p:cNvCxnSpPr/>
          <p:nvPr/>
        </p:nvCxnSpPr>
        <p:spPr>
          <a:xfrm flipH="1">
            <a:off x="8758106" y="755009"/>
            <a:ext cx="209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E822E-D2FD-48A0-9162-A7A20BADFA56}"/>
              </a:ext>
            </a:extLst>
          </p:cNvPr>
          <p:cNvCxnSpPr/>
          <p:nvPr/>
        </p:nvCxnSpPr>
        <p:spPr>
          <a:xfrm>
            <a:off x="8464492" y="3741490"/>
            <a:ext cx="167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F04B95-9BE7-4243-AB0A-8ACD32FFBA61}"/>
              </a:ext>
            </a:extLst>
          </p:cNvPr>
          <p:cNvCxnSpPr/>
          <p:nvPr/>
        </p:nvCxnSpPr>
        <p:spPr>
          <a:xfrm>
            <a:off x="9429226" y="3429000"/>
            <a:ext cx="0" cy="13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7499FB-1184-4B86-AAF4-C47F20AD70D6}"/>
              </a:ext>
            </a:extLst>
          </p:cNvPr>
          <p:cNvCxnSpPr/>
          <p:nvPr/>
        </p:nvCxnSpPr>
        <p:spPr>
          <a:xfrm flipH="1">
            <a:off x="8825218" y="3573710"/>
            <a:ext cx="604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" name="Picture 50" descr="Diagram&#10;&#10;Description automatically generated">
            <a:extLst>
              <a:ext uri="{FF2B5EF4-FFF2-40B4-BE49-F238E27FC236}">
                <a16:creationId xmlns:a16="http://schemas.microsoft.com/office/drawing/2014/main" id="{7371258A-C028-4319-8198-704EA8D79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3" y="1979802"/>
            <a:ext cx="2627604" cy="2706859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F75D82-CDB3-4C01-A910-2EC3A76F731A}"/>
              </a:ext>
            </a:extLst>
          </p:cNvPr>
          <p:cNvCxnSpPr/>
          <p:nvPr/>
        </p:nvCxnSpPr>
        <p:spPr>
          <a:xfrm flipH="1">
            <a:off x="8103765" y="3867325"/>
            <a:ext cx="654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6F83E8-222B-42F9-9551-F5795A579DE6}"/>
              </a:ext>
            </a:extLst>
          </p:cNvPr>
          <p:cNvCxnSpPr/>
          <p:nvPr/>
        </p:nvCxnSpPr>
        <p:spPr>
          <a:xfrm flipV="1">
            <a:off x="8103765" y="1115736"/>
            <a:ext cx="0" cy="2768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C04197-96B7-499D-9F61-493807668C4A}"/>
              </a:ext>
            </a:extLst>
          </p:cNvPr>
          <p:cNvCxnSpPr/>
          <p:nvPr/>
        </p:nvCxnSpPr>
        <p:spPr>
          <a:xfrm>
            <a:off x="8103765" y="1107347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150527-F617-41E1-98FC-E4C3F5CC859F}"/>
              </a:ext>
            </a:extLst>
          </p:cNvPr>
          <p:cNvCxnSpPr/>
          <p:nvPr/>
        </p:nvCxnSpPr>
        <p:spPr>
          <a:xfrm>
            <a:off x="8003097" y="1434517"/>
            <a:ext cx="394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27BA77-5EE1-4D5A-BB48-0EB6E3604AC2}"/>
              </a:ext>
            </a:extLst>
          </p:cNvPr>
          <p:cNvCxnSpPr>
            <a:cxnSpLocks/>
          </p:cNvCxnSpPr>
          <p:nvPr/>
        </p:nvCxnSpPr>
        <p:spPr>
          <a:xfrm>
            <a:off x="8078598" y="2142961"/>
            <a:ext cx="1510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9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 MC	   MM	      MR                DSA	             SB	           MA    MB  MD         FS	               MO</a:t>
            </a:r>
          </a:p>
          <a:p>
            <a:r>
              <a:rPr lang="en-US" sz="1500" dirty="0"/>
              <a:t>    0          X           </a:t>
            </a:r>
            <a:r>
              <a:rPr lang="en-US" sz="1500" dirty="0" err="1"/>
              <a:t>X</a:t>
            </a:r>
            <a:r>
              <a:rPr lang="en-US" sz="1500" dirty="0"/>
              <a:t>                   0E                  10XXX             0        0      0            02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DA </a:t>
            </a:r>
            <a:r>
              <a:rPr lang="en-US" sz="1500" dirty="0">
                <a:sym typeface="Wingdings" panose="05000000000000000000" pitchFamily="2" charset="2"/>
              </a:rPr>
              <a:t> DA + R[ DST ]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Use DA for temp storage since we will be referencing an address later.</a:t>
            </a:r>
          </a:p>
          <a:p>
            <a:endParaRPr lang="en-US" sz="1500" dirty="0"/>
          </a:p>
          <a:p>
            <a:r>
              <a:rPr lang="en-US" sz="1500" dirty="0"/>
              <a:t>DA gets the current value of DA plus the value of the register DST.</a:t>
            </a:r>
          </a:p>
          <a:p>
            <a:r>
              <a:rPr lang="en-US" sz="1500" dirty="0"/>
              <a:t> </a:t>
            </a:r>
          </a:p>
        </p:txBody>
      </p:sp>
      <p:pic>
        <p:nvPicPr>
          <p:cNvPr id="12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CE64F251-C4BD-4FD8-B729-1A64ED9BD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23" y="0"/>
            <a:ext cx="6095212" cy="458091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3BA6E8-41E9-49E5-8F63-32409A43C0CD}"/>
              </a:ext>
            </a:extLst>
          </p:cNvPr>
          <p:cNvCxnSpPr/>
          <p:nvPr/>
        </p:nvCxnSpPr>
        <p:spPr>
          <a:xfrm>
            <a:off x="8498048" y="3741490"/>
            <a:ext cx="142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02C584-C348-4F13-A82E-0001739587DF}"/>
              </a:ext>
            </a:extLst>
          </p:cNvPr>
          <p:cNvCxnSpPr/>
          <p:nvPr/>
        </p:nvCxnSpPr>
        <p:spPr>
          <a:xfrm>
            <a:off x="8657439" y="2785145"/>
            <a:ext cx="0" cy="134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2B8E54-181F-404E-B088-57E606353136}"/>
              </a:ext>
            </a:extLst>
          </p:cNvPr>
          <p:cNvCxnSpPr/>
          <p:nvPr/>
        </p:nvCxnSpPr>
        <p:spPr>
          <a:xfrm>
            <a:off x="8472881" y="1669409"/>
            <a:ext cx="0" cy="117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1DE1D3-E349-4FC8-86DD-81814BD0DE08}"/>
              </a:ext>
            </a:extLst>
          </p:cNvPr>
          <p:cNvCxnSpPr/>
          <p:nvPr/>
        </p:nvCxnSpPr>
        <p:spPr>
          <a:xfrm flipH="1">
            <a:off x="8254767" y="1786855"/>
            <a:ext cx="21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E6EAD2-948B-4A56-96F7-73EE2FEE4DE6}"/>
              </a:ext>
            </a:extLst>
          </p:cNvPr>
          <p:cNvCxnSpPr/>
          <p:nvPr/>
        </p:nvCxnSpPr>
        <p:spPr>
          <a:xfrm>
            <a:off x="8288323" y="1786855"/>
            <a:ext cx="0" cy="293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D64DDF-EADC-4227-B229-F78EFDA49461}"/>
              </a:ext>
            </a:extLst>
          </p:cNvPr>
          <p:cNvCxnSpPr/>
          <p:nvPr/>
        </p:nvCxnSpPr>
        <p:spPr>
          <a:xfrm>
            <a:off x="8657439" y="1669409"/>
            <a:ext cx="0" cy="411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89F61B-77B7-438A-9797-76027A4F3082}"/>
              </a:ext>
            </a:extLst>
          </p:cNvPr>
          <p:cNvCxnSpPr/>
          <p:nvPr/>
        </p:nvCxnSpPr>
        <p:spPr>
          <a:xfrm>
            <a:off x="8128932" y="2147582"/>
            <a:ext cx="117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3801DF-AC53-4F87-8155-64739952FDAA}"/>
              </a:ext>
            </a:extLst>
          </p:cNvPr>
          <p:cNvCxnSpPr/>
          <p:nvPr/>
        </p:nvCxnSpPr>
        <p:spPr>
          <a:xfrm flipH="1">
            <a:off x="8917497" y="2139193"/>
            <a:ext cx="134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ED71CEF2-EED1-4C49-AC8F-A912340BC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A0FAEF-FE7F-47C5-92DA-39FEB068D455}"/>
              </a:ext>
            </a:extLst>
          </p:cNvPr>
          <p:cNvCxnSpPr/>
          <p:nvPr/>
        </p:nvCxnSpPr>
        <p:spPr>
          <a:xfrm>
            <a:off x="8674217" y="3506598"/>
            <a:ext cx="0" cy="176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1E91FD-1780-4729-93DD-4EA27B765173}"/>
              </a:ext>
            </a:extLst>
          </p:cNvPr>
          <p:cNvCxnSpPr/>
          <p:nvPr/>
        </p:nvCxnSpPr>
        <p:spPr>
          <a:xfrm>
            <a:off x="8858774" y="2147582"/>
            <a:ext cx="0" cy="771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93778C-D215-492A-8740-1DF8E55BEC43}"/>
              </a:ext>
            </a:extLst>
          </p:cNvPr>
          <p:cNvCxnSpPr/>
          <p:nvPr/>
        </p:nvCxnSpPr>
        <p:spPr>
          <a:xfrm>
            <a:off x="8472881" y="2206305"/>
            <a:ext cx="0" cy="71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9F315F-593A-41D8-9AEE-2183FE08EF16}"/>
              </a:ext>
            </a:extLst>
          </p:cNvPr>
          <p:cNvCxnSpPr/>
          <p:nvPr/>
        </p:nvCxnSpPr>
        <p:spPr>
          <a:xfrm flipH="1">
            <a:off x="8128932" y="3867325"/>
            <a:ext cx="629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F3FA6E-078F-4DE1-A3AD-8E21A0A8AACD}"/>
              </a:ext>
            </a:extLst>
          </p:cNvPr>
          <p:cNvCxnSpPr/>
          <p:nvPr/>
        </p:nvCxnSpPr>
        <p:spPr>
          <a:xfrm flipV="1">
            <a:off x="8112154" y="1107347"/>
            <a:ext cx="0" cy="27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BA78F1-9587-4D6C-B11F-9D427E42860D}"/>
              </a:ext>
            </a:extLst>
          </p:cNvPr>
          <p:cNvCxnSpPr/>
          <p:nvPr/>
        </p:nvCxnSpPr>
        <p:spPr>
          <a:xfrm>
            <a:off x="8112154" y="1107347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38E2D4-00D3-427B-A4E6-56686317F091}"/>
              </a:ext>
            </a:extLst>
          </p:cNvPr>
          <p:cNvCxnSpPr>
            <a:cxnSpLocks/>
          </p:cNvCxnSpPr>
          <p:nvPr/>
        </p:nvCxnSpPr>
        <p:spPr>
          <a:xfrm>
            <a:off x="8045042" y="1342239"/>
            <a:ext cx="327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343224-EE9A-4C5E-9C8A-9AB1426A3EFA}"/>
              </a:ext>
            </a:extLst>
          </p:cNvPr>
          <p:cNvCxnSpPr/>
          <p:nvPr/>
        </p:nvCxnSpPr>
        <p:spPr>
          <a:xfrm>
            <a:off x="8045042" y="1434517"/>
            <a:ext cx="327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FAB14C-F5FC-4508-AAC4-46E2E22DD175}"/>
              </a:ext>
            </a:extLst>
          </p:cNvPr>
          <p:cNvCxnSpPr>
            <a:cxnSpLocks/>
          </p:cNvCxnSpPr>
          <p:nvPr/>
        </p:nvCxnSpPr>
        <p:spPr>
          <a:xfrm>
            <a:off x="7944374" y="1627464"/>
            <a:ext cx="4278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 MC	   MM	      MR                DSA	           SB	           MA    MB  MD           FS	                MO</a:t>
            </a:r>
          </a:p>
          <a:p>
            <a:r>
              <a:rPr lang="en-US" sz="1500" dirty="0"/>
              <a:t>    0          X           </a:t>
            </a:r>
            <a:r>
              <a:rPr lang="en-US" sz="1500" dirty="0" err="1"/>
              <a:t>X</a:t>
            </a:r>
            <a:r>
              <a:rPr lang="en-US" sz="1500" dirty="0"/>
              <a:t>                   0E                    00                  0        X      1              XX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DA </a:t>
            </a:r>
            <a:r>
              <a:rPr lang="en-US" sz="1500" dirty="0">
                <a:sym typeface="Wingdings" panose="05000000000000000000" pitchFamily="2" charset="2"/>
              </a:rPr>
              <a:t> M[ DA ]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Use DA for temp storage since we will be referencing an address later.</a:t>
            </a:r>
          </a:p>
          <a:p>
            <a:endParaRPr lang="en-US" sz="1500" dirty="0"/>
          </a:p>
          <a:p>
            <a:r>
              <a:rPr lang="en-US" sz="1500" dirty="0"/>
              <a:t>DA gets the value located at the memory address DA.</a:t>
            </a:r>
          </a:p>
          <a:p>
            <a:r>
              <a:rPr lang="en-US" sz="1500" dirty="0"/>
              <a:t> </a:t>
            </a:r>
          </a:p>
        </p:txBody>
      </p:sp>
      <p:pic>
        <p:nvPicPr>
          <p:cNvPr id="12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4D5C0556-BE20-4C6C-8FE4-7220FDC49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23" y="0"/>
            <a:ext cx="6095212" cy="4580914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36B6422-4E4B-41E4-BF86-4BCBDCD49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3963B6-7689-4538-8872-151B643F1E3A}"/>
              </a:ext>
            </a:extLst>
          </p:cNvPr>
          <p:cNvCxnSpPr/>
          <p:nvPr/>
        </p:nvCxnSpPr>
        <p:spPr>
          <a:xfrm flipH="1">
            <a:off x="8816829" y="3565321"/>
            <a:ext cx="604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99E560-6E5F-4E42-9790-74E09597A5F9}"/>
              </a:ext>
            </a:extLst>
          </p:cNvPr>
          <p:cNvCxnSpPr>
            <a:cxnSpLocks/>
          </p:cNvCxnSpPr>
          <p:nvPr/>
        </p:nvCxnSpPr>
        <p:spPr>
          <a:xfrm>
            <a:off x="9429226" y="3429000"/>
            <a:ext cx="0" cy="13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7D57D6-F921-4FFC-AD7E-AEA7C83F6F4F}"/>
              </a:ext>
            </a:extLst>
          </p:cNvPr>
          <p:cNvCxnSpPr/>
          <p:nvPr/>
        </p:nvCxnSpPr>
        <p:spPr>
          <a:xfrm>
            <a:off x="8498048" y="3749879"/>
            <a:ext cx="1258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4F2068-EB29-4D89-BB7B-FEAEBD266A07}"/>
              </a:ext>
            </a:extLst>
          </p:cNvPr>
          <p:cNvCxnSpPr>
            <a:cxnSpLocks/>
          </p:cNvCxnSpPr>
          <p:nvPr/>
        </p:nvCxnSpPr>
        <p:spPr>
          <a:xfrm flipH="1">
            <a:off x="8095377" y="3867325"/>
            <a:ext cx="6543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B7AC43-34A5-4606-9210-871D6A1BDED7}"/>
              </a:ext>
            </a:extLst>
          </p:cNvPr>
          <p:cNvCxnSpPr/>
          <p:nvPr/>
        </p:nvCxnSpPr>
        <p:spPr>
          <a:xfrm flipV="1">
            <a:off x="8103765" y="1090569"/>
            <a:ext cx="0" cy="2776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F23B57-BDAF-4656-90AF-440189924650}"/>
              </a:ext>
            </a:extLst>
          </p:cNvPr>
          <p:cNvCxnSpPr>
            <a:cxnSpLocks/>
          </p:cNvCxnSpPr>
          <p:nvPr/>
        </p:nvCxnSpPr>
        <p:spPr>
          <a:xfrm>
            <a:off x="8095376" y="1107347"/>
            <a:ext cx="5285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4FF391-4D88-4BE6-A6F8-88A82D3D8B18}"/>
              </a:ext>
            </a:extLst>
          </p:cNvPr>
          <p:cNvCxnSpPr>
            <a:cxnSpLocks/>
          </p:cNvCxnSpPr>
          <p:nvPr/>
        </p:nvCxnSpPr>
        <p:spPr>
          <a:xfrm>
            <a:off x="8472881" y="1694576"/>
            <a:ext cx="0" cy="134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A96AF9-7B4A-4E60-8AA5-EE3FE17C20A3}"/>
              </a:ext>
            </a:extLst>
          </p:cNvPr>
          <p:cNvCxnSpPr/>
          <p:nvPr/>
        </p:nvCxnSpPr>
        <p:spPr>
          <a:xfrm flipH="1">
            <a:off x="8279934" y="1786855"/>
            <a:ext cx="192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E6E2BC-6061-41F4-A637-31368CB1A7AD}"/>
              </a:ext>
            </a:extLst>
          </p:cNvPr>
          <p:cNvCxnSpPr/>
          <p:nvPr/>
        </p:nvCxnSpPr>
        <p:spPr>
          <a:xfrm>
            <a:off x="8288323" y="1778466"/>
            <a:ext cx="0" cy="31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AE26B8-10D8-4ED0-AAA1-C8100673CCE3}"/>
              </a:ext>
            </a:extLst>
          </p:cNvPr>
          <p:cNvCxnSpPr/>
          <p:nvPr/>
        </p:nvCxnSpPr>
        <p:spPr>
          <a:xfrm>
            <a:off x="8472881" y="2239861"/>
            <a:ext cx="0" cy="260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B35D3D-B367-4250-9DF6-3DCD3523FDB8}"/>
              </a:ext>
            </a:extLst>
          </p:cNvPr>
          <p:cNvCxnSpPr/>
          <p:nvPr/>
        </p:nvCxnSpPr>
        <p:spPr>
          <a:xfrm>
            <a:off x="8472881" y="2466363"/>
            <a:ext cx="1132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797D56-00AD-46EE-8D20-C1C5DDF604F7}"/>
              </a:ext>
            </a:extLst>
          </p:cNvPr>
          <p:cNvCxnSpPr/>
          <p:nvPr/>
        </p:nvCxnSpPr>
        <p:spPr>
          <a:xfrm>
            <a:off x="9605394" y="2483141"/>
            <a:ext cx="0" cy="436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04000F-CBE7-4C63-9888-49BF089BB2F3}"/>
              </a:ext>
            </a:extLst>
          </p:cNvPr>
          <p:cNvCxnSpPr/>
          <p:nvPr/>
        </p:nvCxnSpPr>
        <p:spPr>
          <a:xfrm>
            <a:off x="8019875" y="1434517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E631A70-0CA6-433B-A63F-B6E30DCBD2DC}"/>
              </a:ext>
            </a:extLst>
          </p:cNvPr>
          <p:cNvCxnSpPr>
            <a:cxnSpLocks/>
          </p:cNvCxnSpPr>
          <p:nvPr/>
        </p:nvCxnSpPr>
        <p:spPr>
          <a:xfrm>
            <a:off x="8128932" y="2147582"/>
            <a:ext cx="1258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2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 MC	   MM	      MR                DSA	           SB	           MA    MB  MD           FS	                MO</a:t>
            </a:r>
          </a:p>
          <a:p>
            <a:r>
              <a:rPr lang="en-US" sz="1500" dirty="0"/>
              <a:t>    2          0           1                   0F                    0E                  3        X      1              XX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DD </a:t>
            </a:r>
            <a:r>
              <a:rPr lang="en-US" sz="1500" dirty="0">
                <a:sym typeface="Wingdings" panose="05000000000000000000" pitchFamily="2" charset="2"/>
              </a:rPr>
              <a:t> M[ DA ], CAR  1EX(ROM)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Use DD for temp storage since we will be executing the rest of the instruction before writing back to a register.</a:t>
            </a:r>
          </a:p>
          <a:p>
            <a:endParaRPr lang="en-US" sz="1500" dirty="0"/>
          </a:p>
          <a:p>
            <a:r>
              <a:rPr lang="en-US" sz="1500" dirty="0"/>
              <a:t>DD gets the value located at the memory address DA.</a:t>
            </a:r>
          </a:p>
          <a:p>
            <a:endParaRPr lang="en-US" sz="1500" dirty="0"/>
          </a:p>
          <a:p>
            <a:r>
              <a:rPr lang="en-US" sz="1500" dirty="0"/>
              <a:t>CAR changes to the proper execution(EX) state for the current operation. This is accomplished by loading the appropriate value from the Mapping ROM.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04651-3F40-4152-8457-271207D26C88}"/>
              </a:ext>
            </a:extLst>
          </p:cNvPr>
          <p:cNvSpPr txBox="1"/>
          <p:nvPr/>
        </p:nvSpPr>
        <p:spPr>
          <a:xfrm>
            <a:off x="283670" y="6224631"/>
            <a:ext cx="947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5 ticks</a:t>
            </a:r>
          </a:p>
        </p:txBody>
      </p:sp>
      <p:pic>
        <p:nvPicPr>
          <p:cNvPr id="12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A15EF08-3268-4952-9A79-32FE03CEE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23" y="0"/>
            <a:ext cx="6095212" cy="458091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0C5E1B-7B56-4481-8AD6-985742040F7A}"/>
              </a:ext>
            </a:extLst>
          </p:cNvPr>
          <p:cNvCxnSpPr/>
          <p:nvPr/>
        </p:nvCxnSpPr>
        <p:spPr>
          <a:xfrm>
            <a:off x="8472881" y="2231472"/>
            <a:ext cx="0" cy="268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32BAC-32D1-4DA4-B4C2-B8B4E201BEF9}"/>
              </a:ext>
            </a:extLst>
          </p:cNvPr>
          <p:cNvCxnSpPr/>
          <p:nvPr/>
        </p:nvCxnSpPr>
        <p:spPr>
          <a:xfrm>
            <a:off x="8472881" y="2466363"/>
            <a:ext cx="1132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63D595-249E-4738-BC5A-85DD49AB356D}"/>
              </a:ext>
            </a:extLst>
          </p:cNvPr>
          <p:cNvCxnSpPr/>
          <p:nvPr/>
        </p:nvCxnSpPr>
        <p:spPr>
          <a:xfrm>
            <a:off x="9605394" y="2466363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CB415-E7E6-4BBD-BEE2-CDFFD3ADEE76}"/>
              </a:ext>
            </a:extLst>
          </p:cNvPr>
          <p:cNvCxnSpPr/>
          <p:nvPr/>
        </p:nvCxnSpPr>
        <p:spPr>
          <a:xfrm>
            <a:off x="8472881" y="3749879"/>
            <a:ext cx="159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9C4C42-41DB-48A2-9E64-35DF03180503}"/>
              </a:ext>
            </a:extLst>
          </p:cNvPr>
          <p:cNvCxnSpPr/>
          <p:nvPr/>
        </p:nvCxnSpPr>
        <p:spPr>
          <a:xfrm>
            <a:off x="9429226" y="3429000"/>
            <a:ext cx="0" cy="13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C3306A-B796-4AE7-9A49-A1EF47F93AD0}"/>
              </a:ext>
            </a:extLst>
          </p:cNvPr>
          <p:cNvCxnSpPr/>
          <p:nvPr/>
        </p:nvCxnSpPr>
        <p:spPr>
          <a:xfrm flipH="1">
            <a:off x="8816829" y="3565321"/>
            <a:ext cx="6123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E2B316-C7D3-44A0-9B13-6864AD628736}"/>
              </a:ext>
            </a:extLst>
          </p:cNvPr>
          <p:cNvCxnSpPr/>
          <p:nvPr/>
        </p:nvCxnSpPr>
        <p:spPr>
          <a:xfrm flipH="1">
            <a:off x="8070209" y="3867325"/>
            <a:ext cx="6962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FF8EE3-DD34-4666-8C47-38BD0258AB6B}"/>
              </a:ext>
            </a:extLst>
          </p:cNvPr>
          <p:cNvCxnSpPr>
            <a:cxnSpLocks/>
          </p:cNvCxnSpPr>
          <p:nvPr/>
        </p:nvCxnSpPr>
        <p:spPr>
          <a:xfrm flipV="1">
            <a:off x="8103765" y="1107347"/>
            <a:ext cx="0" cy="27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B4420F-5F4E-4D6A-B057-5430325AD143}"/>
              </a:ext>
            </a:extLst>
          </p:cNvPr>
          <p:cNvCxnSpPr/>
          <p:nvPr/>
        </p:nvCxnSpPr>
        <p:spPr>
          <a:xfrm>
            <a:off x="8103765" y="1107347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24348-DFC3-48CE-87AA-BB6A1524F64D}"/>
              </a:ext>
            </a:extLst>
          </p:cNvPr>
          <p:cNvCxnSpPr/>
          <p:nvPr/>
        </p:nvCxnSpPr>
        <p:spPr>
          <a:xfrm>
            <a:off x="8036653" y="1434517"/>
            <a:ext cx="343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BC9D23-98EB-460C-9E4C-20EB3AE997D2}"/>
              </a:ext>
            </a:extLst>
          </p:cNvPr>
          <p:cNvCxnSpPr>
            <a:cxnSpLocks/>
          </p:cNvCxnSpPr>
          <p:nvPr/>
        </p:nvCxnSpPr>
        <p:spPr>
          <a:xfrm>
            <a:off x="7961152" y="1627464"/>
            <a:ext cx="419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72EC7A-8DAB-49B2-BBC5-29581EE2290E}"/>
              </a:ext>
            </a:extLst>
          </p:cNvPr>
          <p:cNvCxnSpPr/>
          <p:nvPr/>
        </p:nvCxnSpPr>
        <p:spPr>
          <a:xfrm>
            <a:off x="8086987" y="2147582"/>
            <a:ext cx="142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8FEB91-01E6-41AC-8B2D-967DA41E7C58}"/>
              </a:ext>
            </a:extLst>
          </p:cNvPr>
          <p:cNvCxnSpPr/>
          <p:nvPr/>
        </p:nvCxnSpPr>
        <p:spPr>
          <a:xfrm>
            <a:off x="8657439" y="1627464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ADAD08-4CF5-4BD4-A03C-074C6BE0FEC8}"/>
              </a:ext>
            </a:extLst>
          </p:cNvPr>
          <p:cNvCxnSpPr>
            <a:cxnSpLocks/>
          </p:cNvCxnSpPr>
          <p:nvPr/>
        </p:nvCxnSpPr>
        <p:spPr>
          <a:xfrm flipH="1">
            <a:off x="8514827" y="1954635"/>
            <a:ext cx="1426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D8DD52-DCC5-48FC-8E81-62367513DB19}"/>
              </a:ext>
            </a:extLst>
          </p:cNvPr>
          <p:cNvCxnSpPr/>
          <p:nvPr/>
        </p:nvCxnSpPr>
        <p:spPr>
          <a:xfrm>
            <a:off x="8548382" y="1954635"/>
            <a:ext cx="0" cy="117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1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MR                DSA	             SB	           MA    MB  MD          FS	  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2         2           2                   00                       00                0        0      0             00                    0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CAR </a:t>
            </a:r>
            <a:r>
              <a:rPr lang="en-US" sz="1500" dirty="0">
                <a:sym typeface="Wingdings" panose="05000000000000000000" pitchFamily="2" charset="2"/>
              </a:rPr>
              <a:t> ROM[ 10010 || MODE || 0 ]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00542" y="1728609"/>
            <a:ext cx="453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 needs to get its new value from Mapping ROM. Since MO = 0 (NOP) and MC = 2, RW(register write) is enabled. Therefore, all other values should be 0 so that the value 0 is written to register 0.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885F-B59B-4664-9549-F02A9AFA16BE}"/>
              </a:ext>
            </a:extLst>
          </p:cNvPr>
          <p:cNvSpPr txBox="1"/>
          <p:nvPr/>
        </p:nvSpPr>
        <p:spPr>
          <a:xfrm>
            <a:off x="191386" y="297712"/>
            <a:ext cx="4253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2OF IDI  (S = 0)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75050D-C946-4062-A8E9-D32D5BB77172}"/>
              </a:ext>
            </a:extLst>
          </p:cNvPr>
          <p:cNvCxnSpPr/>
          <p:nvPr/>
        </p:nvCxnSpPr>
        <p:spPr>
          <a:xfrm>
            <a:off x="8739963" y="2041451"/>
            <a:ext cx="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F519E4-4DF3-4FD2-B439-BBD99D301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4" y="3059361"/>
            <a:ext cx="4444409" cy="1817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DA15286-69CC-44DC-9A71-BBCD86EACCDD}"/>
              </a:ext>
            </a:extLst>
          </p:cNvPr>
          <p:cNvSpPr txBox="1"/>
          <p:nvPr/>
        </p:nvSpPr>
        <p:spPr>
          <a:xfrm>
            <a:off x="318974" y="3241150"/>
            <a:ext cx="444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asterisk(*), meaning this operation does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prevent write to register file.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43899-1B1C-49D0-8C19-8ADD0112E43F}"/>
              </a:ext>
            </a:extLst>
          </p:cNvPr>
          <p:cNvSpPr txBox="1"/>
          <p:nvPr/>
        </p:nvSpPr>
        <p:spPr>
          <a:xfrm>
            <a:off x="5908159" y="4320330"/>
            <a:ext cx="606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(101)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1EFB81C-2EE3-4B1D-B4C6-BBE0A9DD9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34" y="139104"/>
            <a:ext cx="7059780" cy="39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6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 MC	   MM	      MR                DSA	           SB	           MA    MB  MD           FS	                MO</a:t>
            </a:r>
          </a:p>
          <a:p>
            <a:r>
              <a:rPr lang="en-US" sz="1500" dirty="0"/>
              <a:t>    0          X           </a:t>
            </a:r>
            <a:r>
              <a:rPr lang="en-US" sz="1500" dirty="0" err="1"/>
              <a:t>X</a:t>
            </a:r>
            <a:r>
              <a:rPr lang="en-US" sz="1500" dirty="0"/>
              <a:t>                   0C                    XX                  1        X      1              XX                   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 </a:t>
            </a:r>
            <a:r>
              <a:rPr lang="en-US" sz="1500" dirty="0">
                <a:sym typeface="Wingdings" panose="05000000000000000000" pitchFamily="2" charset="2"/>
              </a:rPr>
              <a:t> M[ PC ], PC  PC + 1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Use SA for temp storage since we will be referencing an address later.</a:t>
            </a:r>
          </a:p>
          <a:p>
            <a:endParaRPr lang="en-US" sz="1500" dirty="0"/>
          </a:p>
          <a:p>
            <a:r>
              <a:rPr lang="en-US" sz="1500" dirty="0"/>
              <a:t>SA gets the value located at the memory address PC.</a:t>
            </a:r>
          </a:p>
          <a:p>
            <a:endParaRPr lang="en-US" sz="1500" dirty="0"/>
          </a:p>
          <a:p>
            <a:r>
              <a:rPr lang="en-US" sz="1500" dirty="0"/>
              <a:t>Increment the PC counter. (MO = 5)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B43B541-2E33-4596-9B96-A1F88FDB2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3F97D6B-B129-429B-A36F-2D5ED9923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7" y="0"/>
            <a:ext cx="6096528" cy="45784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DB8804-F9BF-44A9-8AFE-05C9852F4B91}"/>
              </a:ext>
            </a:extLst>
          </p:cNvPr>
          <p:cNvCxnSpPr>
            <a:cxnSpLocks/>
          </p:cNvCxnSpPr>
          <p:nvPr/>
        </p:nvCxnSpPr>
        <p:spPr>
          <a:xfrm>
            <a:off x="7977930" y="1434517"/>
            <a:ext cx="3775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F5FB6-345C-412B-A87B-7B1C8C9560D8}"/>
              </a:ext>
            </a:extLst>
          </p:cNvPr>
          <p:cNvCxnSpPr>
            <a:cxnSpLocks/>
          </p:cNvCxnSpPr>
          <p:nvPr/>
        </p:nvCxnSpPr>
        <p:spPr>
          <a:xfrm>
            <a:off x="7977930" y="2147582"/>
            <a:ext cx="192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4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, timeline&#10;&#10;Description automatically generated">
            <a:extLst>
              <a:ext uri="{FF2B5EF4-FFF2-40B4-BE49-F238E27FC236}">
                <a16:creationId xmlns:a16="http://schemas.microsoft.com/office/drawing/2014/main" id="{DD817CDD-AB01-4067-8C0F-2F2CBC39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>
          <a:xfrm>
            <a:off x="2325861" y="5487768"/>
            <a:ext cx="7630590" cy="1272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EE99C-B53F-4B6A-B2B6-19C5A2CCD967}"/>
              </a:ext>
            </a:extLst>
          </p:cNvPr>
          <p:cNvSpPr txBox="1"/>
          <p:nvPr/>
        </p:nvSpPr>
        <p:spPr>
          <a:xfrm>
            <a:off x="2336493" y="4898557"/>
            <a:ext cx="7529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MC	   MM	      MR                DSA	            SB	           MA    MB  MD        FS	              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0          X       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0C                   11XXX           0        0      0            02         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DFDC7-E3E0-4EE6-868C-39925C9D13A1}"/>
              </a:ext>
            </a:extLst>
          </p:cNvPr>
          <p:cNvSpPr txBox="1"/>
          <p:nvPr/>
        </p:nvSpPr>
        <p:spPr>
          <a:xfrm>
            <a:off x="4057798" y="4575392"/>
            <a:ext cx="340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SA + R[ SRC ]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877B5-DF7F-4725-A838-5CA524E847D6}"/>
              </a:ext>
            </a:extLst>
          </p:cNvPr>
          <p:cNvSpPr txBox="1"/>
          <p:nvPr/>
        </p:nvSpPr>
        <p:spPr>
          <a:xfrm>
            <a:off x="283670" y="384467"/>
            <a:ext cx="4530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SA for temp storage since we will be referencing an address later.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gets the current value of SA plus the value of the register SRC.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4A35490-6A27-46E6-816B-DDCA6FDF1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933662"/>
            <a:ext cx="2627604" cy="2706859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F310BD-4890-4964-9F54-15C48735E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565" y="-3930"/>
            <a:ext cx="6096528" cy="45784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53ACAF-4FA2-4531-AA2E-C15A691411FF}"/>
              </a:ext>
            </a:extLst>
          </p:cNvPr>
          <p:cNvCxnSpPr>
            <a:cxnSpLocks/>
          </p:cNvCxnSpPr>
          <p:nvPr/>
        </p:nvCxnSpPr>
        <p:spPr>
          <a:xfrm>
            <a:off x="8019875" y="1526796"/>
            <a:ext cx="3607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02C0E6-F345-4161-8FEA-DBEEB6CC3A92}"/>
              </a:ext>
            </a:extLst>
          </p:cNvPr>
          <p:cNvCxnSpPr/>
          <p:nvPr/>
        </p:nvCxnSpPr>
        <p:spPr>
          <a:xfrm>
            <a:off x="8019875" y="1434517"/>
            <a:ext cx="3607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1F482F-E925-4B61-92BA-A3FD87193A81}"/>
              </a:ext>
            </a:extLst>
          </p:cNvPr>
          <p:cNvCxnSpPr>
            <a:cxnSpLocks/>
          </p:cNvCxnSpPr>
          <p:nvPr/>
        </p:nvCxnSpPr>
        <p:spPr>
          <a:xfrm>
            <a:off x="7944374" y="1627464"/>
            <a:ext cx="436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9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10720</TotalTime>
  <Words>1878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Homework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Kody</dc:creator>
  <cp:lastModifiedBy>Davis, Kody</cp:lastModifiedBy>
  <cp:revision>98</cp:revision>
  <dcterms:created xsi:type="dcterms:W3CDTF">2021-02-11T14:13:13Z</dcterms:created>
  <dcterms:modified xsi:type="dcterms:W3CDTF">2021-03-15T13:29:39Z</dcterms:modified>
</cp:coreProperties>
</file>