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3" r:id="rId6"/>
    <p:sldId id="264" r:id="rId7"/>
    <p:sldId id="265" r:id="rId8"/>
    <p:sldId id="266" r:id="rId9"/>
    <p:sldId id="267" r:id="rId10"/>
    <p:sldId id="268" r:id="rId11"/>
    <p:sldId id="269" r:id="rId12"/>
    <p:sldId id="270" r:id="rId13"/>
    <p:sldId id="275" r:id="rId14"/>
    <p:sldId id="272"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FF09"/>
    <a:srgbClr val="09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3668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56399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85653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79728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4BA7-835D-48D4-9C19-0146C92D01B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5260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E4BA7-835D-48D4-9C19-0146C92D01B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0458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E4BA7-835D-48D4-9C19-0146C92D01BC}"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48579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E4BA7-835D-48D4-9C19-0146C92D01BC}"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91606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4BA7-835D-48D4-9C19-0146C92D01BC}"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7794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2712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0380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4BA7-835D-48D4-9C19-0146C92D01BC}"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9A4FF-4204-46EB-B489-EA154BDBC801}" type="slidenum">
              <a:rPr lang="en-US" smtClean="0"/>
              <a:t>‹#›</a:t>
            </a:fld>
            <a:endParaRPr lang="en-US"/>
          </a:p>
        </p:txBody>
      </p:sp>
    </p:spTree>
    <p:extLst>
      <p:ext uri="{BB962C8B-B14F-4D97-AF65-F5344CB8AC3E}">
        <p14:creationId xmlns:p14="http://schemas.microsoft.com/office/powerpoint/2010/main" val="2289532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67AB-12AD-4145-9170-E020BB74FE1D}"/>
              </a:ext>
            </a:extLst>
          </p:cNvPr>
          <p:cNvSpPr>
            <a:spLocks noGrp="1"/>
          </p:cNvSpPr>
          <p:nvPr>
            <p:ph type="ctrTitle"/>
          </p:nvPr>
        </p:nvSpPr>
        <p:spPr/>
        <p:txBody>
          <a:bodyPr/>
          <a:lstStyle/>
          <a:p>
            <a:r>
              <a:rPr lang="en-US" dirty="0"/>
              <a:t>Homework 5</a:t>
            </a:r>
          </a:p>
        </p:txBody>
      </p:sp>
      <p:sp>
        <p:nvSpPr>
          <p:cNvPr id="3" name="Subtitle 2">
            <a:extLst>
              <a:ext uri="{FF2B5EF4-FFF2-40B4-BE49-F238E27FC236}">
                <a16:creationId xmlns:a16="http://schemas.microsoft.com/office/drawing/2014/main" id="{03B7AE66-6BA8-48DB-953E-75155ED15E45}"/>
              </a:ext>
            </a:extLst>
          </p:cNvPr>
          <p:cNvSpPr>
            <a:spLocks noGrp="1"/>
          </p:cNvSpPr>
          <p:nvPr>
            <p:ph type="subTitle" idx="1"/>
          </p:nvPr>
        </p:nvSpPr>
        <p:spPr/>
        <p:txBody>
          <a:bodyPr/>
          <a:lstStyle/>
          <a:p>
            <a:r>
              <a:rPr lang="en-US" dirty="0"/>
              <a:t>Kody Davis - 5375</a:t>
            </a:r>
          </a:p>
        </p:txBody>
      </p:sp>
    </p:spTree>
    <p:extLst>
      <p:ext uri="{BB962C8B-B14F-4D97-AF65-F5344CB8AC3E}">
        <p14:creationId xmlns:p14="http://schemas.microsoft.com/office/powerpoint/2010/main" val="204025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Register File</a:t>
            </a:r>
          </a:p>
        </p:txBody>
      </p:sp>
      <p:pic>
        <p:nvPicPr>
          <p:cNvPr id="4" name="Picture 3" descr="Table&#10;&#10;Description automatically generated">
            <a:extLst>
              <a:ext uri="{FF2B5EF4-FFF2-40B4-BE49-F238E27FC236}">
                <a16:creationId xmlns:a16="http://schemas.microsoft.com/office/drawing/2014/main" id="{1ABD413C-1C38-4724-A5ED-A0E0CD8DD8DC}"/>
              </a:ext>
            </a:extLst>
          </p:cNvPr>
          <p:cNvPicPr>
            <a:picLocks noChangeAspect="1"/>
          </p:cNvPicPr>
          <p:nvPr/>
        </p:nvPicPr>
        <p:blipFill rotWithShape="1">
          <a:blip r:embed="rId2">
            <a:extLst>
              <a:ext uri="{28A0092B-C50C-407E-A947-70E740481C1C}">
                <a14:useLocalDpi xmlns:a14="http://schemas.microsoft.com/office/drawing/2010/main" val="0"/>
              </a:ext>
            </a:extLst>
          </a:blip>
          <a:srcRect l="754" r="3217"/>
          <a:stretch/>
        </p:blipFill>
        <p:spPr>
          <a:xfrm>
            <a:off x="7583582" y="805831"/>
            <a:ext cx="4050616" cy="4493729"/>
          </a:xfrm>
          <a:prstGeom prst="rect">
            <a:avLst/>
          </a:prstGeom>
        </p:spPr>
      </p:pic>
      <p:pic>
        <p:nvPicPr>
          <p:cNvPr id="7" name="Picture 6" descr="Text, letter&#10;&#10;Description automatically generated">
            <a:extLst>
              <a:ext uri="{FF2B5EF4-FFF2-40B4-BE49-F238E27FC236}">
                <a16:creationId xmlns:a16="http://schemas.microsoft.com/office/drawing/2014/main" id="{27FCFB99-319C-4406-A667-D76441304C60}"/>
              </a:ext>
            </a:extLst>
          </p:cNvPr>
          <p:cNvPicPr>
            <a:picLocks noChangeAspect="1"/>
          </p:cNvPicPr>
          <p:nvPr/>
        </p:nvPicPr>
        <p:blipFill rotWithShape="1">
          <a:blip r:embed="rId3">
            <a:extLst>
              <a:ext uri="{28A0092B-C50C-407E-A947-70E740481C1C}">
                <a14:useLocalDpi xmlns:a14="http://schemas.microsoft.com/office/drawing/2010/main" val="0"/>
              </a:ext>
            </a:extLst>
          </a:blip>
          <a:srcRect l="754" r="-1"/>
          <a:stretch/>
        </p:blipFill>
        <p:spPr>
          <a:xfrm>
            <a:off x="7583582" y="5267756"/>
            <a:ext cx="4050616" cy="940917"/>
          </a:xfrm>
          <a:prstGeom prst="rect">
            <a:avLst/>
          </a:prstGeom>
        </p:spPr>
      </p:pic>
      <p:sp>
        <p:nvSpPr>
          <p:cNvPr id="10" name="TextBox 9">
            <a:extLst>
              <a:ext uri="{FF2B5EF4-FFF2-40B4-BE49-F238E27FC236}">
                <a16:creationId xmlns:a16="http://schemas.microsoft.com/office/drawing/2014/main" id="{4DC54A00-47AE-4D99-8CAA-4BF34CF1B6A7}"/>
              </a:ext>
            </a:extLst>
          </p:cNvPr>
          <p:cNvSpPr txBox="1"/>
          <p:nvPr/>
        </p:nvSpPr>
        <p:spPr>
          <a:xfrm>
            <a:off x="493523" y="1200647"/>
            <a:ext cx="3370811" cy="4693593"/>
          </a:xfrm>
          <a:prstGeom prst="rect">
            <a:avLst/>
          </a:prstGeom>
          <a:noFill/>
        </p:spPr>
        <p:txBody>
          <a:bodyPr wrap="square" rtlCol="0">
            <a:spAutoFit/>
          </a:bodyPr>
          <a:lstStyle/>
          <a:p>
            <a:r>
              <a:rPr lang="en-US" sz="1300" dirty="0"/>
              <a:t>The Register File is implemented using an array of size 32 with each bit-vector in the array consisting of 32-bits. A control signal denoted by “</a:t>
            </a:r>
            <a:r>
              <a:rPr lang="en-US" sz="1300" dirty="0" err="1"/>
              <a:t>load_enable</a:t>
            </a:r>
            <a:r>
              <a:rPr lang="en-US" sz="1300" dirty="0"/>
              <a:t>” is split into 32 separate wires, each carrying the same control signal value. The 32 load-enable bits are then bitwise “</a:t>
            </a:r>
            <a:r>
              <a:rPr lang="en-US" sz="1300" dirty="0" err="1"/>
              <a:t>anded</a:t>
            </a:r>
            <a:r>
              <a:rPr lang="en-US" sz="1300" dirty="0"/>
              <a:t>” with a 32-bit number that has only one bit set to 1. Which bit is set to 1 is determined by the “</a:t>
            </a:r>
            <a:r>
              <a:rPr lang="en-US" sz="1300" dirty="0" err="1"/>
              <a:t>dest_select</a:t>
            </a:r>
            <a:r>
              <a:rPr lang="en-US" sz="1300" dirty="0"/>
              <a:t>” variable by shifting the 1 to the correct position such that only the desired register is able to be written to.</a:t>
            </a:r>
          </a:p>
          <a:p>
            <a:endParaRPr lang="en-US" sz="1300" dirty="0"/>
          </a:p>
          <a:p>
            <a:r>
              <a:rPr lang="en-US" sz="1300" dirty="0"/>
              <a:t>The outputs of the module are then obtained by accessing the desired element of the array for both output A and B.</a:t>
            </a:r>
          </a:p>
          <a:p>
            <a:endParaRPr lang="en-US" sz="1300" dirty="0"/>
          </a:p>
          <a:p>
            <a:r>
              <a:rPr lang="en-US" sz="1300" dirty="0"/>
              <a:t>All registers are given a clock signal and a reset signal so that each register can be written to synchronously and set to a value of 0 when the reset signal is given. While the registers are written synchronously, they can be read from asynchronously.</a:t>
            </a:r>
          </a:p>
        </p:txBody>
      </p:sp>
      <p:pic>
        <p:nvPicPr>
          <p:cNvPr id="12" name="Picture 11" descr="A picture containing text&#10;&#10;Description automatically generated">
            <a:extLst>
              <a:ext uri="{FF2B5EF4-FFF2-40B4-BE49-F238E27FC236}">
                <a16:creationId xmlns:a16="http://schemas.microsoft.com/office/drawing/2014/main" id="{CA36EA6E-1F38-4CC0-A394-C463B58C9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649" y="1587244"/>
            <a:ext cx="2532617" cy="2929097"/>
          </a:xfrm>
          <a:prstGeom prst="rect">
            <a:avLst/>
          </a:prstGeom>
        </p:spPr>
      </p:pic>
    </p:spTree>
    <p:extLst>
      <p:ext uri="{BB962C8B-B14F-4D97-AF65-F5344CB8AC3E}">
        <p14:creationId xmlns:p14="http://schemas.microsoft.com/office/powerpoint/2010/main" val="316670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Multiplexors &amp; Testbench</a:t>
            </a:r>
          </a:p>
        </p:txBody>
      </p:sp>
      <p:pic>
        <p:nvPicPr>
          <p:cNvPr id="4" name="Picture 3" descr="Graphical user interface, application&#10;&#10;Description automatically generated">
            <a:extLst>
              <a:ext uri="{FF2B5EF4-FFF2-40B4-BE49-F238E27FC236}">
                <a16:creationId xmlns:a16="http://schemas.microsoft.com/office/drawing/2014/main" id="{5C6FF78E-2888-4D44-BC15-F750EFC24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012" y="2228146"/>
            <a:ext cx="2865060" cy="2401708"/>
          </a:xfrm>
          <a:prstGeom prst="rect">
            <a:avLst/>
          </a:prstGeom>
        </p:spPr>
      </p:pic>
      <p:pic>
        <p:nvPicPr>
          <p:cNvPr id="7" name="Picture 6" descr="Text&#10;&#10;Description automatically generated">
            <a:extLst>
              <a:ext uri="{FF2B5EF4-FFF2-40B4-BE49-F238E27FC236}">
                <a16:creationId xmlns:a16="http://schemas.microsoft.com/office/drawing/2014/main" id="{BBD5C1FC-20B1-4D39-B6BC-C5FFD5B30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889" y="1181247"/>
            <a:ext cx="3172268" cy="1667108"/>
          </a:xfrm>
          <a:prstGeom prst="rect">
            <a:avLst/>
          </a:prstGeom>
        </p:spPr>
      </p:pic>
      <p:pic>
        <p:nvPicPr>
          <p:cNvPr id="10" name="Picture 9" descr="Text&#10;&#10;Description automatically generated">
            <a:extLst>
              <a:ext uri="{FF2B5EF4-FFF2-40B4-BE49-F238E27FC236}">
                <a16:creationId xmlns:a16="http://schemas.microsoft.com/office/drawing/2014/main" id="{7EBFCD88-9AD7-4B8C-876F-C283DB30C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889" y="3588225"/>
            <a:ext cx="3173862" cy="1731197"/>
          </a:xfrm>
          <a:prstGeom prst="rect">
            <a:avLst/>
          </a:prstGeom>
        </p:spPr>
      </p:pic>
      <p:sp>
        <p:nvSpPr>
          <p:cNvPr id="11" name="TextBox 10">
            <a:extLst>
              <a:ext uri="{FF2B5EF4-FFF2-40B4-BE49-F238E27FC236}">
                <a16:creationId xmlns:a16="http://schemas.microsoft.com/office/drawing/2014/main" id="{D0A9013D-6F10-4968-A102-4082ECCFA6F8}"/>
              </a:ext>
            </a:extLst>
          </p:cNvPr>
          <p:cNvSpPr txBox="1"/>
          <p:nvPr/>
        </p:nvSpPr>
        <p:spPr>
          <a:xfrm>
            <a:off x="349153" y="2062509"/>
            <a:ext cx="4086970" cy="2292935"/>
          </a:xfrm>
          <a:prstGeom prst="rect">
            <a:avLst/>
          </a:prstGeom>
          <a:noFill/>
        </p:spPr>
        <p:txBody>
          <a:bodyPr wrap="square" rtlCol="0">
            <a:spAutoFit/>
          </a:bodyPr>
          <a:lstStyle/>
          <a:p>
            <a:r>
              <a:rPr lang="en-US" sz="1300" dirty="0"/>
              <a:t>The multiplexors take multiple 32-bit inputs and output a single output as determined by the select bit/s. A single “assign” statement is used in both the 2-to-1 and 4-to-1 multiplexors. </a:t>
            </a:r>
          </a:p>
          <a:p>
            <a:endParaRPr lang="en-US" sz="1300" dirty="0"/>
          </a:p>
          <a:p>
            <a:r>
              <a:rPr lang="en-US" sz="1300" dirty="0"/>
              <a:t>The testbench is very short and has very few inputs and no outputs. This is because the program is hard-coded in advance in the instruction memory. Since any waveform from any of the modules can be easily viewed in the simulation, there is no real need to run all the outputs up to the testbench module.</a:t>
            </a:r>
          </a:p>
        </p:txBody>
      </p:sp>
    </p:spTree>
    <p:extLst>
      <p:ext uri="{BB962C8B-B14F-4D97-AF65-F5344CB8AC3E}">
        <p14:creationId xmlns:p14="http://schemas.microsoft.com/office/powerpoint/2010/main" val="410089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4" name="Picture 3" descr="A screenshot of a computer&#10;&#10;Description automatically generated with medium confidence">
            <a:extLst>
              <a:ext uri="{FF2B5EF4-FFF2-40B4-BE49-F238E27FC236}">
                <a16:creationId xmlns:a16="http://schemas.microsoft.com/office/drawing/2014/main" id="{E720EE11-CD75-4496-AB78-4C6DAD08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3397"/>
            <a:ext cx="12192000" cy="176151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4EF60E9F-6D80-4D8E-8434-076D4DBCD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45510"/>
            <a:ext cx="12192000" cy="1566979"/>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D60EF5ED-4629-45E5-98F1-1145E783B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680" y="4212489"/>
            <a:ext cx="8564754" cy="1736378"/>
          </a:xfrm>
          <a:prstGeom prst="rect">
            <a:avLst/>
          </a:prstGeom>
        </p:spPr>
      </p:pic>
    </p:spTree>
    <p:extLst>
      <p:ext uri="{BB962C8B-B14F-4D97-AF65-F5344CB8AC3E}">
        <p14:creationId xmlns:p14="http://schemas.microsoft.com/office/powerpoint/2010/main" val="216799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3" name="Picture 2" descr="Table&#10;&#10;Description automatically generated">
            <a:extLst>
              <a:ext uri="{FF2B5EF4-FFF2-40B4-BE49-F238E27FC236}">
                <a16:creationId xmlns:a16="http://schemas.microsoft.com/office/drawing/2014/main" id="{FB15C0C0-1912-4043-8FF1-DD2D40114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88" y="825161"/>
            <a:ext cx="3039157" cy="5781006"/>
          </a:xfrm>
          <a:prstGeom prst="rect">
            <a:avLst/>
          </a:prstGeom>
        </p:spPr>
      </p:pic>
      <p:pic>
        <p:nvPicPr>
          <p:cNvPr id="6" name="Picture 5" descr="Table&#10;&#10;Description automatically generated">
            <a:extLst>
              <a:ext uri="{FF2B5EF4-FFF2-40B4-BE49-F238E27FC236}">
                <a16:creationId xmlns:a16="http://schemas.microsoft.com/office/drawing/2014/main" id="{41BFD158-C662-449C-8DC8-409394684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042" y="825161"/>
            <a:ext cx="3000794" cy="2467319"/>
          </a:xfrm>
          <a:prstGeom prst="rect">
            <a:avLst/>
          </a:prstGeom>
        </p:spPr>
      </p:pic>
      <p:sp>
        <p:nvSpPr>
          <p:cNvPr id="7" name="TextBox 6">
            <a:extLst>
              <a:ext uri="{FF2B5EF4-FFF2-40B4-BE49-F238E27FC236}">
                <a16:creationId xmlns:a16="http://schemas.microsoft.com/office/drawing/2014/main" id="{F989B5FB-8885-420D-901C-0B7985B53496}"/>
              </a:ext>
            </a:extLst>
          </p:cNvPr>
          <p:cNvSpPr txBox="1"/>
          <p:nvPr/>
        </p:nvSpPr>
        <p:spPr>
          <a:xfrm>
            <a:off x="7516536" y="712246"/>
            <a:ext cx="3939576" cy="5893921"/>
          </a:xfrm>
          <a:prstGeom prst="rect">
            <a:avLst/>
          </a:prstGeom>
          <a:noFill/>
        </p:spPr>
        <p:txBody>
          <a:bodyPr wrap="square" rtlCol="0">
            <a:spAutoFit/>
          </a:bodyPr>
          <a:lstStyle/>
          <a:p>
            <a:r>
              <a:rPr lang="en-US" sz="1300" dirty="0"/>
              <a:t>In the next slides, you can see that the values of the registers follow the values I calculated while putting the program together in Excel.</a:t>
            </a:r>
          </a:p>
          <a:p>
            <a:endParaRPr lang="en-US" sz="1300" dirty="0"/>
          </a:p>
          <a:p>
            <a:r>
              <a:rPr lang="en-US" sz="1300" dirty="0"/>
              <a:t>The first part tests all the different functions with different values. That is shown in the next two slides.</a:t>
            </a:r>
          </a:p>
          <a:p>
            <a:endParaRPr lang="en-US" sz="1300" dirty="0"/>
          </a:p>
          <a:p>
            <a:r>
              <a:rPr lang="en-US" sz="1300" dirty="0"/>
              <a:t>The second part is a short program I created that loads a value from the data memory and then loops until it finds the highest number that it can sum with all of the previous numbers all the way down to 1 without going over the target number that was loaded in from memory. It then stores that highest number in the data memory at the target number’s memory address.</a:t>
            </a:r>
          </a:p>
          <a:p>
            <a:endParaRPr lang="en-US" sz="1300" dirty="0"/>
          </a:p>
          <a:p>
            <a:r>
              <a:rPr lang="en-US" sz="1300" dirty="0"/>
              <a:t>So in this first example, I have stored the number 10 at memory location 10. That means 10 is the target number. The program will find the highest number that when summed with all previous integers from “1 – highest number”, it is less than  or equal to the target number.  In this example the answer is 4 since</a:t>
            </a:r>
          </a:p>
          <a:p>
            <a:r>
              <a:rPr lang="en-US" sz="1300" dirty="0"/>
              <a:t>“4+3+2+1 = 10”.</a:t>
            </a:r>
          </a:p>
          <a:p>
            <a:endParaRPr lang="en-US" sz="1300" dirty="0"/>
          </a:p>
          <a:p>
            <a:r>
              <a:rPr lang="en-US" sz="1300" dirty="0"/>
              <a:t>If I gave it 11 as the target instead of 10, the answer would still be 4 since, “5+4+3+2+1 = 15”.</a:t>
            </a:r>
          </a:p>
          <a:p>
            <a:r>
              <a:rPr lang="en-US" sz="1300" dirty="0"/>
              <a:t>15 is over the target number, so 4 is the highest it can go. If I gave it 15 or 16 or 17… </a:t>
            </a:r>
            <a:r>
              <a:rPr lang="en-US" sz="1300" dirty="0" err="1"/>
              <a:t>etc</a:t>
            </a:r>
            <a:r>
              <a:rPr lang="en-US" sz="1300" dirty="0"/>
              <a:t>, then it would store 5.</a:t>
            </a:r>
          </a:p>
          <a:p>
            <a:endParaRPr lang="en-US" sz="1300" dirty="0"/>
          </a:p>
          <a:p>
            <a:r>
              <a:rPr lang="en-US" sz="1300" dirty="0"/>
              <a:t>I will show some examples after the next two slides.</a:t>
            </a:r>
          </a:p>
        </p:txBody>
      </p:sp>
      <p:pic>
        <p:nvPicPr>
          <p:cNvPr id="9" name="Picture 8" descr="Text&#10;&#10;Description automatically generated">
            <a:extLst>
              <a:ext uri="{FF2B5EF4-FFF2-40B4-BE49-F238E27FC236}">
                <a16:creationId xmlns:a16="http://schemas.microsoft.com/office/drawing/2014/main" id="{C5D9EF65-AB28-48AF-83D9-CCFF7C868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042" y="3311810"/>
            <a:ext cx="2389313" cy="3294357"/>
          </a:xfrm>
          <a:prstGeom prst="rect">
            <a:avLst/>
          </a:prstGeom>
        </p:spPr>
      </p:pic>
      <p:sp>
        <p:nvSpPr>
          <p:cNvPr id="11" name="Rectangle 10">
            <a:extLst>
              <a:ext uri="{FF2B5EF4-FFF2-40B4-BE49-F238E27FC236}">
                <a16:creationId xmlns:a16="http://schemas.microsoft.com/office/drawing/2014/main" id="{D04EEF3D-DF57-427A-8FB8-F27A10642100}"/>
              </a:ext>
            </a:extLst>
          </p:cNvPr>
          <p:cNvSpPr/>
          <p:nvPr/>
        </p:nvSpPr>
        <p:spPr>
          <a:xfrm>
            <a:off x="7516536" y="3715664"/>
            <a:ext cx="3939576" cy="394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FDF5039-A06C-4150-AC53-39ECA054F8E4}"/>
              </a:ext>
            </a:extLst>
          </p:cNvPr>
          <p:cNvCxnSpPr/>
          <p:nvPr/>
        </p:nvCxnSpPr>
        <p:spPr>
          <a:xfrm flipH="1">
            <a:off x="6096000" y="4043494"/>
            <a:ext cx="1345035" cy="14680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45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7" name="Picture 6" descr="Graphical user interface&#10;&#10;Description automatically generated">
            <a:extLst>
              <a:ext uri="{FF2B5EF4-FFF2-40B4-BE49-F238E27FC236}">
                <a16:creationId xmlns:a16="http://schemas.microsoft.com/office/drawing/2014/main" id="{F7ADE7E9-60C3-4B12-9691-32CE92D70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3031"/>
            <a:ext cx="12192000" cy="3706684"/>
          </a:xfrm>
          <a:prstGeom prst="rect">
            <a:avLst/>
          </a:prstGeom>
        </p:spPr>
      </p:pic>
      <p:pic>
        <p:nvPicPr>
          <p:cNvPr id="3" name="Picture 2">
            <a:extLst>
              <a:ext uri="{FF2B5EF4-FFF2-40B4-BE49-F238E27FC236}">
                <a16:creationId xmlns:a16="http://schemas.microsoft.com/office/drawing/2014/main" id="{384248C2-25FC-4943-A2DA-F01881005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6809"/>
            <a:ext cx="12192000" cy="1031501"/>
          </a:xfrm>
          <a:prstGeom prst="rect">
            <a:avLst/>
          </a:prstGeom>
        </p:spPr>
      </p:pic>
    </p:spTree>
    <p:extLst>
      <p:ext uri="{BB962C8B-B14F-4D97-AF65-F5344CB8AC3E}">
        <p14:creationId xmlns:p14="http://schemas.microsoft.com/office/powerpoint/2010/main" val="184533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8" name="Picture 7" descr="Graphical user interface&#10;&#10;Description automatically generated with medium confidence">
            <a:extLst>
              <a:ext uri="{FF2B5EF4-FFF2-40B4-BE49-F238E27FC236}">
                <a16:creationId xmlns:a16="http://schemas.microsoft.com/office/drawing/2014/main" id="{B2BE7065-21E2-42E9-90A1-C2509468E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3158"/>
            <a:ext cx="12192000" cy="3355338"/>
          </a:xfrm>
          <a:prstGeom prst="rect">
            <a:avLst/>
          </a:prstGeom>
        </p:spPr>
      </p:pic>
      <p:pic>
        <p:nvPicPr>
          <p:cNvPr id="10" name="Picture 9">
            <a:extLst>
              <a:ext uri="{FF2B5EF4-FFF2-40B4-BE49-F238E27FC236}">
                <a16:creationId xmlns:a16="http://schemas.microsoft.com/office/drawing/2014/main" id="{89A0619A-F13F-4554-B592-DCFEC3A73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6551"/>
            <a:ext cx="12192000" cy="1184785"/>
          </a:xfrm>
          <a:prstGeom prst="rect">
            <a:avLst/>
          </a:prstGeom>
        </p:spPr>
      </p:pic>
    </p:spTree>
    <p:extLst>
      <p:ext uri="{BB962C8B-B14F-4D97-AF65-F5344CB8AC3E}">
        <p14:creationId xmlns:p14="http://schemas.microsoft.com/office/powerpoint/2010/main" val="389489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3" name="Picture 2" descr="A screenshot of a computer&#10;&#10;Description automatically generated with medium confidence">
            <a:extLst>
              <a:ext uri="{FF2B5EF4-FFF2-40B4-BE49-F238E27FC236}">
                <a16:creationId xmlns:a16="http://schemas.microsoft.com/office/drawing/2014/main" id="{12F5AC02-9BA0-4DAA-A670-FA991FAC1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831"/>
            <a:ext cx="12192000" cy="3224144"/>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7287D53E-64BA-4EEE-B81C-DA5676E62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9975"/>
            <a:ext cx="12192000" cy="2050089"/>
          </a:xfrm>
          <a:prstGeom prst="rect">
            <a:avLst/>
          </a:prstGeom>
        </p:spPr>
      </p:pic>
      <p:sp>
        <p:nvSpPr>
          <p:cNvPr id="6" name="TextBox 5">
            <a:extLst>
              <a:ext uri="{FF2B5EF4-FFF2-40B4-BE49-F238E27FC236}">
                <a16:creationId xmlns:a16="http://schemas.microsoft.com/office/drawing/2014/main" id="{34A6BCC9-8A49-4BC5-9FF3-7CDA56DF2C50}"/>
              </a:ext>
            </a:extLst>
          </p:cNvPr>
          <p:cNvSpPr txBox="1"/>
          <p:nvPr/>
        </p:nvSpPr>
        <p:spPr>
          <a:xfrm>
            <a:off x="1702964" y="6236835"/>
            <a:ext cx="10016455" cy="369332"/>
          </a:xfrm>
          <a:prstGeom prst="rect">
            <a:avLst/>
          </a:prstGeom>
          <a:noFill/>
        </p:spPr>
        <p:txBody>
          <a:bodyPr wrap="square" rtlCol="0">
            <a:spAutoFit/>
          </a:bodyPr>
          <a:lstStyle/>
          <a:p>
            <a:r>
              <a:rPr lang="en-US" dirty="0"/>
              <a:t>Stored at the memory address indicated by the target number (Mem[</a:t>
            </a:r>
            <a:r>
              <a:rPr lang="en-US" dirty="0" err="1"/>
              <a:t>targetNum</a:t>
            </a:r>
            <a:r>
              <a:rPr lang="en-US" dirty="0"/>
              <a:t>] </a:t>
            </a:r>
            <a:r>
              <a:rPr lang="en-US" dirty="0">
                <a:sym typeface="Wingdings" panose="05000000000000000000" pitchFamily="2" charset="2"/>
              </a:rPr>
              <a:t> </a:t>
            </a:r>
            <a:r>
              <a:rPr lang="en-US" dirty="0" err="1">
                <a:sym typeface="Wingdings" panose="05000000000000000000" pitchFamily="2" charset="2"/>
              </a:rPr>
              <a:t>highestNumber</a:t>
            </a:r>
            <a:r>
              <a:rPr lang="en-US" dirty="0"/>
              <a:t>)</a:t>
            </a:r>
          </a:p>
        </p:txBody>
      </p:sp>
      <p:sp>
        <p:nvSpPr>
          <p:cNvPr id="7" name="Rectangle 6">
            <a:extLst>
              <a:ext uri="{FF2B5EF4-FFF2-40B4-BE49-F238E27FC236}">
                <a16:creationId xmlns:a16="http://schemas.microsoft.com/office/drawing/2014/main" id="{5861CBE4-D0DB-4DC4-8C90-C9ED3EBDCFC3}"/>
              </a:ext>
            </a:extLst>
          </p:cNvPr>
          <p:cNvSpPr/>
          <p:nvPr/>
        </p:nvSpPr>
        <p:spPr>
          <a:xfrm>
            <a:off x="7642371" y="6236835"/>
            <a:ext cx="1711354"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16C518-A95E-4210-AA81-3C743248263C}"/>
              </a:ext>
            </a:extLst>
          </p:cNvPr>
          <p:cNvSpPr/>
          <p:nvPr/>
        </p:nvSpPr>
        <p:spPr>
          <a:xfrm>
            <a:off x="75501" y="5916967"/>
            <a:ext cx="1098958" cy="171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9536911-4029-4FBE-AB0A-276049F7E0B1}"/>
              </a:ext>
            </a:extLst>
          </p:cNvPr>
          <p:cNvCxnSpPr>
            <a:cxnSpLocks/>
            <a:stCxn id="7" idx="1"/>
            <a:endCxn id="9" idx="3"/>
          </p:cNvCxnSpPr>
          <p:nvPr/>
        </p:nvCxnSpPr>
        <p:spPr>
          <a:xfrm flipH="1" flipV="1">
            <a:off x="1174459" y="6002710"/>
            <a:ext cx="6467912" cy="4187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C79819A-9140-4959-B1E3-1F63A6A943DF}"/>
              </a:ext>
            </a:extLst>
          </p:cNvPr>
          <p:cNvSpPr/>
          <p:nvPr/>
        </p:nvSpPr>
        <p:spPr>
          <a:xfrm>
            <a:off x="9556459" y="6236835"/>
            <a:ext cx="1711354"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64FCBB-3592-4D22-80C3-DA9F2D53B592}"/>
              </a:ext>
            </a:extLst>
          </p:cNvPr>
          <p:cNvSpPr/>
          <p:nvPr/>
        </p:nvSpPr>
        <p:spPr>
          <a:xfrm>
            <a:off x="9164971" y="5916967"/>
            <a:ext cx="1098958" cy="171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FF47A42-6FC4-4B7C-9633-1F36FAC54C16}"/>
              </a:ext>
            </a:extLst>
          </p:cNvPr>
          <p:cNvCxnSpPr/>
          <p:nvPr/>
        </p:nvCxnSpPr>
        <p:spPr>
          <a:xfrm flipH="1" flipV="1">
            <a:off x="10335237" y="6002710"/>
            <a:ext cx="729842" cy="2093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53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Waveform Output and Results</a:t>
            </a:r>
          </a:p>
        </p:txBody>
      </p:sp>
      <p:pic>
        <p:nvPicPr>
          <p:cNvPr id="4" name="Picture 3" descr="A picture containing background pattern&#10;&#10;Description automatically generated">
            <a:extLst>
              <a:ext uri="{FF2B5EF4-FFF2-40B4-BE49-F238E27FC236}">
                <a16:creationId xmlns:a16="http://schemas.microsoft.com/office/drawing/2014/main" id="{B0977C9F-08D7-4F6F-9920-71656C12C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1003"/>
            <a:ext cx="8825217" cy="1792198"/>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AD685B7D-87E8-486B-A9FC-2E87252A1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0"/>
            <a:ext cx="8825218" cy="1583504"/>
          </a:xfrm>
          <a:prstGeom prst="rect">
            <a:avLst/>
          </a:prstGeom>
        </p:spPr>
      </p:pic>
      <p:pic>
        <p:nvPicPr>
          <p:cNvPr id="13" name="Picture 12" descr="Text, letter&#10;&#10;Description automatically generated">
            <a:extLst>
              <a:ext uri="{FF2B5EF4-FFF2-40B4-BE49-F238E27FC236}">
                <a16:creationId xmlns:a16="http://schemas.microsoft.com/office/drawing/2014/main" id="{B8FFE629-ADBC-4637-9D92-4BD68690B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4569" y="1956159"/>
            <a:ext cx="2740447" cy="1390675"/>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7A1CDF2-5B6F-44B9-9DAA-6B7E5A3B7821}"/>
                  </a:ext>
                </a:extLst>
              </p:cNvPr>
              <p:cNvSpPr txBox="1"/>
              <p:nvPr/>
            </p:nvSpPr>
            <p:spPr>
              <a:xfrm>
                <a:off x="637563" y="5192763"/>
                <a:ext cx="10335237" cy="714234"/>
              </a:xfrm>
              <a:prstGeom prst="rect">
                <a:avLst/>
              </a:prstGeom>
              <a:noFill/>
            </p:spPr>
            <p:txBody>
              <a:bodyPr wrap="square" rtlCol="0">
                <a:spAutoFit/>
              </a:bodyPr>
              <a:lstStyle/>
              <a:p>
                <a:r>
                  <a:rPr lang="en-US" sz="1300" dirty="0"/>
                  <a:t>It took much longer finding 785 than it did for 10 but that is to be expected. You can see 785 is stored at Mem[10] as soon as the program starts and when it finally finds the highest number it stores it at Mem[</a:t>
                </a:r>
                <a:r>
                  <a:rPr lang="en-US" sz="1300" dirty="0" err="1"/>
                  <a:t>target_number</a:t>
                </a:r>
                <a:r>
                  <a:rPr lang="en-US" sz="1300" dirty="0"/>
                  <a:t>]. In this case the highest it could go was 39 since</a:t>
                </a:r>
              </a:p>
              <a:p>
                <a14:m>
                  <m:oMath xmlns:m="http://schemas.openxmlformats.org/officeDocument/2006/math">
                    <m:nary>
                      <m:naryPr>
                        <m:chr m:val="∑"/>
                        <m:ctrlPr>
                          <a:rPr lang="en-US" sz="1300" i="1" smtClean="0">
                            <a:latin typeface="Cambria Math" panose="02040503050406030204" pitchFamily="18" charset="0"/>
                          </a:rPr>
                        </m:ctrlPr>
                      </m:naryPr>
                      <m:sub>
                        <m:r>
                          <m:rPr>
                            <m:brk m:alnAt="23"/>
                          </m:rPr>
                          <a:rPr lang="en-US" sz="1300" b="0" i="1" smtClean="0">
                            <a:latin typeface="Cambria Math" panose="02040503050406030204" pitchFamily="18" charset="0"/>
                          </a:rPr>
                          <m:t>0</m:t>
                        </m:r>
                      </m:sub>
                      <m:sup>
                        <m:r>
                          <a:rPr lang="en-US" sz="1300" b="0" i="1" smtClean="0">
                            <a:latin typeface="Cambria Math" panose="02040503050406030204" pitchFamily="18" charset="0"/>
                          </a:rPr>
                          <m:t>38</m:t>
                        </m:r>
                      </m:sup>
                      <m:e>
                        <m:r>
                          <a:rPr lang="en-US" sz="1300" b="0" i="1" smtClean="0">
                            <a:latin typeface="Cambria Math" panose="02040503050406030204" pitchFamily="18" charset="0"/>
                          </a:rPr>
                          <m:t>(39−</m:t>
                        </m:r>
                        <m:r>
                          <a:rPr lang="en-US" sz="1300" b="0" i="1" smtClean="0">
                            <a:latin typeface="Cambria Math" panose="02040503050406030204" pitchFamily="18" charset="0"/>
                          </a:rPr>
                          <m:t>𝑛</m:t>
                        </m:r>
                        <m:r>
                          <a:rPr lang="en-US" sz="1300" b="0" i="1" smtClean="0">
                            <a:latin typeface="Cambria Math" panose="02040503050406030204" pitchFamily="18" charset="0"/>
                          </a:rPr>
                          <m:t>)</m:t>
                        </m:r>
                      </m:e>
                    </m:nary>
                  </m:oMath>
                </a14:m>
                <a:r>
                  <a:rPr lang="en-US" sz="1300" dirty="0"/>
                  <a:t> = 780. Or to do it the easy way (n(n+1)/2) = (39(40)/2) = 780. </a:t>
                </a:r>
              </a:p>
            </p:txBody>
          </p:sp>
        </mc:Choice>
        <mc:Fallback>
          <p:sp>
            <p:nvSpPr>
              <p:cNvPr id="14" name="TextBox 13">
                <a:extLst>
                  <a:ext uri="{FF2B5EF4-FFF2-40B4-BE49-F238E27FC236}">
                    <a16:creationId xmlns:a16="http://schemas.microsoft.com/office/drawing/2014/main" id="{77A1CDF2-5B6F-44B9-9DAA-6B7E5A3B7821}"/>
                  </a:ext>
                </a:extLst>
              </p:cNvPr>
              <p:cNvSpPr txBox="1">
                <a:spLocks noRot="1" noChangeAspect="1" noMove="1" noResize="1" noEditPoints="1" noAdjustHandles="1" noChangeArrowheads="1" noChangeShapeType="1" noTextEdit="1"/>
              </p:cNvSpPr>
              <p:nvPr/>
            </p:nvSpPr>
            <p:spPr>
              <a:xfrm>
                <a:off x="637563" y="5192763"/>
                <a:ext cx="10335237" cy="714234"/>
              </a:xfrm>
              <a:prstGeom prst="rect">
                <a:avLst/>
              </a:prstGeom>
              <a:blipFill>
                <a:blip r:embed="rId5"/>
                <a:stretch>
                  <a:fillRect l="-2124" t="-855" b="-64103"/>
                </a:stretch>
              </a:blipFill>
            </p:spPr>
            <p:txBody>
              <a:bodyPr/>
              <a:lstStyle/>
              <a:p>
                <a:r>
                  <a:rPr lang="en-US">
                    <a:noFill/>
                  </a:rPr>
                  <a:t> </a:t>
                </a:r>
              </a:p>
            </p:txBody>
          </p:sp>
        </mc:Fallback>
      </mc:AlternateContent>
    </p:spTree>
    <p:extLst>
      <p:ext uri="{BB962C8B-B14F-4D97-AF65-F5344CB8AC3E}">
        <p14:creationId xmlns:p14="http://schemas.microsoft.com/office/powerpoint/2010/main" val="344317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Text&#10;&#10;Description automatically generated">
            <a:extLst>
              <a:ext uri="{FF2B5EF4-FFF2-40B4-BE49-F238E27FC236}">
                <a16:creationId xmlns:a16="http://schemas.microsoft.com/office/drawing/2014/main" id="{5E46D3A3-4348-4461-B58A-76BC07B7917B}"/>
              </a:ext>
            </a:extLst>
          </p:cNvPr>
          <p:cNvPicPr>
            <a:picLocks noChangeAspect="1"/>
          </p:cNvPicPr>
          <p:nvPr/>
        </p:nvPicPr>
        <p:blipFill rotWithShape="1">
          <a:blip r:embed="rId2">
            <a:extLst>
              <a:ext uri="{28A0092B-C50C-407E-A947-70E740481C1C}">
                <a14:useLocalDpi xmlns:a14="http://schemas.microsoft.com/office/drawing/2010/main" val="0"/>
              </a:ext>
            </a:extLst>
          </a:blip>
          <a:srcRect r="470"/>
          <a:stretch/>
        </p:blipFill>
        <p:spPr>
          <a:xfrm>
            <a:off x="5675755" y="232958"/>
            <a:ext cx="5321596" cy="3296710"/>
          </a:xfrm>
          <a:prstGeom prst="rect">
            <a:avLst/>
          </a:prstGeom>
        </p:spPr>
      </p:pic>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7013196" cy="553998"/>
          </a:xfrm>
          <a:prstGeom prst="rect">
            <a:avLst/>
          </a:prstGeom>
          <a:noFill/>
        </p:spPr>
        <p:txBody>
          <a:bodyPr wrap="square" rtlCol="0">
            <a:spAutoFit/>
          </a:bodyPr>
          <a:lstStyle/>
          <a:p>
            <a:r>
              <a:rPr lang="en-US" sz="3000" u="sng" dirty="0"/>
              <a:t>CPU Module</a:t>
            </a:r>
          </a:p>
        </p:txBody>
      </p:sp>
      <p:sp>
        <p:nvSpPr>
          <p:cNvPr id="27" name="TextBox 26">
            <a:extLst>
              <a:ext uri="{FF2B5EF4-FFF2-40B4-BE49-F238E27FC236}">
                <a16:creationId xmlns:a16="http://schemas.microsoft.com/office/drawing/2014/main" id="{3AF5E72C-E9AA-4141-9C46-CB7D083673BF}"/>
              </a:ext>
            </a:extLst>
          </p:cNvPr>
          <p:cNvSpPr txBox="1"/>
          <p:nvPr/>
        </p:nvSpPr>
        <p:spPr>
          <a:xfrm>
            <a:off x="569409" y="1382926"/>
            <a:ext cx="3803808" cy="4293483"/>
          </a:xfrm>
          <a:prstGeom prst="rect">
            <a:avLst/>
          </a:prstGeom>
          <a:noFill/>
        </p:spPr>
        <p:txBody>
          <a:bodyPr wrap="square" rtlCol="0">
            <a:spAutoFit/>
          </a:bodyPr>
          <a:lstStyle/>
          <a:p>
            <a:r>
              <a:rPr lang="en-US" sz="1300" dirty="0"/>
              <a:t>The CPU Module instantiates the sub-components of the MIPS processor and connects the components appropriately.</a:t>
            </a:r>
          </a:p>
          <a:p>
            <a:endParaRPr lang="en-US" sz="1300" dirty="0"/>
          </a:p>
          <a:p>
            <a:r>
              <a:rPr lang="en-US" sz="1300" dirty="0"/>
              <a:t>The instantiated sub-components are:</a:t>
            </a:r>
          </a:p>
          <a:p>
            <a:pPr marL="285750" indent="-285750">
              <a:buFont typeface="Arial" panose="020B0604020202020204" pitchFamily="34" charset="0"/>
              <a:buChar char="•"/>
            </a:pPr>
            <a:r>
              <a:rPr lang="en-US" sz="1300" dirty="0"/>
              <a:t>Instruction Memory</a:t>
            </a:r>
          </a:p>
          <a:p>
            <a:pPr marL="285750" indent="-285750">
              <a:buFont typeface="Arial" panose="020B0604020202020204" pitchFamily="34" charset="0"/>
              <a:buChar char="•"/>
            </a:pPr>
            <a:r>
              <a:rPr lang="en-US" sz="1300" dirty="0"/>
              <a:t>Data Memory</a:t>
            </a:r>
          </a:p>
          <a:p>
            <a:pPr marL="285750" indent="-285750">
              <a:buFont typeface="Arial" panose="020B0604020202020204" pitchFamily="34" charset="0"/>
              <a:buChar char="•"/>
            </a:pPr>
            <a:r>
              <a:rPr lang="en-US" sz="1300" dirty="0"/>
              <a:t>Constant Sign Extender</a:t>
            </a:r>
          </a:p>
          <a:p>
            <a:pPr marL="285750" indent="-285750">
              <a:buFont typeface="Arial" panose="020B0604020202020204" pitchFamily="34" charset="0"/>
              <a:buChar char="•"/>
            </a:pPr>
            <a:r>
              <a:rPr lang="en-US" sz="1300" dirty="0"/>
              <a:t>Instruction Decoder</a:t>
            </a:r>
          </a:p>
          <a:p>
            <a:pPr marL="285750" indent="-285750">
              <a:buFont typeface="Arial" panose="020B0604020202020204" pitchFamily="34" charset="0"/>
              <a:buChar char="•"/>
            </a:pPr>
            <a:r>
              <a:rPr lang="en-US" sz="1300" dirty="0"/>
              <a:t>Function Unit</a:t>
            </a:r>
          </a:p>
          <a:p>
            <a:pPr marL="285750" indent="-285750">
              <a:buFont typeface="Arial" panose="020B0604020202020204" pitchFamily="34" charset="0"/>
              <a:buChar char="•"/>
            </a:pPr>
            <a:r>
              <a:rPr lang="en-US" sz="1300" dirty="0"/>
              <a:t>Register File</a:t>
            </a:r>
          </a:p>
          <a:p>
            <a:pPr marL="285750" indent="-285750">
              <a:buFont typeface="Arial" panose="020B0604020202020204" pitchFamily="34" charset="0"/>
              <a:buChar char="•"/>
            </a:pPr>
            <a:r>
              <a:rPr lang="en-US" sz="1300" dirty="0"/>
              <a:t>Multiplexors A-D</a:t>
            </a:r>
          </a:p>
          <a:p>
            <a:endParaRPr lang="en-US" sz="1300" dirty="0"/>
          </a:p>
          <a:p>
            <a:r>
              <a:rPr lang="en-US" sz="1300" dirty="0"/>
              <a:t>The CPU Module also creates the intermediate registers and connects them to the appropriate ports of the sub-components.</a:t>
            </a:r>
          </a:p>
          <a:p>
            <a:endParaRPr lang="en-US" sz="1300" dirty="0"/>
          </a:p>
          <a:p>
            <a:r>
              <a:rPr lang="en-US" sz="1300" dirty="0"/>
              <a:t>The register names are listed at the top of the module. The expansive list of wires shown beneath the registers and Initial block are used to connect all of the components.</a:t>
            </a:r>
          </a:p>
        </p:txBody>
      </p:sp>
      <p:pic>
        <p:nvPicPr>
          <p:cNvPr id="34" name="Picture 33" descr="Text&#10;&#10;Description automatically generated">
            <a:extLst>
              <a:ext uri="{FF2B5EF4-FFF2-40B4-BE49-F238E27FC236}">
                <a16:creationId xmlns:a16="http://schemas.microsoft.com/office/drawing/2014/main" id="{D85E9C13-00E1-4BB8-BE54-6050A92461DB}"/>
              </a:ext>
            </a:extLst>
          </p:cNvPr>
          <p:cNvPicPr>
            <a:picLocks noChangeAspect="1"/>
          </p:cNvPicPr>
          <p:nvPr/>
        </p:nvPicPr>
        <p:blipFill rotWithShape="1">
          <a:blip r:embed="rId3">
            <a:extLst>
              <a:ext uri="{28A0092B-C50C-407E-A947-70E740481C1C}">
                <a14:useLocalDpi xmlns:a14="http://schemas.microsoft.com/office/drawing/2010/main" val="0"/>
              </a:ext>
            </a:extLst>
          </a:blip>
          <a:srcRect l="470"/>
          <a:stretch/>
        </p:blipFill>
        <p:spPr>
          <a:xfrm>
            <a:off x="5675755" y="3454168"/>
            <a:ext cx="5321596" cy="3179326"/>
          </a:xfrm>
          <a:prstGeom prst="rect">
            <a:avLst/>
          </a:prstGeom>
        </p:spPr>
      </p:pic>
    </p:spTree>
    <p:extLst>
      <p:ext uri="{BB962C8B-B14F-4D97-AF65-F5344CB8AC3E}">
        <p14:creationId xmlns:p14="http://schemas.microsoft.com/office/powerpoint/2010/main" val="270957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0727" y="247186"/>
            <a:ext cx="3803797" cy="551249"/>
          </a:xfrm>
          <a:prstGeom prst="rect">
            <a:avLst/>
          </a:prstGeom>
          <a:noFill/>
        </p:spPr>
        <p:txBody>
          <a:bodyPr wrap="square" rtlCol="0">
            <a:spAutoFit/>
          </a:bodyPr>
          <a:lstStyle/>
          <a:p>
            <a:r>
              <a:rPr lang="en-US" sz="3000" u="sng" dirty="0"/>
              <a:t>CPU Module</a:t>
            </a:r>
          </a:p>
        </p:txBody>
      </p:sp>
      <p:pic>
        <p:nvPicPr>
          <p:cNvPr id="3" name="Picture 2" descr="Diagram, schematic&#10;&#10;Description automatically generated">
            <a:extLst>
              <a:ext uri="{FF2B5EF4-FFF2-40B4-BE49-F238E27FC236}">
                <a16:creationId xmlns:a16="http://schemas.microsoft.com/office/drawing/2014/main" id="{3E8E9602-1968-41A2-828B-B1A767C0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36" y="309678"/>
            <a:ext cx="3703505" cy="4328118"/>
          </a:xfrm>
          <a:prstGeom prst="rect">
            <a:avLst/>
          </a:prstGeom>
        </p:spPr>
      </p:pic>
      <p:pic>
        <p:nvPicPr>
          <p:cNvPr id="5" name="Picture 4" descr="Text&#10;&#10;Description automatically generated">
            <a:extLst>
              <a:ext uri="{FF2B5EF4-FFF2-40B4-BE49-F238E27FC236}">
                <a16:creationId xmlns:a16="http://schemas.microsoft.com/office/drawing/2014/main" id="{9F4E77F8-EFC1-41E3-9557-14A4712AD990}"/>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13137" r="69200" b="66469"/>
          <a:stretch/>
        </p:blipFill>
        <p:spPr>
          <a:xfrm>
            <a:off x="5381081" y="870738"/>
            <a:ext cx="1864923" cy="938255"/>
          </a:xfrm>
          <a:prstGeom prst="rect">
            <a:avLst/>
          </a:prstGeom>
        </p:spPr>
      </p:pic>
      <p:cxnSp>
        <p:nvCxnSpPr>
          <p:cNvPr id="7" name="Straight Connector 6">
            <a:extLst>
              <a:ext uri="{FF2B5EF4-FFF2-40B4-BE49-F238E27FC236}">
                <a16:creationId xmlns:a16="http://schemas.microsoft.com/office/drawing/2014/main" id="{B447372E-06A7-4277-AAEC-E2EC900FACBF}"/>
              </a:ext>
            </a:extLst>
          </p:cNvPr>
          <p:cNvCxnSpPr>
            <a:cxnSpLocks/>
          </p:cNvCxnSpPr>
          <p:nvPr/>
        </p:nvCxnSpPr>
        <p:spPr>
          <a:xfrm flipV="1">
            <a:off x="6186115" y="771276"/>
            <a:ext cx="0" cy="182881"/>
          </a:xfrm>
          <a:prstGeom prst="line">
            <a:avLst/>
          </a:prstGeom>
          <a:ln>
            <a:solidFill>
              <a:srgbClr val="09FFFF"/>
            </a:solidFill>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A1443D26-6259-4BDC-97FD-A79D72138F25}"/>
              </a:ext>
            </a:extLst>
          </p:cNvPr>
          <p:cNvCxnSpPr/>
          <p:nvPr/>
        </p:nvCxnSpPr>
        <p:spPr>
          <a:xfrm>
            <a:off x="6186115" y="779227"/>
            <a:ext cx="1838021" cy="0"/>
          </a:xfrm>
          <a:prstGeom prst="straightConnector1">
            <a:avLst/>
          </a:prstGeom>
          <a:ln>
            <a:solidFill>
              <a:srgbClr val="09FFFF"/>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A39A10DC-7E49-4429-993E-0DE83E035994}"/>
              </a:ext>
            </a:extLst>
          </p:cNvPr>
          <p:cNvCxnSpPr>
            <a:cxnSpLocks/>
          </p:cNvCxnSpPr>
          <p:nvPr/>
        </p:nvCxnSpPr>
        <p:spPr>
          <a:xfrm flipV="1">
            <a:off x="6456459" y="848498"/>
            <a:ext cx="0" cy="99322"/>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7ADD8ABE-E2AE-4C38-9B4D-BA79E7D4BB10}"/>
              </a:ext>
            </a:extLst>
          </p:cNvPr>
          <p:cNvCxnSpPr/>
          <p:nvPr/>
        </p:nvCxnSpPr>
        <p:spPr>
          <a:xfrm>
            <a:off x="6456459" y="854836"/>
            <a:ext cx="142328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C8DCC13-A35F-4D4D-A089-40CC17FB9788}"/>
              </a:ext>
            </a:extLst>
          </p:cNvPr>
          <p:cNvCxnSpPr/>
          <p:nvPr/>
        </p:nvCxnSpPr>
        <p:spPr>
          <a:xfrm>
            <a:off x="7879743" y="848498"/>
            <a:ext cx="0" cy="67074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00BE4B1D-8D5D-473B-8B4A-7E74FA5325DA}"/>
              </a:ext>
            </a:extLst>
          </p:cNvPr>
          <p:cNvCxnSpPr/>
          <p:nvPr/>
        </p:nvCxnSpPr>
        <p:spPr>
          <a:xfrm>
            <a:off x="7879743" y="1509712"/>
            <a:ext cx="14439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36B9F540-D375-4B9A-ACEC-13924EFB4F5E}"/>
              </a:ext>
            </a:extLst>
          </p:cNvPr>
          <p:cNvCxnSpPr>
            <a:cxnSpLocks/>
          </p:cNvCxnSpPr>
          <p:nvPr/>
        </p:nvCxnSpPr>
        <p:spPr>
          <a:xfrm>
            <a:off x="6705600" y="899316"/>
            <a:ext cx="0" cy="77082"/>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493DABB9-719B-4272-8033-8D1F4A140A6C}"/>
              </a:ext>
            </a:extLst>
          </p:cNvPr>
          <p:cNvCxnSpPr>
            <a:cxnSpLocks/>
          </p:cNvCxnSpPr>
          <p:nvPr/>
        </p:nvCxnSpPr>
        <p:spPr>
          <a:xfrm>
            <a:off x="6700837" y="899316"/>
            <a:ext cx="111918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79B34B2E-9FC3-4654-B68A-2A37369470F1}"/>
              </a:ext>
            </a:extLst>
          </p:cNvPr>
          <p:cNvCxnSpPr>
            <a:cxnSpLocks/>
          </p:cNvCxnSpPr>
          <p:nvPr/>
        </p:nvCxnSpPr>
        <p:spPr>
          <a:xfrm>
            <a:off x="7820025" y="889790"/>
            <a:ext cx="0" cy="1583947"/>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A40FE863-D456-41B3-8C54-A95E0B045EDB}"/>
              </a:ext>
            </a:extLst>
          </p:cNvPr>
          <p:cNvCxnSpPr>
            <a:cxnSpLocks/>
            <a:endCxn id="3" idx="1"/>
          </p:cNvCxnSpPr>
          <p:nvPr/>
        </p:nvCxnSpPr>
        <p:spPr>
          <a:xfrm>
            <a:off x="7820025" y="2473737"/>
            <a:ext cx="20411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E831A0C-3C12-4BE8-BE03-BF977F0DE5B9}"/>
              </a:ext>
            </a:extLst>
          </p:cNvPr>
          <p:cNvCxnSpPr/>
          <p:nvPr/>
        </p:nvCxnSpPr>
        <p:spPr>
          <a:xfrm>
            <a:off x="6700837" y="1143000"/>
            <a:ext cx="1057276"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4" name="Straight Connector 43">
            <a:extLst>
              <a:ext uri="{FF2B5EF4-FFF2-40B4-BE49-F238E27FC236}">
                <a16:creationId xmlns:a16="http://schemas.microsoft.com/office/drawing/2014/main" id="{0566CCF7-6688-4F35-9BDD-D001C4C17E8C}"/>
              </a:ext>
            </a:extLst>
          </p:cNvPr>
          <p:cNvCxnSpPr>
            <a:cxnSpLocks/>
          </p:cNvCxnSpPr>
          <p:nvPr/>
        </p:nvCxnSpPr>
        <p:spPr>
          <a:xfrm>
            <a:off x="7758113" y="1133474"/>
            <a:ext cx="0" cy="514357"/>
          </a:xfrm>
          <a:prstGeom prst="line">
            <a:avLst/>
          </a:prstGeom>
        </p:spPr>
        <p:style>
          <a:lnRef idx="3">
            <a:schemeClr val="accent4"/>
          </a:lnRef>
          <a:fillRef idx="0">
            <a:schemeClr val="accent4"/>
          </a:fillRef>
          <a:effectRef idx="2">
            <a:schemeClr val="accent4"/>
          </a:effectRef>
          <a:fontRef idx="minor">
            <a:schemeClr val="tx1"/>
          </a:fontRef>
        </p:style>
      </p:cxnSp>
      <p:cxnSp>
        <p:nvCxnSpPr>
          <p:cNvPr id="50" name="Straight Connector 49">
            <a:extLst>
              <a:ext uri="{FF2B5EF4-FFF2-40B4-BE49-F238E27FC236}">
                <a16:creationId xmlns:a16="http://schemas.microsoft.com/office/drawing/2014/main" id="{A6E52896-FEDE-41EB-81B3-0352B9ABF835}"/>
              </a:ext>
            </a:extLst>
          </p:cNvPr>
          <p:cNvCxnSpPr/>
          <p:nvPr/>
        </p:nvCxnSpPr>
        <p:spPr>
          <a:xfrm flipV="1">
            <a:off x="8734425" y="1519238"/>
            <a:ext cx="0" cy="128593"/>
          </a:xfrm>
          <a:prstGeom prst="line">
            <a:avLst/>
          </a:prstGeom>
        </p:spPr>
        <p:style>
          <a:lnRef idx="3">
            <a:schemeClr val="accent4"/>
          </a:lnRef>
          <a:fillRef idx="0">
            <a:schemeClr val="accent4"/>
          </a:fillRef>
          <a:effectRef idx="2">
            <a:schemeClr val="accent4"/>
          </a:effectRef>
          <a:fontRef idx="minor">
            <a:schemeClr val="tx1"/>
          </a:fontRef>
        </p:style>
      </p:cxnSp>
      <p:cxnSp>
        <p:nvCxnSpPr>
          <p:cNvPr id="52" name="Straight Arrow Connector 51">
            <a:extLst>
              <a:ext uri="{FF2B5EF4-FFF2-40B4-BE49-F238E27FC236}">
                <a16:creationId xmlns:a16="http://schemas.microsoft.com/office/drawing/2014/main" id="{E94145CD-1BC7-482C-AAEE-0D53E6480379}"/>
              </a:ext>
            </a:extLst>
          </p:cNvPr>
          <p:cNvCxnSpPr/>
          <p:nvPr/>
        </p:nvCxnSpPr>
        <p:spPr>
          <a:xfrm>
            <a:off x="8724899" y="1519238"/>
            <a:ext cx="1333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Straight Connector 53">
            <a:extLst>
              <a:ext uri="{FF2B5EF4-FFF2-40B4-BE49-F238E27FC236}">
                <a16:creationId xmlns:a16="http://schemas.microsoft.com/office/drawing/2014/main" id="{5E849410-816F-4096-9F2A-AE7892E0F6E3}"/>
              </a:ext>
            </a:extLst>
          </p:cNvPr>
          <p:cNvCxnSpPr/>
          <p:nvPr/>
        </p:nvCxnSpPr>
        <p:spPr>
          <a:xfrm>
            <a:off x="7000875" y="1276350"/>
            <a:ext cx="6524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63A3D4F-8F04-47BC-A6D3-1756D1013BD0}"/>
              </a:ext>
            </a:extLst>
          </p:cNvPr>
          <p:cNvCxnSpPr/>
          <p:nvPr/>
        </p:nvCxnSpPr>
        <p:spPr>
          <a:xfrm>
            <a:off x="7653338" y="1271587"/>
            <a:ext cx="0" cy="93821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D72298F-6663-4995-BC57-ACE51CDBD2FF}"/>
              </a:ext>
            </a:extLst>
          </p:cNvPr>
          <p:cNvCxnSpPr/>
          <p:nvPr/>
        </p:nvCxnSpPr>
        <p:spPr>
          <a:xfrm>
            <a:off x="8682037" y="2200274"/>
            <a:ext cx="0" cy="17145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8760B3-72D8-488C-89DF-A67F4882BBF4}"/>
              </a:ext>
            </a:extLst>
          </p:cNvPr>
          <p:cNvCxnSpPr/>
          <p:nvPr/>
        </p:nvCxnSpPr>
        <p:spPr>
          <a:xfrm>
            <a:off x="7000875" y="1390652"/>
            <a:ext cx="52387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CF3957-7938-4FDD-B071-0BED8859934F}"/>
              </a:ext>
            </a:extLst>
          </p:cNvPr>
          <p:cNvCxnSpPr>
            <a:cxnSpLocks/>
          </p:cNvCxnSpPr>
          <p:nvPr/>
        </p:nvCxnSpPr>
        <p:spPr>
          <a:xfrm>
            <a:off x="7519988" y="1381126"/>
            <a:ext cx="14288" cy="238601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01988F9-7DBB-4042-AAFB-C9C171ADA979}"/>
              </a:ext>
            </a:extLst>
          </p:cNvPr>
          <p:cNvCxnSpPr>
            <a:cxnSpLocks/>
          </p:cNvCxnSpPr>
          <p:nvPr/>
        </p:nvCxnSpPr>
        <p:spPr>
          <a:xfrm>
            <a:off x="7524750" y="3767137"/>
            <a:ext cx="1004888"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390D622-6753-41FC-93D9-F043A4FEABF2}"/>
              </a:ext>
            </a:extLst>
          </p:cNvPr>
          <p:cNvSpPr/>
          <p:nvPr/>
        </p:nvSpPr>
        <p:spPr>
          <a:xfrm>
            <a:off x="5472113" y="1482164"/>
            <a:ext cx="1662108" cy="12687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1FCAA277-D2B9-40DB-A628-93FE2810440B}"/>
              </a:ext>
            </a:extLst>
          </p:cNvPr>
          <p:cNvCxnSpPr/>
          <p:nvPr/>
        </p:nvCxnSpPr>
        <p:spPr>
          <a:xfrm>
            <a:off x="7177088" y="1519238"/>
            <a:ext cx="23812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062FA9-4656-4E31-B290-E0BA57732E4B}"/>
              </a:ext>
            </a:extLst>
          </p:cNvPr>
          <p:cNvCxnSpPr/>
          <p:nvPr/>
        </p:nvCxnSpPr>
        <p:spPr>
          <a:xfrm>
            <a:off x="7415213" y="1509712"/>
            <a:ext cx="0" cy="110490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83" name="Straight Connector 82">
            <a:extLst>
              <a:ext uri="{FF2B5EF4-FFF2-40B4-BE49-F238E27FC236}">
                <a16:creationId xmlns:a16="http://schemas.microsoft.com/office/drawing/2014/main" id="{669DD92D-BF08-4723-A3C8-243DA583E207}"/>
              </a:ext>
            </a:extLst>
          </p:cNvPr>
          <p:cNvCxnSpPr/>
          <p:nvPr/>
        </p:nvCxnSpPr>
        <p:spPr>
          <a:xfrm>
            <a:off x="6919913" y="1695450"/>
            <a:ext cx="381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Straight Connector 84">
            <a:extLst>
              <a:ext uri="{FF2B5EF4-FFF2-40B4-BE49-F238E27FC236}">
                <a16:creationId xmlns:a16="http://schemas.microsoft.com/office/drawing/2014/main" id="{04A8E110-3436-488D-9E3C-30293EF82947}"/>
              </a:ext>
            </a:extLst>
          </p:cNvPr>
          <p:cNvCxnSpPr/>
          <p:nvPr/>
        </p:nvCxnSpPr>
        <p:spPr>
          <a:xfrm>
            <a:off x="7300913" y="1685924"/>
            <a:ext cx="0" cy="2338388"/>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Straight Connector 86">
            <a:extLst>
              <a:ext uri="{FF2B5EF4-FFF2-40B4-BE49-F238E27FC236}">
                <a16:creationId xmlns:a16="http://schemas.microsoft.com/office/drawing/2014/main" id="{F9F17B6F-23A3-4DD4-8C95-324A68C00D58}"/>
              </a:ext>
            </a:extLst>
          </p:cNvPr>
          <p:cNvCxnSpPr/>
          <p:nvPr/>
        </p:nvCxnSpPr>
        <p:spPr>
          <a:xfrm>
            <a:off x="7291387" y="4024312"/>
            <a:ext cx="300037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a:extLst>
              <a:ext uri="{FF2B5EF4-FFF2-40B4-BE49-F238E27FC236}">
                <a16:creationId xmlns:a16="http://schemas.microsoft.com/office/drawing/2014/main" id="{B0D34556-2F06-4FD1-85D6-0959DE54920E}"/>
              </a:ext>
            </a:extLst>
          </p:cNvPr>
          <p:cNvCxnSpPr/>
          <p:nvPr/>
        </p:nvCxnSpPr>
        <p:spPr>
          <a:xfrm flipV="1">
            <a:off x="10282235" y="3767137"/>
            <a:ext cx="0" cy="257175"/>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a:extLst>
              <a:ext uri="{FF2B5EF4-FFF2-40B4-BE49-F238E27FC236}">
                <a16:creationId xmlns:a16="http://schemas.microsoft.com/office/drawing/2014/main" id="{F5E60064-F0EB-4B9F-B5A2-8382AEE88AC2}"/>
              </a:ext>
            </a:extLst>
          </p:cNvPr>
          <p:cNvCxnSpPr/>
          <p:nvPr/>
        </p:nvCxnSpPr>
        <p:spPr>
          <a:xfrm>
            <a:off x="10272709" y="3767137"/>
            <a:ext cx="22384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3" name="Straight Arrow Connector 92">
            <a:extLst>
              <a:ext uri="{FF2B5EF4-FFF2-40B4-BE49-F238E27FC236}">
                <a16:creationId xmlns:a16="http://schemas.microsoft.com/office/drawing/2014/main" id="{CDE1A43A-175A-44DF-9407-C072FD3D632B}"/>
              </a:ext>
            </a:extLst>
          </p:cNvPr>
          <p:cNvCxnSpPr>
            <a:cxnSpLocks/>
          </p:cNvCxnSpPr>
          <p:nvPr/>
        </p:nvCxnSpPr>
        <p:spPr>
          <a:xfrm flipV="1">
            <a:off x="8310565" y="793558"/>
            <a:ext cx="361942" cy="28783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3FB92A-67AF-4733-8F0E-54BF7DA12630}"/>
              </a:ext>
            </a:extLst>
          </p:cNvPr>
          <p:cNvCxnSpPr>
            <a:cxnSpLocks/>
          </p:cNvCxnSpPr>
          <p:nvPr/>
        </p:nvCxnSpPr>
        <p:spPr>
          <a:xfrm>
            <a:off x="7748587" y="1647831"/>
            <a:ext cx="985838"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58" name="Straight Connector 57">
            <a:extLst>
              <a:ext uri="{FF2B5EF4-FFF2-40B4-BE49-F238E27FC236}">
                <a16:creationId xmlns:a16="http://schemas.microsoft.com/office/drawing/2014/main" id="{68D24CC1-E8CC-42FB-B975-600210AEA8D7}"/>
              </a:ext>
            </a:extLst>
          </p:cNvPr>
          <p:cNvCxnSpPr/>
          <p:nvPr/>
        </p:nvCxnSpPr>
        <p:spPr>
          <a:xfrm>
            <a:off x="7648575" y="2209800"/>
            <a:ext cx="10334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231069-9F4C-4858-8966-34BC45B72EFA}"/>
              </a:ext>
            </a:extLst>
          </p:cNvPr>
          <p:cNvCxnSpPr/>
          <p:nvPr/>
        </p:nvCxnSpPr>
        <p:spPr>
          <a:xfrm>
            <a:off x="7410450" y="2609849"/>
            <a:ext cx="289560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02" name="Straight Arrow Connector 101">
            <a:extLst>
              <a:ext uri="{FF2B5EF4-FFF2-40B4-BE49-F238E27FC236}">
                <a16:creationId xmlns:a16="http://schemas.microsoft.com/office/drawing/2014/main" id="{35B8DF0D-7A07-4E9F-8E5E-9C2092506D8E}"/>
              </a:ext>
            </a:extLst>
          </p:cNvPr>
          <p:cNvCxnSpPr>
            <a:cxnSpLocks/>
          </p:cNvCxnSpPr>
          <p:nvPr/>
        </p:nvCxnSpPr>
        <p:spPr>
          <a:xfrm flipH="1" flipV="1">
            <a:off x="8858250" y="793559"/>
            <a:ext cx="1562099" cy="18258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883663D-4B69-4C93-A0FB-F2CDCB47C6F4}"/>
              </a:ext>
            </a:extLst>
          </p:cNvPr>
          <p:cNvCxnSpPr>
            <a:cxnSpLocks/>
          </p:cNvCxnSpPr>
          <p:nvPr/>
        </p:nvCxnSpPr>
        <p:spPr>
          <a:xfrm flipV="1">
            <a:off x="10310813" y="2473737"/>
            <a:ext cx="0" cy="145638"/>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B6454935-08D3-4704-8D88-4A9154B89C02}"/>
              </a:ext>
            </a:extLst>
          </p:cNvPr>
          <p:cNvCxnSpPr/>
          <p:nvPr/>
        </p:nvCxnSpPr>
        <p:spPr>
          <a:xfrm>
            <a:off x="10301287" y="2473737"/>
            <a:ext cx="242888" cy="0"/>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113" name="Straight Arrow Connector 112">
            <a:extLst>
              <a:ext uri="{FF2B5EF4-FFF2-40B4-BE49-F238E27FC236}">
                <a16:creationId xmlns:a16="http://schemas.microsoft.com/office/drawing/2014/main" id="{12329440-B783-4F7D-8851-7EE0E0AA8119}"/>
              </a:ext>
            </a:extLst>
          </p:cNvPr>
          <p:cNvCxnSpPr>
            <a:cxnSpLocks/>
          </p:cNvCxnSpPr>
          <p:nvPr/>
        </p:nvCxnSpPr>
        <p:spPr>
          <a:xfrm>
            <a:off x="9279214" y="1706670"/>
            <a:ext cx="350782" cy="5048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9" name="Picture 158" descr="Text&#10;&#10;Description automatically generated">
            <a:extLst>
              <a:ext uri="{FF2B5EF4-FFF2-40B4-BE49-F238E27FC236}">
                <a16:creationId xmlns:a16="http://schemas.microsoft.com/office/drawing/2014/main" id="{C2ED5D7E-772B-4015-B242-D752A515E99C}"/>
              </a:ext>
            </a:extLst>
          </p:cNvPr>
          <p:cNvPicPr>
            <a:picLocks noChangeAspect="1"/>
          </p:cNvPicPr>
          <p:nvPr/>
        </p:nvPicPr>
        <p:blipFill rotWithShape="1">
          <a:blip r:embed="rId4">
            <a:extLst>
              <a:ext uri="{28A0092B-C50C-407E-A947-70E740481C1C}">
                <a14:useLocalDpi xmlns:a14="http://schemas.microsoft.com/office/drawing/2010/main" val="0"/>
              </a:ext>
            </a:extLst>
          </a:blip>
          <a:srcRect l="7392" t="42201" r="1719" b="5665"/>
          <a:stretch/>
        </p:blipFill>
        <p:spPr>
          <a:xfrm>
            <a:off x="598423" y="4376805"/>
            <a:ext cx="5858036" cy="1998061"/>
          </a:xfrm>
          <a:prstGeom prst="rect">
            <a:avLst/>
          </a:prstGeom>
        </p:spPr>
      </p:pic>
      <p:sp>
        <p:nvSpPr>
          <p:cNvPr id="160" name="TextBox 159">
            <a:extLst>
              <a:ext uri="{FF2B5EF4-FFF2-40B4-BE49-F238E27FC236}">
                <a16:creationId xmlns:a16="http://schemas.microsoft.com/office/drawing/2014/main" id="{69FCA534-1907-4741-95D1-A1E6B04A44BB}"/>
              </a:ext>
            </a:extLst>
          </p:cNvPr>
          <p:cNvSpPr txBox="1"/>
          <p:nvPr/>
        </p:nvSpPr>
        <p:spPr>
          <a:xfrm>
            <a:off x="461034" y="1062842"/>
            <a:ext cx="3894269" cy="2893100"/>
          </a:xfrm>
          <a:prstGeom prst="rect">
            <a:avLst/>
          </a:prstGeom>
          <a:noFill/>
        </p:spPr>
        <p:txBody>
          <a:bodyPr wrap="square" rtlCol="0">
            <a:spAutoFit/>
          </a:bodyPr>
          <a:lstStyle/>
          <a:p>
            <a:r>
              <a:rPr lang="en-US" sz="1300" dirty="0"/>
              <a:t>Most of the registers in this CPU latch on the falling edge of the clock. On reset, the value of every register is set to 0. When reset is turned off, each of the registers latch the value that is driving them the moment the clock signal flips from 1 to 0.</a:t>
            </a:r>
          </a:p>
          <a:p>
            <a:endParaRPr lang="en-US" sz="1300" dirty="0"/>
          </a:p>
          <a:p>
            <a:r>
              <a:rPr lang="en-US" sz="1300" dirty="0"/>
              <a:t>There are two register components that do not latch on the falling edge of the clock and instead latch on the rising edge. These two components are the Data Memory and the Register File. </a:t>
            </a:r>
          </a:p>
          <a:p>
            <a:endParaRPr lang="en-US" sz="1300" dirty="0"/>
          </a:p>
          <a:p>
            <a:r>
              <a:rPr lang="en-US" sz="1300" dirty="0"/>
              <a:t>While data is written to these two components only on the rising edge of the clock signal, data can be read asynchronously at any point during the clock cycle.</a:t>
            </a:r>
          </a:p>
        </p:txBody>
      </p:sp>
    </p:spTree>
    <p:extLst>
      <p:ext uri="{BB962C8B-B14F-4D97-AF65-F5344CB8AC3E}">
        <p14:creationId xmlns:p14="http://schemas.microsoft.com/office/powerpoint/2010/main" val="181219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CPU Module</a:t>
            </a:r>
          </a:p>
        </p:txBody>
      </p:sp>
      <p:sp>
        <p:nvSpPr>
          <p:cNvPr id="27" name="TextBox 26">
            <a:extLst>
              <a:ext uri="{FF2B5EF4-FFF2-40B4-BE49-F238E27FC236}">
                <a16:creationId xmlns:a16="http://schemas.microsoft.com/office/drawing/2014/main" id="{3AF5E72C-E9AA-4141-9C46-CB7D083673BF}"/>
              </a:ext>
            </a:extLst>
          </p:cNvPr>
          <p:cNvSpPr txBox="1"/>
          <p:nvPr/>
        </p:nvSpPr>
        <p:spPr>
          <a:xfrm>
            <a:off x="5282668" y="3988760"/>
            <a:ext cx="6134267" cy="2092881"/>
          </a:xfrm>
          <a:prstGeom prst="rect">
            <a:avLst/>
          </a:prstGeom>
          <a:noFill/>
        </p:spPr>
        <p:txBody>
          <a:bodyPr wrap="square" rtlCol="0">
            <a:spAutoFit/>
          </a:bodyPr>
          <a:lstStyle/>
          <a:p>
            <a:r>
              <a:rPr lang="en-US" sz="1300" dirty="0"/>
              <a:t>The components shown here make up the remainder of the CPU Module. The only other pieces of this module are the wires that connect everything and a few small addition and logic gate components.</a:t>
            </a:r>
          </a:p>
          <a:p>
            <a:endParaRPr lang="en-US" sz="1300" dirty="0"/>
          </a:p>
          <a:p>
            <a:r>
              <a:rPr lang="en-US" sz="1300" dirty="0"/>
              <a:t>The adder in the bottom left of the diagram as well as the “+1” adder in the top left can be implemented using assign statements. I did not see a point in writing them their own modules because they are so simplistic.</a:t>
            </a:r>
          </a:p>
          <a:p>
            <a:endParaRPr lang="en-US" sz="1300" dirty="0"/>
          </a:p>
          <a:p>
            <a:r>
              <a:rPr lang="en-US" sz="1300" dirty="0"/>
              <a:t>The Branch Select gates in the top middle of the diagram can also be easily implemented using assign statements.</a:t>
            </a:r>
          </a:p>
        </p:txBody>
      </p:sp>
      <p:pic>
        <p:nvPicPr>
          <p:cNvPr id="3" name="Picture 2" descr="Diagram, schematic&#10;&#10;Description automatically generated">
            <a:extLst>
              <a:ext uri="{FF2B5EF4-FFF2-40B4-BE49-F238E27FC236}">
                <a16:creationId xmlns:a16="http://schemas.microsoft.com/office/drawing/2014/main" id="{3E8E9602-1968-41A2-828B-B1A767C0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37" y="1021140"/>
            <a:ext cx="4120739" cy="4815720"/>
          </a:xfrm>
          <a:prstGeom prst="rect">
            <a:avLst/>
          </a:prstGeom>
        </p:spPr>
      </p:pic>
      <p:pic>
        <p:nvPicPr>
          <p:cNvPr id="156" name="Picture 155" descr="Text&#10;&#10;Description automatically generated">
            <a:extLst>
              <a:ext uri="{FF2B5EF4-FFF2-40B4-BE49-F238E27FC236}">
                <a16:creationId xmlns:a16="http://schemas.microsoft.com/office/drawing/2014/main" id="{0BF428A5-6ACE-4588-AEEC-F07D4074CAD9}"/>
              </a:ext>
            </a:extLst>
          </p:cNvPr>
          <p:cNvPicPr>
            <a:picLocks noChangeAspect="1"/>
          </p:cNvPicPr>
          <p:nvPr/>
        </p:nvPicPr>
        <p:blipFill rotWithShape="1">
          <a:blip r:embed="rId3">
            <a:extLst>
              <a:ext uri="{28A0092B-C50C-407E-A947-70E740481C1C}">
                <a14:useLocalDpi xmlns:a14="http://schemas.microsoft.com/office/drawing/2010/main" val="0"/>
              </a:ext>
            </a:extLst>
          </a:blip>
          <a:srcRect l="7190" t="62672" r="15505"/>
          <a:stretch/>
        </p:blipFill>
        <p:spPr>
          <a:xfrm>
            <a:off x="5258701" y="1021140"/>
            <a:ext cx="5329051" cy="1586649"/>
          </a:xfrm>
          <a:prstGeom prst="rect">
            <a:avLst/>
          </a:prstGeom>
        </p:spPr>
      </p:pic>
      <p:pic>
        <p:nvPicPr>
          <p:cNvPr id="43" name="Picture 42" descr="Text&#10;&#10;Description automatically generated">
            <a:extLst>
              <a:ext uri="{FF2B5EF4-FFF2-40B4-BE49-F238E27FC236}">
                <a16:creationId xmlns:a16="http://schemas.microsoft.com/office/drawing/2014/main" id="{EEE11BB5-1BE8-47B6-8610-64137F331C4C}"/>
              </a:ext>
            </a:extLst>
          </p:cNvPr>
          <p:cNvPicPr>
            <a:picLocks noChangeAspect="1"/>
          </p:cNvPicPr>
          <p:nvPr/>
        </p:nvPicPr>
        <p:blipFill rotWithShape="1">
          <a:blip r:embed="rId4">
            <a:extLst>
              <a:ext uri="{28A0092B-C50C-407E-A947-70E740481C1C}">
                <a14:useLocalDpi xmlns:a14="http://schemas.microsoft.com/office/drawing/2010/main" val="0"/>
              </a:ext>
            </a:extLst>
          </a:blip>
          <a:srcRect l="6701" t="2290" r="7789" b="74974"/>
          <a:stretch/>
        </p:blipFill>
        <p:spPr>
          <a:xfrm>
            <a:off x="5258701" y="2607789"/>
            <a:ext cx="5332489" cy="843042"/>
          </a:xfrm>
          <a:prstGeom prst="rect">
            <a:avLst/>
          </a:prstGeom>
        </p:spPr>
      </p:pic>
      <p:sp>
        <p:nvSpPr>
          <p:cNvPr id="2" name="Rectangle 1">
            <a:extLst>
              <a:ext uri="{FF2B5EF4-FFF2-40B4-BE49-F238E27FC236}">
                <a16:creationId xmlns:a16="http://schemas.microsoft.com/office/drawing/2014/main" id="{332CB751-5965-435F-966C-4F02D50A01B1}"/>
              </a:ext>
            </a:extLst>
          </p:cNvPr>
          <p:cNvSpPr/>
          <p:nvPr/>
        </p:nvSpPr>
        <p:spPr>
          <a:xfrm>
            <a:off x="5276119" y="1047267"/>
            <a:ext cx="2126167" cy="1188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194C93B-60AE-48B5-8D97-E1E180147987}"/>
              </a:ext>
            </a:extLst>
          </p:cNvPr>
          <p:cNvSpPr/>
          <p:nvPr/>
        </p:nvSpPr>
        <p:spPr>
          <a:xfrm>
            <a:off x="5280466" y="1182249"/>
            <a:ext cx="4656014" cy="11887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AD1B68F-7BB5-4A96-B94B-0B3328C362C8}"/>
              </a:ext>
            </a:extLst>
          </p:cNvPr>
          <p:cNvSpPr/>
          <p:nvPr/>
        </p:nvSpPr>
        <p:spPr>
          <a:xfrm>
            <a:off x="5276119" y="1307652"/>
            <a:ext cx="3536955" cy="118872"/>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D7F05CD-780A-4538-AA23-299BB933FE00}"/>
              </a:ext>
            </a:extLst>
          </p:cNvPr>
          <p:cNvSpPr/>
          <p:nvPr/>
        </p:nvSpPr>
        <p:spPr>
          <a:xfrm>
            <a:off x="5276118" y="1536497"/>
            <a:ext cx="5174167" cy="246888"/>
          </a:xfrm>
          <a:prstGeom prst="rect">
            <a:avLst/>
          </a:prstGeom>
          <a:noFill/>
          <a:ln w="19050">
            <a:solidFill>
              <a:srgbClr val="09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14429B7-3327-45CE-8603-1DA00D28E22B}"/>
              </a:ext>
            </a:extLst>
          </p:cNvPr>
          <p:cNvSpPr/>
          <p:nvPr/>
        </p:nvSpPr>
        <p:spPr>
          <a:xfrm>
            <a:off x="5273959" y="1895317"/>
            <a:ext cx="4662521" cy="246888"/>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F1EA4E9-B726-49D4-BFBA-D9834DB99522}"/>
              </a:ext>
            </a:extLst>
          </p:cNvPr>
          <p:cNvSpPr/>
          <p:nvPr/>
        </p:nvSpPr>
        <p:spPr>
          <a:xfrm>
            <a:off x="5273959" y="2265675"/>
            <a:ext cx="5313793" cy="24688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025F480-0B6F-41E9-A87A-467BA9F2CAA6}"/>
              </a:ext>
            </a:extLst>
          </p:cNvPr>
          <p:cNvSpPr/>
          <p:nvPr/>
        </p:nvSpPr>
        <p:spPr>
          <a:xfrm>
            <a:off x="5280467" y="2645454"/>
            <a:ext cx="4107374" cy="246888"/>
          </a:xfrm>
          <a:prstGeom prst="rect">
            <a:avLst/>
          </a:prstGeom>
          <a:noFill/>
          <a:ln w="19050">
            <a:solidFill>
              <a:srgbClr val="38FF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EF5A8C1-4903-4F17-9E1D-D1A57BC1A7F2}"/>
              </a:ext>
            </a:extLst>
          </p:cNvPr>
          <p:cNvSpPr/>
          <p:nvPr/>
        </p:nvSpPr>
        <p:spPr>
          <a:xfrm>
            <a:off x="5280466" y="3012694"/>
            <a:ext cx="5239488" cy="37404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DB5233-43F7-4304-9E6A-77338CBA571C}"/>
              </a:ext>
            </a:extLst>
          </p:cNvPr>
          <p:cNvSpPr/>
          <p:nvPr/>
        </p:nvSpPr>
        <p:spPr>
          <a:xfrm>
            <a:off x="1314995" y="1765967"/>
            <a:ext cx="574765" cy="482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AF4EC6E-A339-437D-B135-106B24D48AF8}"/>
              </a:ext>
            </a:extLst>
          </p:cNvPr>
          <p:cNvSpPr/>
          <p:nvPr/>
        </p:nvSpPr>
        <p:spPr>
          <a:xfrm>
            <a:off x="4036605" y="3631474"/>
            <a:ext cx="574765" cy="113211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857AFFD-850A-427E-A76E-E8EAEB097ECC}"/>
              </a:ext>
            </a:extLst>
          </p:cNvPr>
          <p:cNvSpPr/>
          <p:nvPr/>
        </p:nvSpPr>
        <p:spPr>
          <a:xfrm>
            <a:off x="2621279" y="2360023"/>
            <a:ext cx="644435" cy="21031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338D608-88A0-405B-A7FE-618FC7FD1EFF}"/>
              </a:ext>
            </a:extLst>
          </p:cNvPr>
          <p:cNvSpPr/>
          <p:nvPr/>
        </p:nvSpPr>
        <p:spPr>
          <a:xfrm>
            <a:off x="1036623" y="2607788"/>
            <a:ext cx="2098463" cy="246888"/>
          </a:xfrm>
          <a:prstGeom prst="rect">
            <a:avLst/>
          </a:prstGeom>
          <a:noFill/>
          <a:ln w="28575">
            <a:solidFill>
              <a:srgbClr val="09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FB42788-6B71-4C58-BDAF-7E941E62565C}"/>
              </a:ext>
            </a:extLst>
          </p:cNvPr>
          <p:cNvSpPr/>
          <p:nvPr/>
        </p:nvSpPr>
        <p:spPr>
          <a:xfrm>
            <a:off x="3309257" y="3884022"/>
            <a:ext cx="574765" cy="79248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A82AD26-ADC4-4B25-BA83-EAD4953F4B52}"/>
              </a:ext>
            </a:extLst>
          </p:cNvPr>
          <p:cNvSpPr/>
          <p:nvPr/>
        </p:nvSpPr>
        <p:spPr>
          <a:xfrm>
            <a:off x="3326674" y="2364026"/>
            <a:ext cx="548640" cy="41148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DB86E1E-85EC-497F-8072-F76A58F85FF1}"/>
              </a:ext>
            </a:extLst>
          </p:cNvPr>
          <p:cNvSpPr/>
          <p:nvPr/>
        </p:nvSpPr>
        <p:spPr>
          <a:xfrm>
            <a:off x="3335382" y="5403748"/>
            <a:ext cx="548640" cy="41148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6588D19-3376-4A1D-B61F-42C91BCF03D5}"/>
              </a:ext>
            </a:extLst>
          </p:cNvPr>
          <p:cNvSpPr/>
          <p:nvPr/>
        </p:nvSpPr>
        <p:spPr>
          <a:xfrm>
            <a:off x="3196049" y="3021403"/>
            <a:ext cx="685800" cy="284888"/>
          </a:xfrm>
          <a:prstGeom prst="rect">
            <a:avLst/>
          </a:prstGeom>
          <a:noFill/>
          <a:ln w="28575">
            <a:solidFill>
              <a:srgbClr val="38FF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5768799-EC3B-41BD-92BA-6CCA62D9624C}"/>
              </a:ext>
            </a:extLst>
          </p:cNvPr>
          <p:cNvSpPr/>
          <p:nvPr/>
        </p:nvSpPr>
        <p:spPr>
          <a:xfrm>
            <a:off x="3483429" y="5068444"/>
            <a:ext cx="470262" cy="28488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D34A9B-853A-4579-82A8-75743546F7ED}"/>
              </a:ext>
            </a:extLst>
          </p:cNvPr>
          <p:cNvSpPr/>
          <p:nvPr/>
        </p:nvSpPr>
        <p:spPr>
          <a:xfrm>
            <a:off x="1027914" y="1101649"/>
            <a:ext cx="474314" cy="24688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6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Instruction Memory &amp; Parameters</a:t>
            </a:r>
          </a:p>
        </p:txBody>
      </p:sp>
      <p:sp>
        <p:nvSpPr>
          <p:cNvPr id="27" name="TextBox 26">
            <a:extLst>
              <a:ext uri="{FF2B5EF4-FFF2-40B4-BE49-F238E27FC236}">
                <a16:creationId xmlns:a16="http://schemas.microsoft.com/office/drawing/2014/main" id="{3AF5E72C-E9AA-4141-9C46-CB7D083673BF}"/>
              </a:ext>
            </a:extLst>
          </p:cNvPr>
          <p:cNvSpPr txBox="1"/>
          <p:nvPr/>
        </p:nvSpPr>
        <p:spPr>
          <a:xfrm>
            <a:off x="3479649" y="4943632"/>
            <a:ext cx="8424622" cy="1692771"/>
          </a:xfrm>
          <a:prstGeom prst="rect">
            <a:avLst/>
          </a:prstGeom>
          <a:noFill/>
        </p:spPr>
        <p:txBody>
          <a:bodyPr wrap="square" rtlCol="0">
            <a:spAutoFit/>
          </a:bodyPr>
          <a:lstStyle/>
          <a:p>
            <a:r>
              <a:rPr lang="en-US" sz="1300" dirty="0"/>
              <a:t>The Instruction Memory module only takes one input, the PC, and only produces  one output, the instruction at the memory address given by PC. The Instruction Memory is read only at runtime and must be programmed with the desired instructions beforehand. Initially, a for-loop sets every value to 0. Then, specific instructions at the desired addresses can be hard-coded into the memory. Memory/Instruction retrieval is asynchronous.</a:t>
            </a:r>
          </a:p>
          <a:p>
            <a:endParaRPr lang="en-US" sz="1300" dirty="0"/>
          </a:p>
          <a:p>
            <a:r>
              <a:rPr lang="en-US" sz="1300" dirty="0"/>
              <a:t>The pictures on the right are of a set of parameters that make it much easier to convey the instructions in a format very similar to Assembly code. The parameters include opcodes, registers, and ZI (zero-immediate) and ZR (zero-register). These last two parameters make it easier to fill in empty instruction space that is not always used.</a:t>
            </a:r>
          </a:p>
        </p:txBody>
      </p:sp>
      <p:pic>
        <p:nvPicPr>
          <p:cNvPr id="5" name="Picture 4" descr="Text, table&#10;&#10;Description automatically generated with medium confidence">
            <a:extLst>
              <a:ext uri="{FF2B5EF4-FFF2-40B4-BE49-F238E27FC236}">
                <a16:creationId xmlns:a16="http://schemas.microsoft.com/office/drawing/2014/main" id="{B966F939-D8BC-41A7-9CA7-19BAD9035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08" y="1026352"/>
            <a:ext cx="2915863" cy="4406033"/>
          </a:xfrm>
          <a:prstGeom prst="rect">
            <a:avLst/>
          </a:prstGeom>
        </p:spPr>
      </p:pic>
      <p:pic>
        <p:nvPicPr>
          <p:cNvPr id="8" name="Picture 7" descr="Text&#10;&#10;Description automatically generated">
            <a:extLst>
              <a:ext uri="{FF2B5EF4-FFF2-40B4-BE49-F238E27FC236}">
                <a16:creationId xmlns:a16="http://schemas.microsoft.com/office/drawing/2014/main" id="{5614E524-B87C-483F-8F3E-0B0E3B5FF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08" y="5413136"/>
            <a:ext cx="2915863" cy="837024"/>
          </a:xfrm>
          <a:prstGeom prst="rect">
            <a:avLst/>
          </a:prstGeom>
        </p:spPr>
      </p:pic>
      <p:pic>
        <p:nvPicPr>
          <p:cNvPr id="10" name="Picture 9" descr="Table&#10;&#10;Description automatically generated">
            <a:extLst>
              <a:ext uri="{FF2B5EF4-FFF2-40B4-BE49-F238E27FC236}">
                <a16:creationId xmlns:a16="http://schemas.microsoft.com/office/drawing/2014/main" id="{AC463D25-C04D-4215-A460-802058F88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951" y="1006951"/>
            <a:ext cx="2558612" cy="3793586"/>
          </a:xfrm>
          <a:prstGeom prst="rect">
            <a:avLst/>
          </a:prstGeom>
        </p:spPr>
      </p:pic>
      <p:pic>
        <p:nvPicPr>
          <p:cNvPr id="12" name="Picture 11" descr="Table&#10;&#10;Description automatically generated">
            <a:extLst>
              <a:ext uri="{FF2B5EF4-FFF2-40B4-BE49-F238E27FC236}">
                <a16:creationId xmlns:a16="http://schemas.microsoft.com/office/drawing/2014/main" id="{4E23976B-255D-48B9-8C91-4B5874DC22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6490" y="347688"/>
            <a:ext cx="2197084" cy="4303494"/>
          </a:xfrm>
          <a:prstGeom prst="rect">
            <a:avLst/>
          </a:prstGeom>
        </p:spPr>
      </p:pic>
      <p:pic>
        <p:nvPicPr>
          <p:cNvPr id="14" name="Picture 13" descr="Table&#10;&#10;Description automatically generated with medium confidence">
            <a:extLst>
              <a:ext uri="{FF2B5EF4-FFF2-40B4-BE49-F238E27FC236}">
                <a16:creationId xmlns:a16="http://schemas.microsoft.com/office/drawing/2014/main" id="{99EB381B-1926-49B9-934B-25DE2E3425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2622" y="347688"/>
            <a:ext cx="2406236" cy="3284703"/>
          </a:xfrm>
          <a:prstGeom prst="rect">
            <a:avLst/>
          </a:prstGeom>
        </p:spPr>
      </p:pic>
    </p:spTree>
    <p:extLst>
      <p:ext uri="{BB962C8B-B14F-4D97-AF65-F5344CB8AC3E}">
        <p14:creationId xmlns:p14="http://schemas.microsoft.com/office/powerpoint/2010/main" val="182443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202283" y="251833"/>
            <a:ext cx="3041610" cy="553998"/>
          </a:xfrm>
          <a:prstGeom prst="rect">
            <a:avLst/>
          </a:prstGeom>
          <a:noFill/>
        </p:spPr>
        <p:txBody>
          <a:bodyPr wrap="square" rtlCol="0">
            <a:spAutoFit/>
          </a:bodyPr>
          <a:lstStyle/>
          <a:p>
            <a:r>
              <a:rPr lang="en-US" sz="3000" u="sng" dirty="0"/>
              <a:t>Data Memory</a:t>
            </a:r>
          </a:p>
        </p:txBody>
      </p:sp>
      <p:sp>
        <p:nvSpPr>
          <p:cNvPr id="27" name="TextBox 26">
            <a:extLst>
              <a:ext uri="{FF2B5EF4-FFF2-40B4-BE49-F238E27FC236}">
                <a16:creationId xmlns:a16="http://schemas.microsoft.com/office/drawing/2014/main" id="{3AF5E72C-E9AA-4141-9C46-CB7D083673BF}"/>
              </a:ext>
            </a:extLst>
          </p:cNvPr>
          <p:cNvSpPr txBox="1"/>
          <p:nvPr/>
        </p:nvSpPr>
        <p:spPr>
          <a:xfrm>
            <a:off x="3723088" y="1049228"/>
            <a:ext cx="3278203" cy="5293757"/>
          </a:xfrm>
          <a:prstGeom prst="rect">
            <a:avLst/>
          </a:prstGeom>
          <a:noFill/>
        </p:spPr>
        <p:txBody>
          <a:bodyPr wrap="square" rtlCol="0">
            <a:spAutoFit/>
          </a:bodyPr>
          <a:lstStyle/>
          <a:p>
            <a:r>
              <a:rPr lang="en-US" sz="1300" dirty="0"/>
              <a:t>The image on the left is the Data Memory module. Since data is stored on the rising edge of the clock signal and must be cleared when the CPU is reset, the module takes a clock signal and reset signal as two of its inputs.</a:t>
            </a:r>
          </a:p>
          <a:p>
            <a:endParaRPr lang="en-US" sz="1300" dirty="0"/>
          </a:p>
          <a:p>
            <a:r>
              <a:rPr lang="en-US" sz="1300" dirty="0"/>
              <a:t>The other inputs are:</a:t>
            </a:r>
          </a:p>
          <a:p>
            <a:pPr marL="285750" indent="-285750">
              <a:buFont typeface="Arial" panose="020B0604020202020204" pitchFamily="34" charset="0"/>
              <a:buChar char="•"/>
            </a:pPr>
            <a:r>
              <a:rPr lang="en-US" sz="1300" dirty="0"/>
              <a:t>The address at which data is going to be stored or retrieved</a:t>
            </a:r>
          </a:p>
          <a:p>
            <a:pPr marL="285750" indent="-285750">
              <a:buFont typeface="Arial" panose="020B0604020202020204" pitchFamily="34" charset="0"/>
              <a:buChar char="•"/>
            </a:pPr>
            <a:r>
              <a:rPr lang="en-US" sz="1300" dirty="0"/>
              <a:t>The value of the data to be stored</a:t>
            </a:r>
          </a:p>
          <a:p>
            <a:pPr marL="285750" indent="-285750">
              <a:buFont typeface="Arial" panose="020B0604020202020204" pitchFamily="34" charset="0"/>
              <a:buChar char="•"/>
            </a:pPr>
            <a:r>
              <a:rPr lang="en-US" sz="1300" dirty="0"/>
              <a:t>The “memory write” signal</a:t>
            </a:r>
          </a:p>
          <a:p>
            <a:endParaRPr lang="en-US" sz="1300" dirty="0"/>
          </a:p>
          <a:p>
            <a:r>
              <a:rPr lang="en-US" sz="1300" dirty="0"/>
              <a:t>Since data will always be available on the memory’s data input line, whether or not the data is actually stored will be controlled by the memory write signal.</a:t>
            </a:r>
          </a:p>
          <a:p>
            <a:endParaRPr lang="en-US" sz="1300" dirty="0"/>
          </a:p>
          <a:p>
            <a:r>
              <a:rPr lang="en-US" sz="1300" dirty="0"/>
              <a:t>Initially, a for-loop is used to set every memory value to 0. The extra values that are hard-coded were used to test the module’s functionality. </a:t>
            </a:r>
          </a:p>
          <a:p>
            <a:endParaRPr lang="en-US" sz="1300" dirty="0"/>
          </a:p>
          <a:p>
            <a:r>
              <a:rPr lang="en-US" sz="1300" dirty="0"/>
              <a:t>Notice, data is stored synchronously, but retrieved asynchronously. The only output is the retrieval data.</a:t>
            </a:r>
          </a:p>
        </p:txBody>
      </p:sp>
      <p:pic>
        <p:nvPicPr>
          <p:cNvPr id="3" name="Picture 2" descr="Text&#10;&#10;Description automatically generated">
            <a:extLst>
              <a:ext uri="{FF2B5EF4-FFF2-40B4-BE49-F238E27FC236}">
                <a16:creationId xmlns:a16="http://schemas.microsoft.com/office/drawing/2014/main" id="{D4CFCFD2-DBA3-4125-B6D1-25555F53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95" y="1294200"/>
            <a:ext cx="2917196" cy="4803814"/>
          </a:xfrm>
          <a:prstGeom prst="rect">
            <a:avLst/>
          </a:prstGeom>
        </p:spPr>
      </p:pic>
      <p:pic>
        <p:nvPicPr>
          <p:cNvPr id="6" name="Picture 5" descr="Text&#10;&#10;Description automatically generated">
            <a:extLst>
              <a:ext uri="{FF2B5EF4-FFF2-40B4-BE49-F238E27FC236}">
                <a16:creationId xmlns:a16="http://schemas.microsoft.com/office/drawing/2014/main" id="{A8304FFC-8661-47A3-8CF7-DC7BE2F16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341" y="1200198"/>
            <a:ext cx="3400900" cy="2305372"/>
          </a:xfrm>
          <a:prstGeom prst="rect">
            <a:avLst/>
          </a:prstGeom>
        </p:spPr>
      </p:pic>
      <p:sp>
        <p:nvSpPr>
          <p:cNvPr id="7" name="TextBox 6">
            <a:extLst>
              <a:ext uri="{FF2B5EF4-FFF2-40B4-BE49-F238E27FC236}">
                <a16:creationId xmlns:a16="http://schemas.microsoft.com/office/drawing/2014/main" id="{F3BEF1D4-23CB-417F-98D4-67B0227FDAB7}"/>
              </a:ext>
            </a:extLst>
          </p:cNvPr>
          <p:cNvSpPr txBox="1"/>
          <p:nvPr/>
        </p:nvSpPr>
        <p:spPr>
          <a:xfrm>
            <a:off x="7990341" y="3849995"/>
            <a:ext cx="3701143" cy="2492990"/>
          </a:xfrm>
          <a:prstGeom prst="rect">
            <a:avLst/>
          </a:prstGeom>
          <a:noFill/>
        </p:spPr>
        <p:txBody>
          <a:bodyPr wrap="square" rtlCol="0">
            <a:spAutoFit/>
          </a:bodyPr>
          <a:lstStyle/>
          <a:p>
            <a:r>
              <a:rPr lang="en-US" sz="1300" dirty="0"/>
              <a:t>The image on the right is the Constant Unit. It is used to zero-pad or sign-extend the value of a constant when using an “Immediate” instruction. This is done asynchronously.</a:t>
            </a:r>
          </a:p>
          <a:p>
            <a:endParaRPr lang="en-US" sz="1300" dirty="0"/>
          </a:p>
          <a:p>
            <a:r>
              <a:rPr lang="en-US" sz="1300" dirty="0"/>
              <a:t>The module takes two inputs, the constant specified in the “Immediate” instruction and one other bit that indicates whether the constant should be sign-extended or zero-padded. </a:t>
            </a:r>
          </a:p>
          <a:p>
            <a:endParaRPr lang="en-US" sz="1300" dirty="0"/>
          </a:p>
          <a:p>
            <a:r>
              <a:rPr lang="en-US" sz="1300" dirty="0"/>
              <a:t>The output is a 32-bit binary number that can be used for arithmetic or as a branch or jump offset.</a:t>
            </a:r>
          </a:p>
        </p:txBody>
      </p:sp>
      <p:cxnSp>
        <p:nvCxnSpPr>
          <p:cNvPr id="11" name="Straight Connector 10">
            <a:extLst>
              <a:ext uri="{FF2B5EF4-FFF2-40B4-BE49-F238E27FC236}">
                <a16:creationId xmlns:a16="http://schemas.microsoft.com/office/drawing/2014/main" id="{F3A9FF41-B210-4B66-AF54-D3858C9AE44E}"/>
              </a:ext>
            </a:extLst>
          </p:cNvPr>
          <p:cNvCxnSpPr>
            <a:cxnSpLocks/>
          </p:cNvCxnSpPr>
          <p:nvPr/>
        </p:nvCxnSpPr>
        <p:spPr>
          <a:xfrm>
            <a:off x="7254244" y="0"/>
            <a:ext cx="0" cy="685800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AB142BFD-8460-4953-B71F-197DAC638224}"/>
              </a:ext>
            </a:extLst>
          </p:cNvPr>
          <p:cNvSpPr txBox="1"/>
          <p:nvPr/>
        </p:nvSpPr>
        <p:spPr>
          <a:xfrm>
            <a:off x="8349631" y="251833"/>
            <a:ext cx="3041610" cy="553998"/>
          </a:xfrm>
          <a:prstGeom prst="rect">
            <a:avLst/>
          </a:prstGeom>
          <a:noFill/>
        </p:spPr>
        <p:txBody>
          <a:bodyPr wrap="square" rtlCol="0">
            <a:spAutoFit/>
          </a:bodyPr>
          <a:lstStyle/>
          <a:p>
            <a:r>
              <a:rPr lang="en-US" sz="3000" u="sng" dirty="0"/>
              <a:t>Constant Unit</a:t>
            </a:r>
          </a:p>
        </p:txBody>
      </p:sp>
    </p:spTree>
    <p:extLst>
      <p:ext uri="{BB962C8B-B14F-4D97-AF65-F5344CB8AC3E}">
        <p14:creationId xmlns:p14="http://schemas.microsoft.com/office/powerpoint/2010/main" val="409529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Instruction Decoder</a:t>
            </a:r>
          </a:p>
        </p:txBody>
      </p:sp>
      <p:pic>
        <p:nvPicPr>
          <p:cNvPr id="3" name="Picture 2" descr="Graphical user interface, text, application&#10;&#10;Description automatically generated">
            <a:extLst>
              <a:ext uri="{FF2B5EF4-FFF2-40B4-BE49-F238E27FC236}">
                <a16:creationId xmlns:a16="http://schemas.microsoft.com/office/drawing/2014/main" id="{7DA552B1-F4CD-4251-8FF4-5A5DA9416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87" y="892358"/>
            <a:ext cx="5349034" cy="2919820"/>
          </a:xfrm>
          <a:prstGeom prst="rect">
            <a:avLst/>
          </a:prstGeom>
        </p:spPr>
      </p:pic>
      <p:pic>
        <p:nvPicPr>
          <p:cNvPr id="6" name="Picture 5" descr="Text&#10;&#10;Description automatically generated">
            <a:extLst>
              <a:ext uri="{FF2B5EF4-FFF2-40B4-BE49-F238E27FC236}">
                <a16:creationId xmlns:a16="http://schemas.microsoft.com/office/drawing/2014/main" id="{A021DBE3-8AAD-442C-A2DF-BFE4CAFC7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87" y="3803469"/>
            <a:ext cx="3759896" cy="2914869"/>
          </a:xfrm>
          <a:prstGeom prst="rect">
            <a:avLst/>
          </a:prstGeom>
        </p:spPr>
      </p:pic>
      <p:pic>
        <p:nvPicPr>
          <p:cNvPr id="9" name="Picture 8" descr="Table&#10;&#10;Description automatically generated with low confidence">
            <a:extLst>
              <a:ext uri="{FF2B5EF4-FFF2-40B4-BE49-F238E27FC236}">
                <a16:creationId xmlns:a16="http://schemas.microsoft.com/office/drawing/2014/main" id="{B5A6FC1E-3287-4ED1-8DFD-00448D94F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032" y="328387"/>
            <a:ext cx="4011812" cy="2925687"/>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0773F09C-D381-4359-A09F-A8E1B9B2E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7031" y="3246123"/>
            <a:ext cx="4011811" cy="3449612"/>
          </a:xfrm>
          <a:prstGeom prst="rect">
            <a:avLst/>
          </a:prstGeom>
        </p:spPr>
      </p:pic>
    </p:spTree>
    <p:extLst>
      <p:ext uri="{BB962C8B-B14F-4D97-AF65-F5344CB8AC3E}">
        <p14:creationId xmlns:p14="http://schemas.microsoft.com/office/powerpoint/2010/main" val="31475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Instruction Decoder</a:t>
            </a:r>
          </a:p>
        </p:txBody>
      </p:sp>
      <p:pic>
        <p:nvPicPr>
          <p:cNvPr id="4" name="Picture 3" descr="Table&#10;&#10;Description automatically generated">
            <a:extLst>
              <a:ext uri="{FF2B5EF4-FFF2-40B4-BE49-F238E27FC236}">
                <a16:creationId xmlns:a16="http://schemas.microsoft.com/office/drawing/2014/main" id="{E3C123EC-B132-4FFB-8025-8EA2C2A9E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12" y="1006307"/>
            <a:ext cx="4229306" cy="3319203"/>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2E9A6042-9346-4104-AC38-D0640C22A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12" y="4317558"/>
            <a:ext cx="4229306" cy="2232551"/>
          </a:xfrm>
          <a:prstGeom prst="rect">
            <a:avLst/>
          </a:prstGeom>
        </p:spPr>
      </p:pic>
      <p:pic>
        <p:nvPicPr>
          <p:cNvPr id="10" name="Picture 9" descr="Text&#10;&#10;Description automatically generated">
            <a:extLst>
              <a:ext uri="{FF2B5EF4-FFF2-40B4-BE49-F238E27FC236}">
                <a16:creationId xmlns:a16="http://schemas.microsoft.com/office/drawing/2014/main" id="{37ADAA9A-E6D8-487B-95C8-C35F65599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175" y="411930"/>
            <a:ext cx="4676122" cy="2506198"/>
          </a:xfrm>
          <a:prstGeom prst="rect">
            <a:avLst/>
          </a:prstGeom>
        </p:spPr>
      </p:pic>
      <p:pic>
        <p:nvPicPr>
          <p:cNvPr id="14" name="Picture 13" descr="Diagram, schematic&#10;&#10;Description automatically generated">
            <a:extLst>
              <a:ext uri="{FF2B5EF4-FFF2-40B4-BE49-F238E27FC236}">
                <a16:creationId xmlns:a16="http://schemas.microsoft.com/office/drawing/2014/main" id="{CCC5AF82-C5A3-4546-9BC3-3F7C99F1004B}"/>
              </a:ext>
            </a:extLst>
          </p:cNvPr>
          <p:cNvPicPr>
            <a:picLocks noChangeAspect="1"/>
          </p:cNvPicPr>
          <p:nvPr/>
        </p:nvPicPr>
        <p:blipFill rotWithShape="1">
          <a:blip r:embed="rId5">
            <a:extLst>
              <a:ext uri="{28A0092B-C50C-407E-A947-70E740481C1C}">
                <a14:useLocalDpi xmlns:a14="http://schemas.microsoft.com/office/drawing/2010/main" val="0"/>
              </a:ext>
            </a:extLst>
          </a:blip>
          <a:srcRect l="12888" t="32374" r="37486" b="58378"/>
          <a:stretch/>
        </p:blipFill>
        <p:spPr>
          <a:xfrm>
            <a:off x="5005235" y="3221503"/>
            <a:ext cx="2181529" cy="475090"/>
          </a:xfrm>
          <a:prstGeom prst="rect">
            <a:avLst/>
          </a:prstGeom>
        </p:spPr>
      </p:pic>
      <p:pic>
        <p:nvPicPr>
          <p:cNvPr id="15" name="Picture 14" descr="Diagram, schematic&#10;&#10;Description automatically generated">
            <a:extLst>
              <a:ext uri="{FF2B5EF4-FFF2-40B4-BE49-F238E27FC236}">
                <a16:creationId xmlns:a16="http://schemas.microsoft.com/office/drawing/2014/main" id="{854BF8BE-8CD1-48A9-92A0-A64C9AB23FCC}"/>
              </a:ext>
            </a:extLst>
          </p:cNvPr>
          <p:cNvPicPr>
            <a:picLocks noChangeAspect="1"/>
          </p:cNvPicPr>
          <p:nvPr/>
        </p:nvPicPr>
        <p:blipFill rotWithShape="1">
          <a:blip r:embed="rId5">
            <a:extLst>
              <a:ext uri="{28A0092B-C50C-407E-A947-70E740481C1C}">
                <a14:useLocalDpi xmlns:a14="http://schemas.microsoft.com/office/drawing/2010/main" val="0"/>
              </a:ext>
            </a:extLst>
          </a:blip>
          <a:srcRect l="12425" t="43411" r="53036" b="44536"/>
          <a:stretch/>
        </p:blipFill>
        <p:spPr>
          <a:xfrm>
            <a:off x="4997284" y="3696592"/>
            <a:ext cx="1501268" cy="612251"/>
          </a:xfrm>
          <a:prstGeom prst="rect">
            <a:avLst/>
          </a:prstGeom>
        </p:spPr>
      </p:pic>
      <p:pic>
        <p:nvPicPr>
          <p:cNvPr id="16" name="Picture 15" descr="Diagram, schematic&#10;&#10;Description automatically generated">
            <a:extLst>
              <a:ext uri="{FF2B5EF4-FFF2-40B4-BE49-F238E27FC236}">
                <a16:creationId xmlns:a16="http://schemas.microsoft.com/office/drawing/2014/main" id="{2DD722AB-AFC0-4DEE-9CE6-2ED995C31421}"/>
              </a:ext>
            </a:extLst>
          </p:cNvPr>
          <p:cNvPicPr>
            <a:picLocks noChangeAspect="1"/>
          </p:cNvPicPr>
          <p:nvPr/>
        </p:nvPicPr>
        <p:blipFill rotWithShape="1">
          <a:blip r:embed="rId5">
            <a:extLst>
              <a:ext uri="{28A0092B-C50C-407E-A947-70E740481C1C}">
                <a14:useLocalDpi xmlns:a14="http://schemas.microsoft.com/office/drawing/2010/main" val="0"/>
              </a:ext>
            </a:extLst>
          </a:blip>
          <a:srcRect l="12232" t="74725" r="71945" b="13882"/>
          <a:stretch/>
        </p:blipFill>
        <p:spPr>
          <a:xfrm>
            <a:off x="5005235" y="4308843"/>
            <a:ext cx="661458" cy="556592"/>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3912957A-0E76-4986-A738-C629E8EFCBFA}"/>
              </a:ext>
            </a:extLst>
          </p:cNvPr>
          <p:cNvPicPr>
            <a:picLocks noChangeAspect="1"/>
          </p:cNvPicPr>
          <p:nvPr/>
        </p:nvPicPr>
        <p:blipFill rotWithShape="1">
          <a:blip r:embed="rId6">
            <a:extLst>
              <a:ext uri="{28A0092B-C50C-407E-A947-70E740481C1C}">
                <a14:useLocalDpi xmlns:a14="http://schemas.microsoft.com/office/drawing/2010/main" val="0"/>
              </a:ext>
            </a:extLst>
          </a:blip>
          <a:srcRect l="6004" t="3070" r="73929" b="60849"/>
          <a:stretch/>
        </p:blipFill>
        <p:spPr>
          <a:xfrm>
            <a:off x="10078498" y="523249"/>
            <a:ext cx="1743751" cy="1711460"/>
          </a:xfrm>
          <a:prstGeom prst="rect">
            <a:avLst/>
          </a:prstGeom>
        </p:spPr>
      </p:pic>
      <p:sp>
        <p:nvSpPr>
          <p:cNvPr id="18" name="TextBox 17">
            <a:extLst>
              <a:ext uri="{FF2B5EF4-FFF2-40B4-BE49-F238E27FC236}">
                <a16:creationId xmlns:a16="http://schemas.microsoft.com/office/drawing/2014/main" id="{79264BD0-7A36-4519-8094-F0CFC3735D89}"/>
              </a:ext>
            </a:extLst>
          </p:cNvPr>
          <p:cNvSpPr txBox="1"/>
          <p:nvPr/>
        </p:nvSpPr>
        <p:spPr>
          <a:xfrm>
            <a:off x="7471224" y="3462793"/>
            <a:ext cx="4548146" cy="2693045"/>
          </a:xfrm>
          <a:prstGeom prst="rect">
            <a:avLst/>
          </a:prstGeom>
          <a:noFill/>
        </p:spPr>
        <p:txBody>
          <a:bodyPr wrap="square" rtlCol="0">
            <a:spAutoFit/>
          </a:bodyPr>
          <a:lstStyle/>
          <a:p>
            <a:r>
              <a:rPr lang="en-US" sz="1300" dirty="0"/>
              <a:t>The Instruction Decoder is one of the largest modules in my MIPS CPU implementation. It functions, as the name would imply, by looking at the opcode of the current instruction using a case statement and then setting the correct control signals for the desired functionality. This lookup is done asynchronously and only requires the instruction as an input.</a:t>
            </a:r>
          </a:p>
          <a:p>
            <a:endParaRPr lang="en-US" sz="1300" dirty="0"/>
          </a:p>
          <a:p>
            <a:r>
              <a:rPr lang="en-US" sz="1300" dirty="0"/>
              <a:t>The output consists of many control signals, some of which are used immediately during the current clock cycle. Other signals are saved and passed down through the pipeline along with the data for that instruction so that they may control how the data is manipulated and stored in later pipeline stages. </a:t>
            </a:r>
          </a:p>
          <a:p>
            <a:endParaRPr lang="en-US" sz="1300" dirty="0"/>
          </a:p>
        </p:txBody>
      </p:sp>
      <p:sp>
        <p:nvSpPr>
          <p:cNvPr id="19" name="TextBox 18">
            <a:extLst>
              <a:ext uri="{FF2B5EF4-FFF2-40B4-BE49-F238E27FC236}">
                <a16:creationId xmlns:a16="http://schemas.microsoft.com/office/drawing/2014/main" id="{AC70E059-747D-4B85-B671-7FA7EEFCED3D}"/>
              </a:ext>
            </a:extLst>
          </p:cNvPr>
          <p:cNvSpPr txBox="1"/>
          <p:nvPr/>
        </p:nvSpPr>
        <p:spPr>
          <a:xfrm>
            <a:off x="5005235" y="5088835"/>
            <a:ext cx="2270208" cy="1492716"/>
          </a:xfrm>
          <a:prstGeom prst="rect">
            <a:avLst/>
          </a:prstGeom>
          <a:noFill/>
        </p:spPr>
        <p:txBody>
          <a:bodyPr wrap="square" rtlCol="0">
            <a:spAutoFit/>
          </a:bodyPr>
          <a:lstStyle/>
          <a:p>
            <a:r>
              <a:rPr lang="en-US" sz="1300" dirty="0"/>
              <a:t>(In hindsight, the length of this module could have been shortened by always assigning addresses A, B and D before the case statement since they always come from the same bit slices in the instruction)</a:t>
            </a:r>
          </a:p>
        </p:txBody>
      </p:sp>
    </p:spTree>
    <p:extLst>
      <p:ext uri="{BB962C8B-B14F-4D97-AF65-F5344CB8AC3E}">
        <p14:creationId xmlns:p14="http://schemas.microsoft.com/office/powerpoint/2010/main" val="179167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5863192" cy="553998"/>
          </a:xfrm>
          <a:prstGeom prst="rect">
            <a:avLst/>
          </a:prstGeom>
          <a:noFill/>
        </p:spPr>
        <p:txBody>
          <a:bodyPr wrap="square" rtlCol="0">
            <a:spAutoFit/>
          </a:bodyPr>
          <a:lstStyle/>
          <a:p>
            <a:r>
              <a:rPr lang="en-US" sz="3000" u="sng" dirty="0"/>
              <a:t>Function Unit</a:t>
            </a:r>
          </a:p>
        </p:txBody>
      </p:sp>
      <p:pic>
        <p:nvPicPr>
          <p:cNvPr id="4" name="Picture 3" descr="Text&#10;&#10;Description automatically generated">
            <a:extLst>
              <a:ext uri="{FF2B5EF4-FFF2-40B4-BE49-F238E27FC236}">
                <a16:creationId xmlns:a16="http://schemas.microsoft.com/office/drawing/2014/main" id="{5C6F1158-BED8-4C00-BE42-572D63771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881" y="805831"/>
            <a:ext cx="3695487" cy="4337368"/>
          </a:xfrm>
          <a:prstGeom prst="rect">
            <a:avLst/>
          </a:prstGeom>
        </p:spPr>
      </p:pic>
      <p:pic>
        <p:nvPicPr>
          <p:cNvPr id="7" name="Picture 6" descr="Text&#10;&#10;Description automatically generated">
            <a:extLst>
              <a:ext uri="{FF2B5EF4-FFF2-40B4-BE49-F238E27FC236}">
                <a16:creationId xmlns:a16="http://schemas.microsoft.com/office/drawing/2014/main" id="{E2971079-8676-4D59-AE25-400E1B530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026" y="805831"/>
            <a:ext cx="3950296" cy="2532422"/>
          </a:xfrm>
          <a:prstGeom prst="rect">
            <a:avLst/>
          </a:prstGeom>
        </p:spPr>
      </p:pic>
      <p:sp>
        <p:nvSpPr>
          <p:cNvPr id="8" name="TextBox 7">
            <a:extLst>
              <a:ext uri="{FF2B5EF4-FFF2-40B4-BE49-F238E27FC236}">
                <a16:creationId xmlns:a16="http://schemas.microsoft.com/office/drawing/2014/main" id="{33D96083-DA04-410F-85AD-6A98957B261B}"/>
              </a:ext>
            </a:extLst>
          </p:cNvPr>
          <p:cNvSpPr txBox="1"/>
          <p:nvPr/>
        </p:nvSpPr>
        <p:spPr>
          <a:xfrm>
            <a:off x="232808" y="1009816"/>
            <a:ext cx="3154448" cy="5693866"/>
          </a:xfrm>
          <a:prstGeom prst="rect">
            <a:avLst/>
          </a:prstGeom>
          <a:noFill/>
        </p:spPr>
        <p:txBody>
          <a:bodyPr wrap="square" rtlCol="0">
            <a:spAutoFit/>
          </a:bodyPr>
          <a:lstStyle/>
          <a:p>
            <a:r>
              <a:rPr lang="en-US" sz="1300" dirty="0"/>
              <a:t>The Function Unit is used to do most of the arithmetic in the processor. The calculation done on inputs A and B is determined by the “function select” control signal, which itself is determined by the opcode that is decoded by the Instruction Decoder.</a:t>
            </a:r>
          </a:p>
          <a:p>
            <a:endParaRPr lang="en-US" sz="1300" dirty="0"/>
          </a:p>
          <a:p>
            <a:r>
              <a:rPr lang="en-US" sz="1300" dirty="0"/>
              <a:t>The inputs to the module are:</a:t>
            </a:r>
          </a:p>
          <a:p>
            <a:pPr marL="285750" indent="-285750">
              <a:buFont typeface="Arial" panose="020B0604020202020204" pitchFamily="34" charset="0"/>
              <a:buChar char="•"/>
            </a:pPr>
            <a:r>
              <a:rPr lang="en-US" sz="1300" dirty="0"/>
              <a:t>The shift amount (only used if doing a bit-shift of the input)</a:t>
            </a:r>
          </a:p>
          <a:p>
            <a:pPr marL="285750" indent="-285750">
              <a:buFont typeface="Arial" panose="020B0604020202020204" pitchFamily="34" charset="0"/>
              <a:buChar char="•"/>
            </a:pPr>
            <a:r>
              <a:rPr lang="en-US" sz="1300" dirty="0"/>
              <a:t>The function select signal</a:t>
            </a:r>
          </a:p>
          <a:p>
            <a:pPr marL="285750" indent="-285750">
              <a:buFont typeface="Arial" panose="020B0604020202020204" pitchFamily="34" charset="0"/>
              <a:buChar char="•"/>
            </a:pPr>
            <a:r>
              <a:rPr lang="en-US" sz="1300" dirty="0"/>
              <a:t>The operands A and B</a:t>
            </a:r>
          </a:p>
          <a:p>
            <a:pPr marL="285750" indent="-285750">
              <a:buFont typeface="Arial" panose="020B0604020202020204" pitchFamily="34" charset="0"/>
              <a:buChar char="•"/>
            </a:pPr>
            <a:endParaRPr lang="en-US" sz="1300" dirty="0"/>
          </a:p>
          <a:p>
            <a:r>
              <a:rPr lang="en-US" sz="1300" dirty="0"/>
              <a:t>The outputs of the module are:</a:t>
            </a:r>
          </a:p>
          <a:p>
            <a:pPr marL="285750" indent="-285750">
              <a:buFont typeface="Arial" panose="020B0604020202020204" pitchFamily="34" charset="0"/>
              <a:buChar char="•"/>
            </a:pPr>
            <a:r>
              <a:rPr lang="en-US" sz="1300" dirty="0"/>
              <a:t>The zero-status bit used for branch determinations</a:t>
            </a:r>
          </a:p>
          <a:p>
            <a:pPr marL="285750" indent="-285750">
              <a:buFont typeface="Arial" panose="020B0604020202020204" pitchFamily="34" charset="0"/>
              <a:buChar char="•"/>
            </a:pPr>
            <a:r>
              <a:rPr lang="en-US" sz="1300" dirty="0"/>
              <a:t>The “n </a:t>
            </a:r>
            <a:r>
              <a:rPr lang="en-US" sz="1300" dirty="0" err="1"/>
              <a:t>xor</a:t>
            </a:r>
            <a:r>
              <a:rPr lang="en-US" sz="1300" dirty="0"/>
              <a:t> v” status bit used to indicate whether A &lt; B (modified slightly to include A &lt;= B)</a:t>
            </a:r>
          </a:p>
          <a:p>
            <a:pPr marL="285750" indent="-285750">
              <a:buFont typeface="Arial" panose="020B0604020202020204" pitchFamily="34" charset="0"/>
              <a:buChar char="•"/>
            </a:pPr>
            <a:r>
              <a:rPr lang="en-US" sz="1300" dirty="0"/>
              <a:t>The result of the arithmetic operation</a:t>
            </a:r>
          </a:p>
          <a:p>
            <a:pPr marL="285750" indent="-285750">
              <a:buFont typeface="Arial" panose="020B0604020202020204" pitchFamily="34" charset="0"/>
              <a:buChar char="•"/>
            </a:pPr>
            <a:endParaRPr lang="en-US" sz="1300" dirty="0"/>
          </a:p>
          <a:p>
            <a:r>
              <a:rPr lang="en-US" sz="1300" dirty="0"/>
              <a:t>I have created a variable, denoted “</a:t>
            </a:r>
            <a:r>
              <a:rPr lang="en-US" sz="1300" dirty="0" err="1"/>
              <a:t>not_B</a:t>
            </a:r>
            <a:r>
              <a:rPr lang="en-US" sz="1300" dirty="0"/>
              <a:t>”, to always calculate the two’s complement of input B. I implemented this variable because it is often necessary to have the two’s complement of input B for subtraction operations as well as for overflow calculations.</a:t>
            </a:r>
          </a:p>
        </p:txBody>
      </p:sp>
      <p:sp>
        <p:nvSpPr>
          <p:cNvPr id="10" name="TextBox 9">
            <a:extLst>
              <a:ext uri="{FF2B5EF4-FFF2-40B4-BE49-F238E27FC236}">
                <a16:creationId xmlns:a16="http://schemas.microsoft.com/office/drawing/2014/main" id="{500C5C70-F4D5-4872-8D45-1E7DC088358D}"/>
              </a:ext>
            </a:extLst>
          </p:cNvPr>
          <p:cNvSpPr txBox="1"/>
          <p:nvPr/>
        </p:nvSpPr>
        <p:spPr>
          <a:xfrm>
            <a:off x="7748026" y="3554233"/>
            <a:ext cx="4211166" cy="2693045"/>
          </a:xfrm>
          <a:prstGeom prst="rect">
            <a:avLst/>
          </a:prstGeom>
          <a:noFill/>
        </p:spPr>
        <p:txBody>
          <a:bodyPr wrap="square" rtlCol="0">
            <a:spAutoFit/>
          </a:bodyPr>
          <a:lstStyle/>
          <a:p>
            <a:r>
              <a:rPr lang="en-US" sz="1300" dirty="0"/>
              <a:t>The shifter is implemented such that both left shifts and right shifts are ultimately calculated using left shifts. This is accomplished by subtracting the shift amount from 32 when a shift to the right is requested and shifting left by that amount into a 64-bit, zero-padded number. Then, the upper 32-bits of that 64-bit number are taken as the final result. </a:t>
            </a:r>
          </a:p>
          <a:p>
            <a:endParaRPr lang="en-US" sz="1300" dirty="0"/>
          </a:p>
          <a:p>
            <a:r>
              <a:rPr lang="en-US" sz="1300" dirty="0"/>
              <a:t>In the “n </a:t>
            </a:r>
            <a:r>
              <a:rPr lang="en-US" sz="1300" dirty="0" err="1"/>
              <a:t>xor</a:t>
            </a:r>
            <a:r>
              <a:rPr lang="en-US" sz="1300" dirty="0"/>
              <a:t> v” signal, I have added an “or” with the zero-status bit. This is so that when computing a “set-less-than” instruction, the result will also be 1 when the two numbers are equal. This implementation was needed for the correct operation of part of my testbench.</a:t>
            </a:r>
          </a:p>
        </p:txBody>
      </p:sp>
    </p:spTree>
    <p:extLst>
      <p:ext uri="{BB962C8B-B14F-4D97-AF65-F5344CB8AC3E}">
        <p14:creationId xmlns:p14="http://schemas.microsoft.com/office/powerpoint/2010/main" val="1094184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11063</TotalTime>
  <Words>1852</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Homework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Kody</dc:creator>
  <cp:lastModifiedBy>Davis, Kody</cp:lastModifiedBy>
  <cp:revision>138</cp:revision>
  <dcterms:created xsi:type="dcterms:W3CDTF">2021-02-11T14:13:13Z</dcterms:created>
  <dcterms:modified xsi:type="dcterms:W3CDTF">2021-04-07T00:04:07Z</dcterms:modified>
</cp:coreProperties>
</file>