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7" r:id="rId4"/>
    <p:sldId id="260" r:id="rId5"/>
    <p:sldId id="261" r:id="rId6"/>
    <p:sldId id="278" r:id="rId7"/>
    <p:sldId id="279" r:id="rId8"/>
    <p:sldId id="280" r:id="rId9"/>
    <p:sldId id="281" r:id="rId10"/>
    <p:sldId id="282"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FF09"/>
    <a:srgbClr val="09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13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3668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56399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85653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79728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4BA7-835D-48D4-9C19-0146C92D01BC}"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52603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E4BA7-835D-48D4-9C19-0146C92D01BC}"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0458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E4BA7-835D-48D4-9C19-0146C92D01BC}"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48579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E4BA7-835D-48D4-9C19-0146C92D01BC}"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91606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4BA7-835D-48D4-9C19-0146C92D01BC}"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7794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27126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0380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4BA7-835D-48D4-9C19-0146C92D01BC}" type="datetimeFigureOut">
              <a:rPr lang="en-US" smtClean="0"/>
              <a:t>4/21/2021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9A4FF-4204-46EB-B489-EA154BDBC801}" type="slidenum">
              <a:rPr lang="en-US" smtClean="0"/>
              <a:t>‹#›</a:t>
            </a:fld>
            <a:endParaRPr lang="en-US"/>
          </a:p>
        </p:txBody>
      </p:sp>
    </p:spTree>
    <p:extLst>
      <p:ext uri="{BB962C8B-B14F-4D97-AF65-F5344CB8AC3E}">
        <p14:creationId xmlns:p14="http://schemas.microsoft.com/office/powerpoint/2010/main" val="22895323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67AB-12AD-4145-9170-E020BB74FE1D}"/>
              </a:ext>
            </a:extLst>
          </p:cNvPr>
          <p:cNvSpPr>
            <a:spLocks noGrp="1"/>
          </p:cNvSpPr>
          <p:nvPr>
            <p:ph type="ctrTitle"/>
          </p:nvPr>
        </p:nvSpPr>
        <p:spPr/>
        <p:txBody>
          <a:bodyPr/>
          <a:lstStyle/>
          <a:p>
            <a:r>
              <a:rPr lang="en-US" dirty="0"/>
              <a:t>Homework 6</a:t>
            </a:r>
          </a:p>
        </p:txBody>
      </p:sp>
      <p:sp>
        <p:nvSpPr>
          <p:cNvPr id="3" name="Subtitle 2">
            <a:extLst>
              <a:ext uri="{FF2B5EF4-FFF2-40B4-BE49-F238E27FC236}">
                <a16:creationId xmlns:a16="http://schemas.microsoft.com/office/drawing/2014/main" id="{03B7AE66-6BA8-48DB-953E-75155ED15E45}"/>
              </a:ext>
            </a:extLst>
          </p:cNvPr>
          <p:cNvSpPr>
            <a:spLocks noGrp="1"/>
          </p:cNvSpPr>
          <p:nvPr>
            <p:ph type="subTitle" idx="1"/>
          </p:nvPr>
        </p:nvSpPr>
        <p:spPr/>
        <p:txBody>
          <a:bodyPr/>
          <a:lstStyle/>
          <a:p>
            <a:r>
              <a:rPr lang="en-US" dirty="0"/>
              <a:t>Kody Davis - 5375</a:t>
            </a:r>
          </a:p>
        </p:txBody>
      </p:sp>
    </p:spTree>
    <p:extLst>
      <p:ext uri="{BB962C8B-B14F-4D97-AF65-F5344CB8AC3E}">
        <p14:creationId xmlns:p14="http://schemas.microsoft.com/office/powerpoint/2010/main" val="204025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692497"/>
          </a:xfrm>
          <a:prstGeom prst="rect">
            <a:avLst/>
          </a:prstGeom>
          <a:noFill/>
        </p:spPr>
        <p:txBody>
          <a:bodyPr wrap="square" rtlCol="0">
            <a:spAutoFit/>
          </a:bodyPr>
          <a:lstStyle/>
          <a:p>
            <a:r>
              <a:rPr lang="en-US" sz="1300" dirty="0"/>
              <a:t>In this example, the values of the dividend and divisor are such that the result should be the maximum negative value able to be held in a 32-bit register. There is no remainder, and the result is necessarily negative.</a:t>
            </a:r>
          </a:p>
        </p:txBody>
      </p:sp>
      <p:pic>
        <p:nvPicPr>
          <p:cNvPr id="3" name="Picture 2" descr="A picture containing schematic&#10;&#10;Description automatically generated">
            <a:extLst>
              <a:ext uri="{FF2B5EF4-FFF2-40B4-BE49-F238E27FC236}">
                <a16:creationId xmlns:a16="http://schemas.microsoft.com/office/drawing/2014/main" id="{7B033376-13E2-41B8-8A81-834CA9829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126" y="1203387"/>
            <a:ext cx="8716161" cy="3125796"/>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C707FDCC-E22D-492D-AB34-7D51F7B8A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974" y="5072998"/>
            <a:ext cx="2456327" cy="754926"/>
          </a:xfrm>
          <a:prstGeom prst="rect">
            <a:avLst/>
          </a:prstGeom>
        </p:spPr>
      </p:pic>
    </p:spTree>
    <p:extLst>
      <p:ext uri="{BB962C8B-B14F-4D97-AF65-F5344CB8AC3E}">
        <p14:creationId xmlns:p14="http://schemas.microsoft.com/office/powerpoint/2010/main" val="425972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492443"/>
          </a:xfrm>
          <a:prstGeom prst="rect">
            <a:avLst/>
          </a:prstGeom>
          <a:noFill/>
        </p:spPr>
        <p:txBody>
          <a:bodyPr wrap="square" rtlCol="0">
            <a:spAutoFit/>
          </a:bodyPr>
          <a:lstStyle/>
          <a:p>
            <a:r>
              <a:rPr lang="en-US" sz="1300" dirty="0"/>
              <a:t>In this example, the divisor is “-1” and the dividend is a large positive number. The result in an overflow value in the remainder and in the result.</a:t>
            </a:r>
          </a:p>
        </p:txBody>
      </p:sp>
      <p:pic>
        <p:nvPicPr>
          <p:cNvPr id="4" name="Picture 3" descr="A picture containing graphical user interface&#10;&#10;Description automatically generated">
            <a:extLst>
              <a:ext uri="{FF2B5EF4-FFF2-40B4-BE49-F238E27FC236}">
                <a16:creationId xmlns:a16="http://schemas.microsoft.com/office/drawing/2014/main" id="{85D5EF79-3FC4-4A36-B0B1-FA76C8D1B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271" y="1003333"/>
            <a:ext cx="8483686" cy="365976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31C3A28D-9944-48CC-835F-633E9B9AB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48" y="5367608"/>
            <a:ext cx="3810532" cy="666843"/>
          </a:xfrm>
          <a:prstGeom prst="rect">
            <a:avLst/>
          </a:prstGeom>
        </p:spPr>
      </p:pic>
    </p:spTree>
    <p:extLst>
      <p:ext uri="{BB962C8B-B14F-4D97-AF65-F5344CB8AC3E}">
        <p14:creationId xmlns:p14="http://schemas.microsoft.com/office/powerpoint/2010/main" val="182416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7013196" cy="553998"/>
          </a:xfrm>
          <a:prstGeom prst="rect">
            <a:avLst/>
          </a:prstGeom>
          <a:noFill/>
        </p:spPr>
        <p:txBody>
          <a:bodyPr wrap="square" rtlCol="0">
            <a:spAutoFit/>
          </a:bodyPr>
          <a:lstStyle/>
          <a:p>
            <a:r>
              <a:rPr lang="en-US" sz="3000" u="sng" dirty="0"/>
              <a:t>New Instructions</a:t>
            </a:r>
          </a:p>
        </p:txBody>
      </p:sp>
      <p:pic>
        <p:nvPicPr>
          <p:cNvPr id="3" name="Picture 2" descr="Text&#10;&#10;Description automatically generated">
            <a:extLst>
              <a:ext uri="{FF2B5EF4-FFF2-40B4-BE49-F238E27FC236}">
                <a16:creationId xmlns:a16="http://schemas.microsoft.com/office/drawing/2014/main" id="{17A69563-3FF8-4989-947F-8CCE33E6A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539" y="1351513"/>
            <a:ext cx="5204208" cy="4154973"/>
          </a:xfrm>
          <a:prstGeom prst="rect">
            <a:avLst/>
          </a:prstGeom>
        </p:spPr>
      </p:pic>
      <p:sp>
        <p:nvSpPr>
          <p:cNvPr id="4" name="Rectangle 3">
            <a:extLst>
              <a:ext uri="{FF2B5EF4-FFF2-40B4-BE49-F238E27FC236}">
                <a16:creationId xmlns:a16="http://schemas.microsoft.com/office/drawing/2014/main" id="{BE58EC39-71A9-4FE6-94C5-8FB15BEF4248}"/>
              </a:ext>
            </a:extLst>
          </p:cNvPr>
          <p:cNvSpPr/>
          <p:nvPr/>
        </p:nvSpPr>
        <p:spPr>
          <a:xfrm>
            <a:off x="6048462" y="2776756"/>
            <a:ext cx="3926048" cy="125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D635BA-872A-44ED-A371-D822037F5E45}"/>
              </a:ext>
            </a:extLst>
          </p:cNvPr>
          <p:cNvSpPr/>
          <p:nvPr/>
        </p:nvSpPr>
        <p:spPr>
          <a:xfrm>
            <a:off x="6048461" y="4327834"/>
            <a:ext cx="4068661" cy="1258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03290D2-383B-4A11-AF6D-F978791E5063}"/>
              </a:ext>
            </a:extLst>
          </p:cNvPr>
          <p:cNvSpPr/>
          <p:nvPr/>
        </p:nvSpPr>
        <p:spPr>
          <a:xfrm>
            <a:off x="6048461" y="4480234"/>
            <a:ext cx="4135774" cy="125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052308-9960-4ABB-8D18-C2FB7457A11E}"/>
              </a:ext>
            </a:extLst>
          </p:cNvPr>
          <p:cNvSpPr/>
          <p:nvPr/>
        </p:nvSpPr>
        <p:spPr>
          <a:xfrm>
            <a:off x="6048460" y="5324025"/>
            <a:ext cx="5041785" cy="12583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5C7631A-C20F-426D-9F32-5A5D4428EC20}"/>
              </a:ext>
            </a:extLst>
          </p:cNvPr>
          <p:cNvSpPr txBox="1"/>
          <p:nvPr/>
        </p:nvSpPr>
        <p:spPr>
          <a:xfrm>
            <a:off x="419450" y="1065402"/>
            <a:ext cx="4350852" cy="4093428"/>
          </a:xfrm>
          <a:prstGeom prst="rect">
            <a:avLst/>
          </a:prstGeom>
          <a:noFill/>
        </p:spPr>
        <p:txBody>
          <a:bodyPr wrap="square" rtlCol="0">
            <a:spAutoFit/>
          </a:bodyPr>
          <a:lstStyle/>
          <a:p>
            <a:r>
              <a:rPr lang="en-US" sz="1300" dirty="0"/>
              <a:t>In total, only 3 new instructions were needed to give my CPU the functionality needed to do a 64-bit division.</a:t>
            </a:r>
          </a:p>
          <a:p>
            <a:endParaRPr lang="en-US" sz="1300" dirty="0"/>
          </a:p>
          <a:p>
            <a:r>
              <a:rPr lang="en-US" sz="1300" dirty="0"/>
              <a:t>The ADCI instruction function the same as an unsigned immediate add, but also adds the carry bit from the previous instruction which can be a 1 or a 0.</a:t>
            </a:r>
          </a:p>
          <a:p>
            <a:endParaRPr lang="en-US" sz="1300" dirty="0"/>
          </a:p>
          <a:p>
            <a:r>
              <a:rPr lang="en-US" sz="1300" dirty="0"/>
              <a:t>The SHLC and SHRC instructions shift by 1 bit to the left or right, respectively. They also shift in the carry bit from the previous instruction allowing high and low bits to be shifted out of one register and into another.</a:t>
            </a:r>
          </a:p>
          <a:p>
            <a:endParaRPr lang="en-US" sz="1300" dirty="0"/>
          </a:p>
          <a:p>
            <a:r>
              <a:rPr lang="en-US" sz="1300" dirty="0"/>
              <a:t>The PCST instruction was not necessary, in hindsight, but can still be useful in specific situations. This instruction is meant to be used to store “PC + 1 + sign extended” immediate in the specified register. It can be used with the JMR instruction to return from a function. This is especially useful when calling the same function from different areas in the program. It allows re-use of the same function code if you first put the value to be used by the function in a specific register.</a:t>
            </a:r>
          </a:p>
        </p:txBody>
      </p:sp>
    </p:spTree>
    <p:extLst>
      <p:ext uri="{BB962C8B-B14F-4D97-AF65-F5344CB8AC3E}">
        <p14:creationId xmlns:p14="http://schemas.microsoft.com/office/powerpoint/2010/main" val="270957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7013196" cy="553998"/>
          </a:xfrm>
          <a:prstGeom prst="rect">
            <a:avLst/>
          </a:prstGeom>
          <a:noFill/>
        </p:spPr>
        <p:txBody>
          <a:bodyPr wrap="square" rtlCol="0">
            <a:spAutoFit/>
          </a:bodyPr>
          <a:lstStyle/>
          <a:p>
            <a:r>
              <a:rPr lang="en-US" sz="3000" u="sng" dirty="0"/>
              <a:t>Assembly Code &amp; Registers</a:t>
            </a:r>
          </a:p>
        </p:txBody>
      </p:sp>
      <p:sp>
        <p:nvSpPr>
          <p:cNvPr id="6" name="TextBox 5">
            <a:extLst>
              <a:ext uri="{FF2B5EF4-FFF2-40B4-BE49-F238E27FC236}">
                <a16:creationId xmlns:a16="http://schemas.microsoft.com/office/drawing/2014/main" id="{75C7631A-C20F-426D-9F32-5A5D4428EC20}"/>
              </a:ext>
            </a:extLst>
          </p:cNvPr>
          <p:cNvSpPr txBox="1"/>
          <p:nvPr/>
        </p:nvSpPr>
        <p:spPr>
          <a:xfrm>
            <a:off x="419450" y="1065402"/>
            <a:ext cx="4350852" cy="6294031"/>
          </a:xfrm>
          <a:prstGeom prst="rect">
            <a:avLst/>
          </a:prstGeom>
          <a:noFill/>
        </p:spPr>
        <p:txBody>
          <a:bodyPr wrap="square" rtlCol="0">
            <a:spAutoFit/>
          </a:bodyPr>
          <a:lstStyle/>
          <a:p>
            <a:r>
              <a:rPr lang="en-US" sz="1300" dirty="0"/>
              <a:t>The program only uses around 90 lines in total and probably could have been further reduced and optimized with a bit more time.</a:t>
            </a:r>
          </a:p>
          <a:p>
            <a:endParaRPr lang="en-US" sz="1300" dirty="0"/>
          </a:p>
          <a:p>
            <a:r>
              <a:rPr lang="en-US" sz="1300" dirty="0"/>
              <a:t>I initially typed up the code in Microsoft Excel and used Excel’s functions to keep track of jump and branch distances, after which the code can easily be copied and pasted into the instruction memory in </a:t>
            </a:r>
            <a:r>
              <a:rPr lang="en-US" sz="1300" dirty="0" err="1"/>
              <a:t>verilog</a:t>
            </a:r>
            <a:r>
              <a:rPr lang="en-US" sz="1300" dirty="0"/>
              <a:t>.</a:t>
            </a:r>
          </a:p>
          <a:p>
            <a:endParaRPr lang="en-US" sz="1300" dirty="0"/>
          </a:p>
          <a:p>
            <a:r>
              <a:rPr lang="en-US" sz="1300" dirty="0"/>
              <a:t>I also manually kept track of what information should be stored in each register. They are as follows:</a:t>
            </a:r>
          </a:p>
          <a:p>
            <a:endParaRPr lang="en-US" sz="1300" dirty="0"/>
          </a:p>
          <a:p>
            <a:pPr marL="285750" indent="-285750">
              <a:buFont typeface="Arial" panose="020B0604020202020204" pitchFamily="34" charset="0"/>
              <a:buChar char="•"/>
            </a:pPr>
            <a:r>
              <a:rPr lang="en-US" sz="1300" dirty="0"/>
              <a:t>R1 – top bits of 64-bit number</a:t>
            </a:r>
          </a:p>
          <a:p>
            <a:pPr marL="285750" indent="-285750">
              <a:buFont typeface="Arial" panose="020B0604020202020204" pitchFamily="34" charset="0"/>
              <a:buChar char="•"/>
            </a:pPr>
            <a:r>
              <a:rPr lang="en-US" sz="1300" dirty="0"/>
              <a:t>R2 – bottom bits of 64-bit number</a:t>
            </a:r>
          </a:p>
          <a:p>
            <a:pPr marL="285750" indent="-285750">
              <a:buFont typeface="Arial" panose="020B0604020202020204" pitchFamily="34" charset="0"/>
              <a:buChar char="•"/>
            </a:pPr>
            <a:r>
              <a:rPr lang="en-US" sz="1300" dirty="0"/>
              <a:t>R3 – divisor</a:t>
            </a:r>
          </a:p>
          <a:p>
            <a:pPr marL="285750" indent="-285750">
              <a:buFont typeface="Arial" panose="020B0604020202020204" pitchFamily="34" charset="0"/>
              <a:buChar char="•"/>
            </a:pPr>
            <a:r>
              <a:rPr lang="en-US" sz="1300" dirty="0"/>
              <a:t>R4 – holds shifts from R1</a:t>
            </a:r>
          </a:p>
          <a:p>
            <a:pPr marL="285750" indent="-285750">
              <a:buFont typeface="Arial" panose="020B0604020202020204" pitchFamily="34" charset="0"/>
              <a:buChar char="•"/>
            </a:pPr>
            <a:r>
              <a:rPr lang="en-US" sz="1300" dirty="0"/>
              <a:t>R11 – used to hold the value “-1”</a:t>
            </a:r>
          </a:p>
          <a:p>
            <a:pPr marL="285750" indent="-285750">
              <a:buFont typeface="Arial" panose="020B0604020202020204" pitchFamily="34" charset="0"/>
              <a:buChar char="•"/>
            </a:pPr>
            <a:r>
              <a:rPr lang="en-US" sz="1300" dirty="0"/>
              <a:t>R10 – used to hold the counter (always starts at 64)</a:t>
            </a:r>
          </a:p>
          <a:p>
            <a:pPr marL="285750" indent="-285750">
              <a:buFont typeface="Arial" panose="020B0604020202020204" pitchFamily="34" charset="0"/>
              <a:buChar char="•"/>
            </a:pPr>
            <a:r>
              <a:rPr lang="en-US" sz="1300" dirty="0"/>
              <a:t>R8 – used to hold the quotient</a:t>
            </a:r>
          </a:p>
          <a:p>
            <a:pPr marL="285750" indent="-285750">
              <a:buFont typeface="Arial" panose="020B0604020202020204" pitchFamily="34" charset="0"/>
              <a:buChar char="•"/>
            </a:pPr>
            <a:r>
              <a:rPr lang="en-US" sz="1300" dirty="0"/>
              <a:t>R9 – used to hold the remainder</a:t>
            </a:r>
          </a:p>
          <a:p>
            <a:pPr marL="285750" indent="-285750">
              <a:buFont typeface="Arial" panose="020B0604020202020204" pitchFamily="34" charset="0"/>
              <a:buChar char="•"/>
            </a:pPr>
            <a:r>
              <a:rPr lang="en-US" sz="1300" dirty="0"/>
              <a:t>R20 – holds the sign of the dividend</a:t>
            </a:r>
          </a:p>
          <a:p>
            <a:pPr marL="285750" indent="-285750">
              <a:buFont typeface="Arial" panose="020B0604020202020204" pitchFamily="34" charset="0"/>
              <a:buChar char="•"/>
            </a:pPr>
            <a:r>
              <a:rPr lang="en-US" sz="1300" dirty="0"/>
              <a:t>R21 – holds the sign of the divisor</a:t>
            </a:r>
          </a:p>
          <a:p>
            <a:pPr marL="285750" indent="-285750">
              <a:buFont typeface="Arial" panose="020B0604020202020204" pitchFamily="34" charset="0"/>
              <a:buChar char="•"/>
            </a:pPr>
            <a:r>
              <a:rPr lang="en-US" sz="1300" dirty="0"/>
              <a:t>R13 – holds the maximum negative value (-2^31)</a:t>
            </a:r>
          </a:p>
          <a:p>
            <a:pPr marL="285750" indent="-285750">
              <a:buFont typeface="Arial" panose="020B0604020202020204" pitchFamily="34" charset="0"/>
              <a:buChar char="•"/>
            </a:pPr>
            <a:r>
              <a:rPr lang="en-US" sz="1300" dirty="0"/>
              <a:t>R31 – holds the return PC value (PCST)</a:t>
            </a:r>
          </a:p>
          <a:p>
            <a:pPr marL="285750" indent="-285750">
              <a:buFont typeface="Arial" panose="020B0604020202020204" pitchFamily="34" charset="0"/>
              <a:buChar char="•"/>
            </a:pPr>
            <a:r>
              <a:rPr lang="en-US" sz="1300" dirty="0"/>
              <a:t>R30 – holds the value to be operated on by function</a:t>
            </a:r>
          </a:p>
          <a:p>
            <a:pPr marL="285750" indent="-285750">
              <a:buFont typeface="Arial" panose="020B0604020202020204" pitchFamily="34" charset="0"/>
              <a:buChar char="•"/>
            </a:pPr>
            <a:r>
              <a:rPr lang="en-US" sz="1300" dirty="0"/>
              <a:t>R16 – holds the value “1”</a:t>
            </a:r>
          </a:p>
          <a:p>
            <a:endParaRPr lang="en-US" sz="1300" dirty="0"/>
          </a:p>
          <a:p>
            <a:endParaRPr lang="en-US" sz="1300" dirty="0"/>
          </a:p>
          <a:p>
            <a:endParaRPr lang="en-US" sz="1300" dirty="0"/>
          </a:p>
          <a:p>
            <a:endParaRPr lang="en-US" sz="1300" dirty="0"/>
          </a:p>
          <a:p>
            <a:endParaRPr lang="en-US" sz="1300" dirty="0"/>
          </a:p>
        </p:txBody>
      </p:sp>
      <p:pic>
        <p:nvPicPr>
          <p:cNvPr id="5" name="Picture 4" descr="Table&#10;&#10;Description automatically generated with medium confidence">
            <a:extLst>
              <a:ext uri="{FF2B5EF4-FFF2-40B4-BE49-F238E27FC236}">
                <a16:creationId xmlns:a16="http://schemas.microsoft.com/office/drawing/2014/main" id="{0209FEB3-6CCC-41E9-AE3D-4868A8CD2325}"/>
              </a:ext>
            </a:extLst>
          </p:cNvPr>
          <p:cNvPicPr>
            <a:picLocks noChangeAspect="1"/>
          </p:cNvPicPr>
          <p:nvPr/>
        </p:nvPicPr>
        <p:blipFill rotWithShape="1">
          <a:blip r:embed="rId2">
            <a:extLst>
              <a:ext uri="{28A0092B-C50C-407E-A947-70E740481C1C}">
                <a14:useLocalDpi xmlns:a14="http://schemas.microsoft.com/office/drawing/2010/main" val="0"/>
              </a:ext>
            </a:extLst>
          </a:blip>
          <a:srcRect r="8920"/>
          <a:stretch/>
        </p:blipFill>
        <p:spPr>
          <a:xfrm>
            <a:off x="5489987" y="260736"/>
            <a:ext cx="2484166" cy="2936848"/>
          </a:xfrm>
          <a:prstGeom prst="rect">
            <a:avLst/>
          </a:prstGeom>
        </p:spPr>
      </p:pic>
      <p:pic>
        <p:nvPicPr>
          <p:cNvPr id="8" name="Picture 7" descr="Table&#10;&#10;Description automatically generated">
            <a:extLst>
              <a:ext uri="{FF2B5EF4-FFF2-40B4-BE49-F238E27FC236}">
                <a16:creationId xmlns:a16="http://schemas.microsoft.com/office/drawing/2014/main" id="{6960D724-BFAA-4F73-8ECA-F2E2D309D1C2}"/>
              </a:ext>
            </a:extLst>
          </p:cNvPr>
          <p:cNvPicPr>
            <a:picLocks noChangeAspect="1"/>
          </p:cNvPicPr>
          <p:nvPr/>
        </p:nvPicPr>
        <p:blipFill rotWithShape="1">
          <a:blip r:embed="rId3">
            <a:extLst>
              <a:ext uri="{28A0092B-C50C-407E-A947-70E740481C1C}">
                <a14:useLocalDpi xmlns:a14="http://schemas.microsoft.com/office/drawing/2010/main" val="0"/>
              </a:ext>
            </a:extLst>
          </a:blip>
          <a:srcRect l="1332"/>
          <a:stretch/>
        </p:blipFill>
        <p:spPr>
          <a:xfrm>
            <a:off x="5489987" y="3112116"/>
            <a:ext cx="2484167" cy="2881272"/>
          </a:xfrm>
          <a:prstGeom prst="rect">
            <a:avLst/>
          </a:prstGeom>
        </p:spPr>
      </p:pic>
      <p:pic>
        <p:nvPicPr>
          <p:cNvPr id="13" name="Picture 12" descr="Table&#10;&#10;Description automatically generated">
            <a:extLst>
              <a:ext uri="{FF2B5EF4-FFF2-40B4-BE49-F238E27FC236}">
                <a16:creationId xmlns:a16="http://schemas.microsoft.com/office/drawing/2014/main" id="{4DE7566A-905A-475D-9AC9-66DC0A48F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0766" y="251833"/>
            <a:ext cx="2866905" cy="3575199"/>
          </a:xfrm>
          <a:prstGeom prst="rect">
            <a:avLst/>
          </a:prstGeom>
        </p:spPr>
      </p:pic>
    </p:spTree>
    <p:extLst>
      <p:ext uri="{BB962C8B-B14F-4D97-AF65-F5344CB8AC3E}">
        <p14:creationId xmlns:p14="http://schemas.microsoft.com/office/powerpoint/2010/main" val="231279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0727" y="247186"/>
            <a:ext cx="5146616" cy="553998"/>
          </a:xfrm>
          <a:prstGeom prst="rect">
            <a:avLst/>
          </a:prstGeom>
          <a:noFill/>
        </p:spPr>
        <p:txBody>
          <a:bodyPr wrap="square" rtlCol="0">
            <a:spAutoFit/>
          </a:bodyPr>
          <a:lstStyle/>
          <a:p>
            <a:r>
              <a:rPr lang="en-US" sz="3000" u="sng" dirty="0"/>
              <a:t>Overall Code Functionality</a:t>
            </a:r>
          </a:p>
        </p:txBody>
      </p:sp>
      <p:sp>
        <p:nvSpPr>
          <p:cNvPr id="160" name="TextBox 159">
            <a:extLst>
              <a:ext uri="{FF2B5EF4-FFF2-40B4-BE49-F238E27FC236}">
                <a16:creationId xmlns:a16="http://schemas.microsoft.com/office/drawing/2014/main" id="{69FCA534-1907-4741-95D1-A1E6B04A44BB}"/>
              </a:ext>
            </a:extLst>
          </p:cNvPr>
          <p:cNvSpPr txBox="1"/>
          <p:nvPr/>
        </p:nvSpPr>
        <p:spPr>
          <a:xfrm>
            <a:off x="586868" y="2082477"/>
            <a:ext cx="10738269" cy="2693045"/>
          </a:xfrm>
          <a:prstGeom prst="rect">
            <a:avLst/>
          </a:prstGeom>
          <a:noFill/>
        </p:spPr>
        <p:txBody>
          <a:bodyPr wrap="square" rtlCol="0">
            <a:spAutoFit/>
          </a:bodyPr>
          <a:lstStyle/>
          <a:p>
            <a:r>
              <a:rPr lang="en-US" sz="1300" dirty="0"/>
              <a:t>The assembly code works by first checking for negative values for the divisor and dividend. If one or both are found to be negative, they are complemented and made positive before beginning the division.</a:t>
            </a:r>
          </a:p>
          <a:p>
            <a:endParaRPr lang="en-US" sz="1300" dirty="0"/>
          </a:p>
          <a:p>
            <a:r>
              <a:rPr lang="en-US" sz="1300" dirty="0"/>
              <a:t>The core of the code works by shifting the top bit of the bottom 32-bits of the dividend into the bottom of the top 32-bit of the dividend. The top bit of the dividend is shifted into the “comparison register” (R4). Each loop through the program, a 0 is shifted into the result register (R8). The value in R4 is then compared with the divisor (R4) to see if R3 &lt;= R4.</a:t>
            </a:r>
          </a:p>
          <a:p>
            <a:endParaRPr lang="en-US" sz="1300" dirty="0"/>
          </a:p>
          <a:p>
            <a:r>
              <a:rPr lang="en-US" sz="1300" dirty="0"/>
              <a:t>If the value in R3 is less than the value in R4, the 0 that was shifted into the result register is changed to a 1 and the divisor is subtracted from the comparison register. This process continues until the result register overflows or the loop has been executed 64 times.</a:t>
            </a:r>
          </a:p>
          <a:p>
            <a:endParaRPr lang="en-US" sz="1300" dirty="0"/>
          </a:p>
          <a:p>
            <a:r>
              <a:rPr lang="en-US" sz="1300" dirty="0"/>
              <a:t>If the result overflows, the maximum negative value is moved into the result and remainder registers and the program finishes early.</a:t>
            </a:r>
          </a:p>
          <a:p>
            <a:endParaRPr lang="en-US" sz="1300" dirty="0"/>
          </a:p>
          <a:p>
            <a:r>
              <a:rPr lang="en-US" sz="1300" dirty="0"/>
              <a:t>At the end of the division, the correct signs are given to the remainder and the result.</a:t>
            </a:r>
          </a:p>
        </p:txBody>
      </p:sp>
    </p:spTree>
    <p:extLst>
      <p:ext uri="{BB962C8B-B14F-4D97-AF65-F5344CB8AC3E}">
        <p14:creationId xmlns:p14="http://schemas.microsoft.com/office/powerpoint/2010/main" val="181219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pic>
        <p:nvPicPr>
          <p:cNvPr id="5" name="Picture 4" descr="A picture containing background pattern&#10;&#10;Description automatically generated">
            <a:extLst>
              <a:ext uri="{FF2B5EF4-FFF2-40B4-BE49-F238E27FC236}">
                <a16:creationId xmlns:a16="http://schemas.microsoft.com/office/drawing/2014/main" id="{F392AC9F-815A-4DCB-ACB3-8B7A65870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40" y="1315078"/>
            <a:ext cx="9118833" cy="324685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080D2868-D1C0-4C90-8E0F-A4D0B70EA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63" y="5073931"/>
            <a:ext cx="3791479" cy="647790"/>
          </a:xfrm>
          <a:prstGeom prst="rect">
            <a:avLst/>
          </a:prstGeom>
        </p:spPr>
      </p:pic>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492443"/>
          </a:xfrm>
          <a:prstGeom prst="rect">
            <a:avLst/>
          </a:prstGeom>
          <a:noFill/>
        </p:spPr>
        <p:txBody>
          <a:bodyPr wrap="square" rtlCol="0">
            <a:spAutoFit/>
          </a:bodyPr>
          <a:lstStyle/>
          <a:p>
            <a:r>
              <a:rPr lang="en-US" sz="1300" dirty="0"/>
              <a:t>In this example, the dividend is positive, and the divisor is positive. This yields a result that is positive and a remainder that is positive.</a:t>
            </a:r>
          </a:p>
        </p:txBody>
      </p:sp>
    </p:spTree>
    <p:extLst>
      <p:ext uri="{BB962C8B-B14F-4D97-AF65-F5344CB8AC3E}">
        <p14:creationId xmlns:p14="http://schemas.microsoft.com/office/powerpoint/2010/main" val="13616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492443"/>
          </a:xfrm>
          <a:prstGeom prst="rect">
            <a:avLst/>
          </a:prstGeom>
          <a:noFill/>
        </p:spPr>
        <p:txBody>
          <a:bodyPr wrap="square" rtlCol="0">
            <a:spAutoFit/>
          </a:bodyPr>
          <a:lstStyle/>
          <a:p>
            <a:r>
              <a:rPr lang="en-US" sz="1300" dirty="0"/>
              <a:t>In this example, the dividend is negative, and the divisor is negative. This yields a result that is positive and a remainder that is negative.</a:t>
            </a:r>
          </a:p>
        </p:txBody>
      </p:sp>
      <p:pic>
        <p:nvPicPr>
          <p:cNvPr id="3" name="Picture 2" descr="A picture containing graphical user interface&#10;&#10;Description automatically generated">
            <a:extLst>
              <a:ext uri="{FF2B5EF4-FFF2-40B4-BE49-F238E27FC236}">
                <a16:creationId xmlns:a16="http://schemas.microsoft.com/office/drawing/2014/main" id="{844E68BA-F2D8-496B-921C-0A5C77E7F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88" y="1112693"/>
            <a:ext cx="9763185" cy="326636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CC20E984-114C-455F-B33D-390FBB280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88" y="5107043"/>
            <a:ext cx="3705742" cy="638264"/>
          </a:xfrm>
          <a:prstGeom prst="rect">
            <a:avLst/>
          </a:prstGeom>
        </p:spPr>
      </p:pic>
    </p:spTree>
    <p:extLst>
      <p:ext uri="{BB962C8B-B14F-4D97-AF65-F5344CB8AC3E}">
        <p14:creationId xmlns:p14="http://schemas.microsoft.com/office/powerpoint/2010/main" val="392685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492443"/>
          </a:xfrm>
          <a:prstGeom prst="rect">
            <a:avLst/>
          </a:prstGeom>
          <a:noFill/>
        </p:spPr>
        <p:txBody>
          <a:bodyPr wrap="square" rtlCol="0">
            <a:spAutoFit/>
          </a:bodyPr>
          <a:lstStyle/>
          <a:p>
            <a:r>
              <a:rPr lang="en-US" sz="1300" dirty="0"/>
              <a:t>In this example, the dividend is positive, and the divisor is zero. This yields an overflow result and an overflow remainder.</a:t>
            </a:r>
          </a:p>
        </p:txBody>
      </p:sp>
      <p:pic>
        <p:nvPicPr>
          <p:cNvPr id="4" name="Picture 3" descr="A picture containing diagram&#10;&#10;Description automatically generated">
            <a:extLst>
              <a:ext uri="{FF2B5EF4-FFF2-40B4-BE49-F238E27FC236}">
                <a16:creationId xmlns:a16="http://schemas.microsoft.com/office/drawing/2014/main" id="{13010471-797B-4892-A3A8-21894E6FD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241" y="1284475"/>
            <a:ext cx="8788854" cy="312813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0C75C9BC-9847-485A-AE97-EA685C9FF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44" y="5162170"/>
            <a:ext cx="3829584" cy="628738"/>
          </a:xfrm>
          <a:prstGeom prst="rect">
            <a:avLst/>
          </a:prstGeom>
        </p:spPr>
      </p:pic>
    </p:spTree>
    <p:extLst>
      <p:ext uri="{BB962C8B-B14F-4D97-AF65-F5344CB8AC3E}">
        <p14:creationId xmlns:p14="http://schemas.microsoft.com/office/powerpoint/2010/main" val="32451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492443"/>
          </a:xfrm>
          <a:prstGeom prst="rect">
            <a:avLst/>
          </a:prstGeom>
          <a:noFill/>
        </p:spPr>
        <p:txBody>
          <a:bodyPr wrap="square" rtlCol="0">
            <a:spAutoFit/>
          </a:bodyPr>
          <a:lstStyle/>
          <a:p>
            <a:r>
              <a:rPr lang="en-US" sz="1300" dirty="0"/>
              <a:t>In this example, the dividend is negative, and the divisor is positive. This yields a result that is negative and a remainder that is negative.</a:t>
            </a:r>
          </a:p>
        </p:txBody>
      </p:sp>
      <p:pic>
        <p:nvPicPr>
          <p:cNvPr id="3" name="Picture 2">
            <a:extLst>
              <a:ext uri="{FF2B5EF4-FFF2-40B4-BE49-F238E27FC236}">
                <a16:creationId xmlns:a16="http://schemas.microsoft.com/office/drawing/2014/main" id="{D5725BE9-DC28-45B8-AE4E-A78867B1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85" y="1360639"/>
            <a:ext cx="9243002" cy="3110692"/>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13D93524-68A8-4944-8DF6-DE6F89DEB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19" y="5079732"/>
            <a:ext cx="3639058" cy="657317"/>
          </a:xfrm>
          <a:prstGeom prst="rect">
            <a:avLst/>
          </a:prstGeom>
        </p:spPr>
      </p:pic>
    </p:spTree>
    <p:extLst>
      <p:ext uri="{BB962C8B-B14F-4D97-AF65-F5344CB8AC3E}">
        <p14:creationId xmlns:p14="http://schemas.microsoft.com/office/powerpoint/2010/main" val="333591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E5C6A78-5ACF-448A-A8F3-322202B0A8E7}"/>
              </a:ext>
            </a:extLst>
          </p:cNvPr>
          <p:cNvSpPr txBox="1"/>
          <p:nvPr/>
        </p:nvSpPr>
        <p:spPr>
          <a:xfrm>
            <a:off x="232808" y="251833"/>
            <a:ext cx="3803797" cy="551249"/>
          </a:xfrm>
          <a:prstGeom prst="rect">
            <a:avLst/>
          </a:prstGeom>
          <a:noFill/>
        </p:spPr>
        <p:txBody>
          <a:bodyPr wrap="square" rtlCol="0">
            <a:spAutoFit/>
          </a:bodyPr>
          <a:lstStyle/>
          <a:p>
            <a:r>
              <a:rPr lang="en-US" sz="3000" u="sng" dirty="0"/>
              <a:t>Examples and Results</a:t>
            </a:r>
          </a:p>
        </p:txBody>
      </p:sp>
      <p:sp>
        <p:nvSpPr>
          <p:cNvPr id="10" name="TextBox 9">
            <a:extLst>
              <a:ext uri="{FF2B5EF4-FFF2-40B4-BE49-F238E27FC236}">
                <a16:creationId xmlns:a16="http://schemas.microsoft.com/office/drawing/2014/main" id="{00BB4BB6-19F4-4C80-A290-313CB2BCE51F}"/>
              </a:ext>
            </a:extLst>
          </p:cNvPr>
          <p:cNvSpPr txBox="1"/>
          <p:nvPr/>
        </p:nvSpPr>
        <p:spPr>
          <a:xfrm>
            <a:off x="5268286" y="5162170"/>
            <a:ext cx="6484690" cy="492443"/>
          </a:xfrm>
          <a:prstGeom prst="rect">
            <a:avLst/>
          </a:prstGeom>
          <a:noFill/>
        </p:spPr>
        <p:txBody>
          <a:bodyPr wrap="square" rtlCol="0">
            <a:spAutoFit/>
          </a:bodyPr>
          <a:lstStyle/>
          <a:p>
            <a:r>
              <a:rPr lang="en-US" sz="1300" dirty="0"/>
              <a:t>In this example, the dividend is positive, and the divisor is negative. This yields a result that is negative and a remainder that is positive.</a:t>
            </a:r>
          </a:p>
        </p:txBody>
      </p:sp>
      <p:pic>
        <p:nvPicPr>
          <p:cNvPr id="4" name="Picture 3" descr="A screenshot of a computer&#10;&#10;Description automatically generated with medium confidence">
            <a:extLst>
              <a:ext uri="{FF2B5EF4-FFF2-40B4-BE49-F238E27FC236}">
                <a16:creationId xmlns:a16="http://schemas.microsoft.com/office/drawing/2014/main" id="{090EE991-2D90-4090-BCDE-FA8D3D048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62" y="1203387"/>
            <a:ext cx="8137321" cy="3088618"/>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AAEBED6E-FA95-4D43-A3D3-5108197A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421" y="5151684"/>
            <a:ext cx="3705742" cy="657317"/>
          </a:xfrm>
          <a:prstGeom prst="rect">
            <a:avLst/>
          </a:prstGeom>
        </p:spPr>
      </p:pic>
    </p:spTree>
    <p:extLst>
      <p:ext uri="{BB962C8B-B14F-4D97-AF65-F5344CB8AC3E}">
        <p14:creationId xmlns:p14="http://schemas.microsoft.com/office/powerpoint/2010/main" val="3122162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11108</TotalTime>
  <Words>861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Homework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Kody</dc:creator>
  <cp:lastModifiedBy>Davis, Kody</cp:lastModifiedBy>
  <cp:revision>146</cp:revision>
  <dcterms:created xsi:type="dcterms:W3CDTF">2021-02-11T14:13:13Z</dcterms:created>
  <dcterms:modified xsi:type="dcterms:W3CDTF">2021-04-21T14:29:15Z</dcterms:modified>
</cp:coreProperties>
</file>