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9" r:id="rId3"/>
    <p:sldId id="259" r:id="rId4"/>
    <p:sldId id="258" r:id="rId5"/>
    <p:sldId id="260" r:id="rId6"/>
    <p:sldId id="261" r:id="rId7"/>
    <p:sldId id="265" r:id="rId8"/>
    <p:sldId id="266" r:id="rId9"/>
    <p:sldId id="267" r:id="rId10"/>
    <p:sldId id="290"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7D31"/>
    <a:srgbClr val="38FF09"/>
    <a:srgbClr val="09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9F688-5D14-485F-8F92-6A6B5308F4D5}"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7965E-4133-4CF9-AECB-CA88CED02C27}" type="slidenum">
              <a:rPr lang="en-US" smtClean="0"/>
              <a:t>‹#›</a:t>
            </a:fld>
            <a:endParaRPr lang="en-US"/>
          </a:p>
        </p:txBody>
      </p:sp>
    </p:spTree>
    <p:extLst>
      <p:ext uri="{BB962C8B-B14F-4D97-AF65-F5344CB8AC3E}">
        <p14:creationId xmlns:p14="http://schemas.microsoft.com/office/powerpoint/2010/main" val="310876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3668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56399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85653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79728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4BA7-835D-48D4-9C19-0146C92D01BC}"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5260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E4BA7-835D-48D4-9C19-0146C92D01BC}"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0458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E4BA7-835D-48D4-9C19-0146C92D01BC}"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48579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E4BA7-835D-48D4-9C19-0146C92D01BC}"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91606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4BA7-835D-48D4-9C19-0146C92D01BC}"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7794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2712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0380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4BA7-835D-48D4-9C19-0146C92D01BC}"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9A4FF-4204-46EB-B489-EA154BDBC801}" type="slidenum">
              <a:rPr lang="en-US" smtClean="0"/>
              <a:t>‹#›</a:t>
            </a:fld>
            <a:endParaRPr lang="en-US"/>
          </a:p>
        </p:txBody>
      </p:sp>
    </p:spTree>
    <p:extLst>
      <p:ext uri="{BB962C8B-B14F-4D97-AF65-F5344CB8AC3E}">
        <p14:creationId xmlns:p14="http://schemas.microsoft.com/office/powerpoint/2010/main" val="2289532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67AB-12AD-4145-9170-E020BB74FE1D}"/>
              </a:ext>
            </a:extLst>
          </p:cNvPr>
          <p:cNvSpPr>
            <a:spLocks noGrp="1"/>
          </p:cNvSpPr>
          <p:nvPr>
            <p:ph type="ctrTitle"/>
          </p:nvPr>
        </p:nvSpPr>
        <p:spPr>
          <a:xfrm>
            <a:off x="1524000" y="868362"/>
            <a:ext cx="9144000" cy="2387600"/>
          </a:xfrm>
        </p:spPr>
        <p:txBody>
          <a:bodyPr>
            <a:normAutofit/>
          </a:bodyPr>
          <a:lstStyle/>
          <a:p>
            <a:r>
              <a:rPr lang="en-US" dirty="0"/>
              <a:t>Homework 7</a:t>
            </a:r>
            <a:br>
              <a:rPr lang="en-US" dirty="0"/>
            </a:br>
            <a:br>
              <a:rPr lang="en-US" dirty="0"/>
            </a:br>
            <a:r>
              <a:rPr lang="en-US" sz="2800" dirty="0"/>
              <a:t>The STM32F070CB/RB/C6/F6 MCU</a:t>
            </a:r>
            <a:endParaRPr lang="en-US" dirty="0"/>
          </a:p>
        </p:txBody>
      </p:sp>
      <p:sp>
        <p:nvSpPr>
          <p:cNvPr id="3" name="Subtitle 2">
            <a:extLst>
              <a:ext uri="{FF2B5EF4-FFF2-40B4-BE49-F238E27FC236}">
                <a16:creationId xmlns:a16="http://schemas.microsoft.com/office/drawing/2014/main" id="{03B7AE66-6BA8-48DB-953E-75155ED15E45}"/>
              </a:ext>
            </a:extLst>
          </p:cNvPr>
          <p:cNvSpPr>
            <a:spLocks noGrp="1"/>
          </p:cNvSpPr>
          <p:nvPr>
            <p:ph type="subTitle" idx="1"/>
          </p:nvPr>
        </p:nvSpPr>
        <p:spPr>
          <a:xfrm>
            <a:off x="1524000" y="4625495"/>
            <a:ext cx="9144000" cy="1655762"/>
          </a:xfrm>
        </p:spPr>
        <p:txBody>
          <a:bodyPr/>
          <a:lstStyle/>
          <a:p>
            <a:r>
              <a:rPr lang="en-US" dirty="0"/>
              <a:t>Kody Davis - 5375</a:t>
            </a:r>
          </a:p>
        </p:txBody>
      </p:sp>
    </p:spTree>
    <p:extLst>
      <p:ext uri="{BB962C8B-B14F-4D97-AF65-F5344CB8AC3E}">
        <p14:creationId xmlns:p14="http://schemas.microsoft.com/office/powerpoint/2010/main" val="204025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6036" y="-4584"/>
            <a:ext cx="10515600" cy="1325563"/>
          </a:xfrm>
        </p:spPr>
        <p:txBody>
          <a:bodyPr/>
          <a:lstStyle/>
          <a:p>
            <a:r>
              <a:rPr lang="en-US" b="0" i="0" dirty="0">
                <a:effectLst/>
                <a:latin typeface="Helvetica Neue"/>
              </a:rPr>
              <a:t>Cortex –M0 Instruction Examples</a:t>
            </a:r>
            <a:endParaRPr lang="en-US" dirty="0"/>
          </a:p>
        </p:txBody>
      </p:sp>
      <p:pic>
        <p:nvPicPr>
          <p:cNvPr id="14" name="Content Placeholder 13" descr="Graphical user interface, text, application, table&#10;&#10;Description automatically generated">
            <a:extLst>
              <a:ext uri="{FF2B5EF4-FFF2-40B4-BE49-F238E27FC236}">
                <a16:creationId xmlns:a16="http://schemas.microsoft.com/office/drawing/2014/main" id="{ACA05843-FA20-498A-9353-9C2221D21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5307444"/>
            <a:ext cx="5808558" cy="1010184"/>
          </a:xfrm>
        </p:spPr>
      </p:pic>
      <p:pic>
        <p:nvPicPr>
          <p:cNvPr id="16" name="Picture 15" descr="Table&#10;&#10;Description automatically generated">
            <a:extLst>
              <a:ext uri="{FF2B5EF4-FFF2-40B4-BE49-F238E27FC236}">
                <a16:creationId xmlns:a16="http://schemas.microsoft.com/office/drawing/2014/main" id="{F41069C2-45D1-4C5B-9F76-86EBC8DDF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392" y="1246257"/>
            <a:ext cx="3907708" cy="3003089"/>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58DF1BF8-1317-4E67-B4F6-3651AF57A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61" y="5174468"/>
            <a:ext cx="5056897" cy="1143160"/>
          </a:xfrm>
          <a:prstGeom prst="rect">
            <a:avLst/>
          </a:prstGeom>
        </p:spPr>
      </p:pic>
      <p:pic>
        <p:nvPicPr>
          <p:cNvPr id="21" name="Picture 20" descr="Text&#10;&#10;Description automatically generated">
            <a:extLst>
              <a:ext uri="{FF2B5EF4-FFF2-40B4-BE49-F238E27FC236}">
                <a16:creationId xmlns:a16="http://schemas.microsoft.com/office/drawing/2014/main" id="{5F473C43-0C7F-4D34-ADFE-565B375A8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661" y="2379077"/>
            <a:ext cx="5344271" cy="1933845"/>
          </a:xfrm>
          <a:prstGeom prst="rect">
            <a:avLst/>
          </a:prstGeom>
        </p:spPr>
      </p:pic>
      <p:sp>
        <p:nvSpPr>
          <p:cNvPr id="22" name="TextBox 21">
            <a:extLst>
              <a:ext uri="{FF2B5EF4-FFF2-40B4-BE49-F238E27FC236}">
                <a16:creationId xmlns:a16="http://schemas.microsoft.com/office/drawing/2014/main" id="{ED4683EA-C8F4-4F9C-B180-78D0EBEC76CB}"/>
              </a:ext>
            </a:extLst>
          </p:cNvPr>
          <p:cNvSpPr txBox="1"/>
          <p:nvPr/>
        </p:nvSpPr>
        <p:spPr>
          <a:xfrm>
            <a:off x="977900" y="1094862"/>
            <a:ext cx="5118100" cy="1107996"/>
          </a:xfrm>
          <a:prstGeom prst="rect">
            <a:avLst/>
          </a:prstGeom>
          <a:noFill/>
        </p:spPr>
        <p:txBody>
          <a:bodyPr wrap="square" rtlCol="0">
            <a:spAutoFit/>
          </a:bodyPr>
          <a:lstStyle/>
          <a:p>
            <a:r>
              <a:rPr lang="en-US" sz="2200" b="1" dirty="0"/>
              <a:t>							</a:t>
            </a:r>
            <a:r>
              <a:rPr lang="en-US" sz="2200" b="1" dirty="0">
                <a:solidFill>
                  <a:srgbClr val="FF0000"/>
                </a:solidFill>
              </a:rPr>
              <a:t>Register Table</a:t>
            </a:r>
          </a:p>
          <a:p>
            <a:r>
              <a:rPr lang="en-US" sz="2200" b="1" dirty="0"/>
              <a:t>							  </a:t>
            </a:r>
            <a:r>
              <a:rPr lang="en-US" sz="2200" b="1" dirty="0">
                <a:solidFill>
                  <a:srgbClr val="FF0000"/>
                </a:solidFill>
              </a:rPr>
              <a:t>used with</a:t>
            </a:r>
          </a:p>
          <a:p>
            <a:r>
              <a:rPr lang="en-US" sz="2200" b="1" dirty="0">
                <a:solidFill>
                  <a:srgbClr val="ED7D31"/>
                </a:solidFill>
              </a:rPr>
              <a:t>POP</a:t>
            </a:r>
            <a:r>
              <a:rPr lang="en-US" sz="2200" b="1" dirty="0"/>
              <a:t>						       </a:t>
            </a:r>
            <a:r>
              <a:rPr lang="en-US" sz="2200" b="1" dirty="0">
                <a:solidFill>
                  <a:srgbClr val="FF0000"/>
                </a:solidFill>
              </a:rPr>
              <a:t>MSR</a:t>
            </a:r>
          </a:p>
        </p:txBody>
      </p:sp>
      <p:cxnSp>
        <p:nvCxnSpPr>
          <p:cNvPr id="27" name="Straight Connector 26">
            <a:extLst>
              <a:ext uri="{FF2B5EF4-FFF2-40B4-BE49-F238E27FC236}">
                <a16:creationId xmlns:a16="http://schemas.microsoft.com/office/drawing/2014/main" id="{BADFE1FC-2032-4628-8D4A-217CE551A6F8}"/>
              </a:ext>
            </a:extLst>
          </p:cNvPr>
          <p:cNvCxnSpPr/>
          <p:nvPr/>
        </p:nvCxnSpPr>
        <p:spPr>
          <a:xfrm>
            <a:off x="1637071" y="1902543"/>
            <a:ext cx="530942"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60572F81-0B1A-4B76-BB2B-F96FB6CB005D}"/>
              </a:ext>
            </a:extLst>
          </p:cNvPr>
          <p:cNvCxnSpPr>
            <a:cxnSpLocks/>
          </p:cNvCxnSpPr>
          <p:nvPr/>
        </p:nvCxnSpPr>
        <p:spPr>
          <a:xfrm>
            <a:off x="2153265" y="1887795"/>
            <a:ext cx="0" cy="33921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454E0636-F199-4116-8054-379822B32C2F}"/>
              </a:ext>
            </a:extLst>
          </p:cNvPr>
          <p:cNvCxnSpPr>
            <a:cxnSpLocks/>
          </p:cNvCxnSpPr>
          <p:nvPr/>
        </p:nvCxnSpPr>
        <p:spPr>
          <a:xfrm>
            <a:off x="5654054" y="1637070"/>
            <a:ext cx="148416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249A465-46E6-43B0-9628-25E5923D64B9}"/>
              </a:ext>
            </a:extLst>
          </p:cNvPr>
          <p:cNvSpPr txBox="1"/>
          <p:nvPr/>
        </p:nvSpPr>
        <p:spPr>
          <a:xfrm>
            <a:off x="7905135" y="4704735"/>
            <a:ext cx="2035278" cy="430887"/>
          </a:xfrm>
          <a:prstGeom prst="rect">
            <a:avLst/>
          </a:prstGeom>
          <a:noFill/>
        </p:spPr>
        <p:txBody>
          <a:bodyPr wrap="square" rtlCol="0">
            <a:spAutoFit/>
          </a:bodyPr>
          <a:lstStyle/>
          <a:p>
            <a:r>
              <a:rPr lang="en-US" sz="2200" b="1" dirty="0">
                <a:solidFill>
                  <a:srgbClr val="FF0000"/>
                </a:solidFill>
              </a:rPr>
              <a:t>MSR</a:t>
            </a:r>
          </a:p>
        </p:txBody>
      </p:sp>
      <p:cxnSp>
        <p:nvCxnSpPr>
          <p:cNvPr id="37" name="Straight Connector 36">
            <a:extLst>
              <a:ext uri="{FF2B5EF4-FFF2-40B4-BE49-F238E27FC236}">
                <a16:creationId xmlns:a16="http://schemas.microsoft.com/office/drawing/2014/main" id="{351155A3-F558-4F64-8981-E14CE6727C12}"/>
              </a:ext>
            </a:extLst>
          </p:cNvPr>
          <p:cNvCxnSpPr/>
          <p:nvPr/>
        </p:nvCxnSpPr>
        <p:spPr>
          <a:xfrm>
            <a:off x="8632723" y="4907024"/>
            <a:ext cx="530942"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F35DBF0F-2353-449B-B188-D8DEC234A9EC}"/>
              </a:ext>
            </a:extLst>
          </p:cNvPr>
          <p:cNvCxnSpPr>
            <a:cxnSpLocks/>
          </p:cNvCxnSpPr>
          <p:nvPr/>
        </p:nvCxnSpPr>
        <p:spPr>
          <a:xfrm>
            <a:off x="9148917" y="4892276"/>
            <a:ext cx="0" cy="339212"/>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B3A81A69-A620-4A3F-A839-A109CFE75BC7}"/>
              </a:ext>
            </a:extLst>
          </p:cNvPr>
          <p:cNvSpPr txBox="1"/>
          <p:nvPr/>
        </p:nvSpPr>
        <p:spPr>
          <a:xfrm>
            <a:off x="948404" y="4573596"/>
            <a:ext cx="2035278" cy="430887"/>
          </a:xfrm>
          <a:prstGeom prst="rect">
            <a:avLst/>
          </a:prstGeom>
          <a:noFill/>
        </p:spPr>
        <p:txBody>
          <a:bodyPr wrap="square" rtlCol="0">
            <a:spAutoFit/>
          </a:bodyPr>
          <a:lstStyle/>
          <a:p>
            <a:r>
              <a:rPr lang="en-US" sz="2200" b="1" dirty="0">
                <a:solidFill>
                  <a:srgbClr val="0070C0"/>
                </a:solidFill>
              </a:rPr>
              <a:t>LDM</a:t>
            </a:r>
          </a:p>
        </p:txBody>
      </p:sp>
      <p:cxnSp>
        <p:nvCxnSpPr>
          <p:cNvPr id="40" name="Straight Connector 39">
            <a:extLst>
              <a:ext uri="{FF2B5EF4-FFF2-40B4-BE49-F238E27FC236}">
                <a16:creationId xmlns:a16="http://schemas.microsoft.com/office/drawing/2014/main" id="{0B684E2F-5865-464E-81C7-094893293AB3}"/>
              </a:ext>
            </a:extLst>
          </p:cNvPr>
          <p:cNvCxnSpPr/>
          <p:nvPr/>
        </p:nvCxnSpPr>
        <p:spPr>
          <a:xfrm>
            <a:off x="1651819" y="4781662"/>
            <a:ext cx="530942" cy="0"/>
          </a:xfrm>
          <a:prstGeom prst="line">
            <a:avLst/>
          </a:prstGeom>
          <a:ln w="38100">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5D6C9DC4-DD9E-4F87-98F8-3A440EDE9F16}"/>
              </a:ext>
            </a:extLst>
          </p:cNvPr>
          <p:cNvCxnSpPr>
            <a:cxnSpLocks/>
          </p:cNvCxnSpPr>
          <p:nvPr/>
        </p:nvCxnSpPr>
        <p:spPr>
          <a:xfrm>
            <a:off x="2168013" y="4766914"/>
            <a:ext cx="0" cy="339212"/>
          </a:xfrm>
          <a:prstGeom prst="straightConnector1">
            <a:avLst/>
          </a:prstGeom>
          <a:ln w="38100">
            <a:solidFill>
              <a:srgbClr val="0070C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8957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0203" y="18254"/>
            <a:ext cx="10515600" cy="1325563"/>
          </a:xfrm>
        </p:spPr>
        <p:txBody>
          <a:bodyPr/>
          <a:lstStyle/>
          <a:p>
            <a:r>
              <a:rPr lang="en-US" b="0" i="0" dirty="0">
                <a:effectLst/>
                <a:latin typeface="Helvetica Neue"/>
              </a:rPr>
              <a:t>Instruction Set, Stack, and Interrupts</a:t>
            </a:r>
            <a:endParaRPr lang="en-US"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a:xfrm>
            <a:off x="596900" y="1343817"/>
            <a:ext cx="10515600" cy="5366699"/>
          </a:xfrm>
        </p:spPr>
        <p:txBody>
          <a:bodyPr>
            <a:normAutofit/>
          </a:bodyPr>
          <a:lstStyle/>
          <a:p>
            <a:pPr marL="0" indent="0">
              <a:buNone/>
            </a:pPr>
            <a:r>
              <a:rPr lang="en-US" sz="1900" dirty="0"/>
              <a:t>Because some instructions are 32-bits and some are only 16-bits, the NOP instruction is very useful. The NOP instruction’s binary value is “1011-1111-0000-0000”. Notice that it is only 16-bits. The assembler uses this instruction to keep the program aligned in memory.</a:t>
            </a:r>
          </a:p>
          <a:p>
            <a:pPr marL="0" indent="0">
              <a:buNone/>
            </a:pPr>
            <a:r>
              <a:rPr lang="en-US" sz="1900" dirty="0"/>
              <a:t>The Branch instruction can be encoded in two ways. The first uses an 8-bit signed integer and is conditional. The second uses an 11-bit signed integer and is unconditional. In the first encoding, the condition to be branched on is set using a bit mask in bits 11-8 of the instruction. The condition flags are held in the ASPR region of the PSR.</a:t>
            </a:r>
          </a:p>
          <a:p>
            <a:pPr marL="0" indent="0">
              <a:buNone/>
            </a:pPr>
            <a:r>
              <a:rPr lang="en-US" sz="1900" dirty="0"/>
              <a:t>The SP and the stack itself begin at a value set by the programmer. Asserting reset will cause the processor to abandon the current Execution state without saving it. When reset is de-asserted, all registers that have a defined reset value will contain that value. All others will have unknown values.</a:t>
            </a:r>
          </a:p>
          <a:p>
            <a:pPr marL="0" indent="0">
              <a:buNone/>
            </a:pPr>
            <a:r>
              <a:rPr lang="en-US" sz="1900" dirty="0"/>
              <a:t>The ARMv6-M architecture used in the Cortex –M0 uses a full-descending stack. This means when pushing context onto the stack after interrupts or exceptions, the hardware decrements the SP to the end of the new stack frame before storing data onto the stack. When popping context, the hardware reads the data from the stack frame and then increments the SP.</a:t>
            </a:r>
          </a:p>
          <a:p>
            <a:pPr marL="0" indent="0">
              <a:buNone/>
            </a:pPr>
            <a:r>
              <a:rPr lang="en-US" sz="1900" dirty="0"/>
              <a:t>Exceptions within code can cause interrupts as well as “events” that occur from external sources, so long as the system is configured to receive and process that event. Various interrupts can be enabled and disabled using the interrupt mask register. Interrupts can be assigned a priority such that interrupts with a higher priority are serviced first.</a:t>
            </a:r>
          </a:p>
        </p:txBody>
      </p:sp>
    </p:spTree>
    <p:extLst>
      <p:ext uri="{BB962C8B-B14F-4D97-AF65-F5344CB8AC3E}">
        <p14:creationId xmlns:p14="http://schemas.microsoft.com/office/powerpoint/2010/main" val="246650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5528" y="18255"/>
            <a:ext cx="11019503" cy="1325563"/>
          </a:xfrm>
        </p:spPr>
        <p:txBody>
          <a:bodyPr/>
          <a:lstStyle/>
          <a:p>
            <a:r>
              <a:rPr lang="en-US"/>
              <a:t>Pipeline, Memory Architecture and MCU Layout</a:t>
            </a:r>
            <a:endParaRPr lang="en-US" dirty="0"/>
          </a:p>
        </p:txBody>
      </p:sp>
      <p:pic>
        <p:nvPicPr>
          <p:cNvPr id="5" name="Content Placeholder 4" descr="Diagram&#10;&#10;Description automatically generated">
            <a:extLst>
              <a:ext uri="{FF2B5EF4-FFF2-40B4-BE49-F238E27FC236}">
                <a16:creationId xmlns:a16="http://schemas.microsoft.com/office/drawing/2014/main" id="{231AAB32-BA47-4274-B499-AA8D6B489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089656"/>
            <a:ext cx="4390105" cy="2758069"/>
          </a:xfrm>
        </p:spPr>
      </p:pic>
      <p:sp>
        <p:nvSpPr>
          <p:cNvPr id="6" name="TextBox 5">
            <a:extLst>
              <a:ext uri="{FF2B5EF4-FFF2-40B4-BE49-F238E27FC236}">
                <a16:creationId xmlns:a16="http://schemas.microsoft.com/office/drawing/2014/main" id="{EFE88937-88CB-4240-8E6C-7E8796CAD9E5}"/>
              </a:ext>
            </a:extLst>
          </p:cNvPr>
          <p:cNvSpPr txBox="1"/>
          <p:nvPr/>
        </p:nvSpPr>
        <p:spPr>
          <a:xfrm>
            <a:off x="383458" y="1343818"/>
            <a:ext cx="3952568" cy="5324535"/>
          </a:xfrm>
          <a:prstGeom prst="rect">
            <a:avLst/>
          </a:prstGeom>
          <a:noFill/>
        </p:spPr>
        <p:txBody>
          <a:bodyPr wrap="square" rtlCol="0">
            <a:spAutoFit/>
          </a:bodyPr>
          <a:lstStyle/>
          <a:p>
            <a:r>
              <a:rPr lang="en-US" sz="2000" dirty="0"/>
              <a:t>The Cortex –M0 uses a 3-stage pipeline.</a:t>
            </a:r>
          </a:p>
          <a:p>
            <a:endParaRPr lang="en-US" sz="2000" dirty="0"/>
          </a:p>
          <a:p>
            <a:r>
              <a:rPr lang="en-US" sz="2000" dirty="0"/>
              <a:t>Loads and stores take 2 cycles, while basic arithmetic operations take only 1 cycle.</a:t>
            </a:r>
          </a:p>
          <a:p>
            <a:endParaRPr lang="en-US" sz="2000" dirty="0"/>
          </a:p>
          <a:p>
            <a:r>
              <a:rPr lang="en-US" sz="2000" dirty="0"/>
              <a:t>The memory utilizes a von Neumann architecture in which data and program memory share the same bus.</a:t>
            </a:r>
          </a:p>
          <a:p>
            <a:endParaRPr lang="en-US" sz="2000" dirty="0"/>
          </a:p>
          <a:p>
            <a:r>
              <a:rPr lang="en-US" sz="2000" dirty="0"/>
              <a:t>The function of GPIO pins is changed by changing the values at specific memory addresses through software, as are many other control bits.</a:t>
            </a:r>
          </a:p>
        </p:txBody>
      </p:sp>
      <p:pic>
        <p:nvPicPr>
          <p:cNvPr id="8" name="Picture 7">
            <a:extLst>
              <a:ext uri="{FF2B5EF4-FFF2-40B4-BE49-F238E27FC236}">
                <a16:creationId xmlns:a16="http://schemas.microsoft.com/office/drawing/2014/main" id="{72146CF4-7997-4CB7-8EA8-4F8058B76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141" y="3966627"/>
            <a:ext cx="4925821" cy="2769882"/>
          </a:xfrm>
          <a:prstGeom prst="rect">
            <a:avLst/>
          </a:prstGeom>
        </p:spPr>
      </p:pic>
    </p:spTree>
    <p:extLst>
      <p:ext uri="{BB962C8B-B14F-4D97-AF65-F5344CB8AC3E}">
        <p14:creationId xmlns:p14="http://schemas.microsoft.com/office/powerpoint/2010/main" val="267599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4665977" y="29242"/>
            <a:ext cx="2627671" cy="1325563"/>
          </a:xfrm>
        </p:spPr>
        <p:txBody>
          <a:bodyPr/>
          <a:lstStyle/>
          <a:p>
            <a:r>
              <a:rPr lang="en-US" b="0" i="0" dirty="0">
                <a:effectLst/>
                <a:latin typeface="Helvetica Neue"/>
              </a:rPr>
              <a:t>Overview</a:t>
            </a:r>
            <a:endParaRPr lang="en-US"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a:xfrm>
            <a:off x="838200" y="1825625"/>
            <a:ext cx="10515600" cy="1906399"/>
          </a:xfrm>
        </p:spPr>
        <p:txBody>
          <a:bodyPr>
            <a:normAutofit/>
          </a:bodyPr>
          <a:lstStyle/>
          <a:p>
            <a:r>
              <a:rPr lang="en-US" dirty="0"/>
              <a:t>The </a:t>
            </a:r>
            <a:r>
              <a:rPr lang="en-US" sz="2800" dirty="0"/>
              <a:t>STM32F070CB/RB/C6/F6 are a group of microcontrollers developed by STMicroelectronics.</a:t>
            </a:r>
          </a:p>
          <a:p>
            <a:r>
              <a:rPr lang="en-US" dirty="0"/>
              <a:t>For this presentation, we will specifically focus on the STM32F070F6 since it is the least complicated model out of the group.</a:t>
            </a:r>
            <a:endParaRPr lang="en-US" sz="2800" dirty="0"/>
          </a:p>
        </p:txBody>
      </p:sp>
      <p:pic>
        <p:nvPicPr>
          <p:cNvPr id="5" name="Picture 4" descr="Text&#10;&#10;Description automatically generated">
            <a:extLst>
              <a:ext uri="{FF2B5EF4-FFF2-40B4-BE49-F238E27FC236}">
                <a16:creationId xmlns:a16="http://schemas.microsoft.com/office/drawing/2014/main" id="{809C003B-629E-4766-8353-1FC335460E2E}"/>
              </a:ext>
            </a:extLst>
          </p:cNvPr>
          <p:cNvPicPr>
            <a:picLocks noChangeAspect="1"/>
          </p:cNvPicPr>
          <p:nvPr/>
        </p:nvPicPr>
        <p:blipFill rotWithShape="1">
          <a:blip r:embed="rId2">
            <a:extLst>
              <a:ext uri="{28A0092B-C50C-407E-A947-70E740481C1C}">
                <a14:useLocalDpi xmlns:a14="http://schemas.microsoft.com/office/drawing/2010/main" val="0"/>
              </a:ext>
            </a:extLst>
          </a:blip>
          <a:srcRect t="9553"/>
          <a:stretch/>
        </p:blipFill>
        <p:spPr>
          <a:xfrm>
            <a:off x="1555180" y="4244830"/>
            <a:ext cx="8849266" cy="1906398"/>
          </a:xfrm>
          <a:prstGeom prst="rect">
            <a:avLst/>
          </a:prstGeom>
        </p:spPr>
      </p:pic>
    </p:spTree>
    <p:extLst>
      <p:ext uri="{BB962C8B-B14F-4D97-AF65-F5344CB8AC3E}">
        <p14:creationId xmlns:p14="http://schemas.microsoft.com/office/powerpoint/2010/main" val="248038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4088990" y="14752"/>
            <a:ext cx="4014019" cy="1325563"/>
          </a:xfrm>
        </p:spPr>
        <p:txBody>
          <a:bodyPr/>
          <a:lstStyle/>
          <a:p>
            <a:r>
              <a:rPr lang="en-US" dirty="0">
                <a:latin typeface="Helvetica Neue"/>
              </a:rPr>
              <a:t>STM32F070F6</a:t>
            </a:r>
            <a:endParaRPr lang="en-US"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a:xfrm>
            <a:off x="838200" y="1825625"/>
            <a:ext cx="10515600" cy="3406775"/>
          </a:xfrm>
        </p:spPr>
        <p:txBody>
          <a:bodyPr/>
          <a:lstStyle/>
          <a:p>
            <a:r>
              <a:rPr lang="en-US" dirty="0"/>
              <a:t>Coming in the TSSOP20 package, it is the smallest MCU in the group with only 20 pins. The C6 and CB have 48 pins and the RB has 64 pins</a:t>
            </a:r>
          </a:p>
          <a:p>
            <a:r>
              <a:rPr lang="en-US" dirty="0"/>
              <a:t>Also has the lowest price point of the group, priced at only $1.57, with the C6 at $1.78, the CB at $2.32, and the RB at $2.55.</a:t>
            </a:r>
          </a:p>
          <a:p>
            <a:r>
              <a:rPr lang="en-US" dirty="0"/>
              <a:t>It is tied with the C6 for the smallest amount of Flash Memory and SRAM, both have only 32KB and 6KB, respectively. The CB and RB are tied for the largest amount, having 128KB and 16KB, respectively.</a:t>
            </a:r>
          </a:p>
        </p:txBody>
      </p:sp>
    </p:spTree>
    <p:extLst>
      <p:ext uri="{BB962C8B-B14F-4D97-AF65-F5344CB8AC3E}">
        <p14:creationId xmlns:p14="http://schemas.microsoft.com/office/powerpoint/2010/main" val="129954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45026" y="0"/>
            <a:ext cx="10515600" cy="1325563"/>
          </a:xfrm>
        </p:spPr>
        <p:txBody>
          <a:bodyPr/>
          <a:lstStyle/>
          <a:p>
            <a:r>
              <a:rPr lang="en-US" dirty="0">
                <a:latin typeface="Helvetica Neue"/>
              </a:rPr>
              <a:t>Peripherals/GPIOs</a:t>
            </a:r>
            <a:endParaRPr lang="en-US" dirty="0"/>
          </a:p>
        </p:txBody>
      </p:sp>
      <p:pic>
        <p:nvPicPr>
          <p:cNvPr id="5" name="Content Placeholder 4" descr="Table&#10;&#10;Description automatically generated">
            <a:extLst>
              <a:ext uri="{FF2B5EF4-FFF2-40B4-BE49-F238E27FC236}">
                <a16:creationId xmlns:a16="http://schemas.microsoft.com/office/drawing/2014/main" id="{D2857E68-366D-417C-A817-2E8140692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1800" y="1823056"/>
            <a:ext cx="4889500" cy="3873876"/>
          </a:xfrm>
        </p:spPr>
      </p:pic>
      <p:sp>
        <p:nvSpPr>
          <p:cNvPr id="7" name="TextBox 6">
            <a:extLst>
              <a:ext uri="{FF2B5EF4-FFF2-40B4-BE49-F238E27FC236}">
                <a16:creationId xmlns:a16="http://schemas.microsoft.com/office/drawing/2014/main" id="{F1911AEC-28E1-41C7-BFAA-64699099D74E}"/>
              </a:ext>
            </a:extLst>
          </p:cNvPr>
          <p:cNvSpPr txBox="1"/>
          <p:nvPr/>
        </p:nvSpPr>
        <p:spPr>
          <a:xfrm>
            <a:off x="520700" y="1562100"/>
            <a:ext cx="5575300" cy="4401205"/>
          </a:xfrm>
          <a:prstGeom prst="rect">
            <a:avLst/>
          </a:prstGeom>
          <a:noFill/>
        </p:spPr>
        <p:txBody>
          <a:bodyPr wrap="square" rtlCol="0">
            <a:spAutoFit/>
          </a:bodyPr>
          <a:lstStyle/>
          <a:p>
            <a:r>
              <a:rPr lang="en-US" sz="2000" dirty="0"/>
              <a:t>From the table, we can see the F6 contains:</a:t>
            </a:r>
          </a:p>
          <a:p>
            <a:pPr marL="342900" indent="-342900">
              <a:buFont typeface="Arial" panose="020B0604020202020204" pitchFamily="34" charset="0"/>
              <a:buChar char="•"/>
            </a:pPr>
            <a:r>
              <a:rPr lang="en-US" sz="2000" dirty="0"/>
              <a:t>1 Advanced control timer (16-bit)</a:t>
            </a:r>
          </a:p>
          <a:p>
            <a:pPr marL="342900" indent="-342900">
              <a:buFont typeface="Arial" panose="020B0604020202020204" pitchFamily="34" charset="0"/>
              <a:buChar char="•"/>
            </a:pPr>
            <a:r>
              <a:rPr lang="en-US" sz="2000" dirty="0"/>
              <a:t>4 General purpose timers (16-bit)</a:t>
            </a:r>
          </a:p>
          <a:p>
            <a:pPr marL="342900" indent="-342900">
              <a:buFont typeface="Arial" panose="020B0604020202020204" pitchFamily="34" charset="0"/>
              <a:buChar char="•"/>
            </a:pPr>
            <a:r>
              <a:rPr lang="en-US" sz="2000" dirty="0"/>
              <a:t>1 SPI (Serial Peripheral Interface)</a:t>
            </a:r>
          </a:p>
          <a:p>
            <a:pPr marL="342900" indent="-342900">
              <a:buFont typeface="Arial" panose="020B0604020202020204" pitchFamily="34" charset="0"/>
              <a:buChar char="•"/>
            </a:pPr>
            <a:r>
              <a:rPr lang="en-US" sz="2000" dirty="0"/>
              <a:t>1 I</a:t>
            </a:r>
            <a:r>
              <a:rPr lang="en-US" sz="2000" baseline="30000" dirty="0"/>
              <a:t>2</a:t>
            </a:r>
            <a:r>
              <a:rPr lang="en-US" sz="2000" dirty="0"/>
              <a:t>C (Inter-integrated circuit interface)</a:t>
            </a:r>
          </a:p>
          <a:p>
            <a:pPr marL="342900" indent="-342900">
              <a:buFont typeface="Arial" panose="020B0604020202020204" pitchFamily="34" charset="0"/>
              <a:buChar char="•"/>
            </a:pPr>
            <a:r>
              <a:rPr lang="en-US" sz="2000" dirty="0"/>
              <a:t>2 USART (Universal Sync/Async Receive/Transfer)</a:t>
            </a:r>
          </a:p>
          <a:p>
            <a:pPr marL="342900" indent="-342900">
              <a:buFont typeface="Arial" panose="020B0604020202020204" pitchFamily="34" charset="0"/>
              <a:buChar char="•"/>
            </a:pPr>
            <a:r>
              <a:rPr lang="en-US" sz="2000" dirty="0"/>
              <a:t>1 USB (Universal Serial Bus)</a:t>
            </a:r>
          </a:p>
          <a:p>
            <a:pPr marL="342900" indent="-342900">
              <a:buFont typeface="Arial" panose="020B0604020202020204" pitchFamily="34" charset="0"/>
              <a:buChar char="•"/>
            </a:pPr>
            <a:r>
              <a:rPr lang="en-US" sz="2000" dirty="0"/>
              <a:t>1 12-bit ADC channel</a:t>
            </a:r>
          </a:p>
          <a:p>
            <a:pPr marL="342900" indent="-342900">
              <a:buFont typeface="Arial" panose="020B0604020202020204" pitchFamily="34" charset="0"/>
              <a:buChar char="•"/>
            </a:pPr>
            <a:r>
              <a:rPr lang="en-US" sz="2000" dirty="0"/>
              <a:t>15 GPIOs</a:t>
            </a:r>
          </a:p>
          <a:p>
            <a:pPr marL="342900" indent="-342900">
              <a:buFont typeface="Arial" panose="020B0604020202020204" pitchFamily="34" charset="0"/>
              <a:buChar char="•"/>
            </a:pPr>
            <a:endParaRPr lang="en-US" sz="2000" dirty="0"/>
          </a:p>
          <a:p>
            <a:r>
              <a:rPr lang="en-US" sz="2000" dirty="0"/>
              <a:t>It also contains:</a:t>
            </a:r>
          </a:p>
          <a:p>
            <a:pPr marL="342900" indent="-342900">
              <a:buFont typeface="Arial" panose="020B0604020202020204" pitchFamily="34" charset="0"/>
              <a:buChar char="•"/>
            </a:pPr>
            <a:r>
              <a:rPr lang="en-US" sz="2000" dirty="0"/>
              <a:t>Direct Memory Access Controller (DMA)</a:t>
            </a:r>
          </a:p>
          <a:p>
            <a:pPr marL="342900" indent="-342900">
              <a:buFont typeface="Arial" panose="020B0604020202020204" pitchFamily="34" charset="0"/>
              <a:buChar char="•"/>
            </a:pPr>
            <a:r>
              <a:rPr lang="en-US" sz="2000" dirty="0"/>
              <a:t>Real Time Clock (RTC)</a:t>
            </a:r>
          </a:p>
          <a:p>
            <a:pPr marL="342900" indent="-342900">
              <a:buFont typeface="Arial" panose="020B0604020202020204" pitchFamily="34" charset="0"/>
              <a:buChar char="•"/>
            </a:pPr>
            <a:r>
              <a:rPr lang="en-US" sz="2000" dirty="0"/>
              <a:t>Temperature sensor</a:t>
            </a:r>
          </a:p>
        </p:txBody>
      </p:sp>
    </p:spTree>
    <p:extLst>
      <p:ext uri="{BB962C8B-B14F-4D97-AF65-F5344CB8AC3E}">
        <p14:creationId xmlns:p14="http://schemas.microsoft.com/office/powerpoint/2010/main" val="392724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5529" y="18255"/>
            <a:ext cx="10515600" cy="1325563"/>
          </a:xfrm>
        </p:spPr>
        <p:txBody>
          <a:bodyPr>
            <a:normAutofit/>
          </a:bodyPr>
          <a:lstStyle/>
          <a:p>
            <a:r>
              <a:rPr lang="en-US" sz="3700" b="0" i="0" dirty="0">
                <a:effectLst/>
                <a:latin typeface="Helvetica Neue"/>
              </a:rPr>
              <a:t>Power Consumption and Maximum Temperature</a:t>
            </a:r>
            <a:endParaRPr lang="en-US" sz="3700"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p:txBody>
          <a:bodyPr>
            <a:normAutofit/>
          </a:bodyPr>
          <a:lstStyle/>
          <a:p>
            <a:r>
              <a:rPr lang="en-US" sz="2000" dirty="0"/>
              <a:t>The datasheet states that the maximum current consumption while the MCU is in “Run” mode, supplied from a 3.6V source, at a temperature of 85°C with all peripherals enabled, and using the 48MHz(max) clock speed is 27.6mA. This would give a power consumption of around 99.4mW.</a:t>
            </a:r>
          </a:p>
          <a:p>
            <a:endParaRPr lang="en-US" sz="2000" dirty="0"/>
          </a:p>
          <a:p>
            <a:r>
              <a:rPr lang="en-US" sz="2000" dirty="0"/>
              <a:t>When under those same voltage and temperature conditions, but put in “Standby” mode with only absolutely necessary components still powered on, the datasheet states that the current consumption is 1.5</a:t>
            </a:r>
            <a:r>
              <a:rPr lang="el-GR" sz="2000" dirty="0"/>
              <a:t>μ</a:t>
            </a:r>
            <a:r>
              <a:rPr lang="en-US" sz="2000" dirty="0"/>
              <a:t>A. This would give a power consumption of around 5.4</a:t>
            </a:r>
            <a:r>
              <a:rPr lang="el-GR" sz="2000" dirty="0"/>
              <a:t>μ</a:t>
            </a:r>
            <a:r>
              <a:rPr lang="en-US" sz="2000" dirty="0"/>
              <a:t>W.</a:t>
            </a:r>
          </a:p>
          <a:p>
            <a:endParaRPr lang="en-US" sz="2000" dirty="0"/>
          </a:p>
          <a:p>
            <a:endParaRPr lang="en-US" sz="2000" dirty="0"/>
          </a:p>
        </p:txBody>
      </p:sp>
      <p:pic>
        <p:nvPicPr>
          <p:cNvPr id="5" name="Picture 4" descr="Text, table&#10;&#10;Description automatically generated with medium confidence">
            <a:extLst>
              <a:ext uri="{FF2B5EF4-FFF2-40B4-BE49-F238E27FC236}">
                <a16:creationId xmlns:a16="http://schemas.microsoft.com/office/drawing/2014/main" id="{6CBC98F1-6B00-41D5-8EF6-5B4BC926D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257" y="4709908"/>
            <a:ext cx="7592485" cy="1467055"/>
          </a:xfrm>
          <a:prstGeom prst="rect">
            <a:avLst/>
          </a:prstGeom>
        </p:spPr>
      </p:pic>
    </p:spTree>
    <p:extLst>
      <p:ext uri="{BB962C8B-B14F-4D97-AF65-F5344CB8AC3E}">
        <p14:creationId xmlns:p14="http://schemas.microsoft.com/office/powerpoint/2010/main" val="37364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30277" y="18255"/>
            <a:ext cx="10515600" cy="1325563"/>
          </a:xfrm>
        </p:spPr>
        <p:txBody>
          <a:bodyPr>
            <a:normAutofit/>
          </a:bodyPr>
          <a:lstStyle/>
          <a:p>
            <a:r>
              <a:rPr lang="en-US" b="0" i="0" dirty="0">
                <a:effectLst/>
                <a:latin typeface="Helvetica Neue"/>
              </a:rPr>
              <a:t>Programming and Debugging</a:t>
            </a:r>
            <a:endParaRPr lang="en-US"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p:txBody>
          <a:bodyPr>
            <a:normAutofit fontScale="92500" lnSpcReduction="10000"/>
          </a:bodyPr>
          <a:lstStyle/>
          <a:p>
            <a:pPr marL="0" indent="0">
              <a:buNone/>
            </a:pPr>
            <a:r>
              <a:rPr lang="en-US" dirty="0"/>
              <a:t>Programming the device can be done through a number of IDEs:</a:t>
            </a:r>
          </a:p>
          <a:p>
            <a:r>
              <a:rPr lang="en-US" dirty="0"/>
              <a:t> Ac6 System Workbench is specifically for STM32 MCUs.</a:t>
            </a:r>
          </a:p>
          <a:p>
            <a:r>
              <a:rPr lang="en-US" dirty="0"/>
              <a:t> ARM Development Studio 5 can be used for ARM products more generally.</a:t>
            </a:r>
          </a:p>
          <a:p>
            <a:pPr marL="0" indent="0">
              <a:buNone/>
            </a:pPr>
            <a:r>
              <a:rPr lang="en-US" dirty="0"/>
              <a:t>Debugging is made easier through the Cortex –M0s integrated on-chip debug support consisting of:</a:t>
            </a:r>
          </a:p>
          <a:p>
            <a:r>
              <a:rPr lang="en-US" dirty="0"/>
              <a:t>A pin specifically for debugging (SW-DP)</a:t>
            </a:r>
          </a:p>
          <a:p>
            <a:r>
              <a:rPr lang="en-US" dirty="0"/>
              <a:t>A break point unit that allows the programmer to set break-points at specific instructions in the code</a:t>
            </a:r>
          </a:p>
          <a:p>
            <a:r>
              <a:rPr lang="en-US" dirty="0"/>
              <a:t>Data watchpoint capability allowing the programmer to set break-points not only at specific instructions, but on specific memory accesses.</a:t>
            </a:r>
          </a:p>
        </p:txBody>
      </p:sp>
    </p:spTree>
    <p:extLst>
      <p:ext uri="{BB962C8B-B14F-4D97-AF65-F5344CB8AC3E}">
        <p14:creationId xmlns:p14="http://schemas.microsoft.com/office/powerpoint/2010/main" val="65683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2271" y="0"/>
            <a:ext cx="10515600" cy="1325563"/>
          </a:xfrm>
        </p:spPr>
        <p:txBody>
          <a:bodyPr/>
          <a:lstStyle/>
          <a:p>
            <a:r>
              <a:rPr lang="en-US" b="0" i="0" dirty="0">
                <a:effectLst/>
                <a:latin typeface="Helvetica Neue"/>
              </a:rPr>
              <a:t>GPIO Pins and Functionality</a:t>
            </a:r>
            <a:endParaRPr lang="en-US" dirty="0"/>
          </a:p>
        </p:txBody>
      </p:sp>
      <p:pic>
        <p:nvPicPr>
          <p:cNvPr id="5" name="Content Placeholder 4" descr="Chart&#10;&#10;Description automatically generated">
            <a:extLst>
              <a:ext uri="{FF2B5EF4-FFF2-40B4-BE49-F238E27FC236}">
                <a16:creationId xmlns:a16="http://schemas.microsoft.com/office/drawing/2014/main" id="{7EBCFFEB-E20E-4DBD-97B9-B18CB1B8EE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188" r="21018"/>
          <a:stretch/>
        </p:blipFill>
        <p:spPr>
          <a:xfrm>
            <a:off x="8038670" y="1508131"/>
            <a:ext cx="3455260" cy="2463988"/>
          </a:xfrm>
        </p:spPr>
      </p:pic>
      <p:sp>
        <p:nvSpPr>
          <p:cNvPr id="7" name="TextBox 6">
            <a:extLst>
              <a:ext uri="{FF2B5EF4-FFF2-40B4-BE49-F238E27FC236}">
                <a16:creationId xmlns:a16="http://schemas.microsoft.com/office/drawing/2014/main" id="{059739E4-7933-4700-A963-DFD06907A235}"/>
              </a:ext>
            </a:extLst>
          </p:cNvPr>
          <p:cNvSpPr txBox="1"/>
          <p:nvPr/>
        </p:nvSpPr>
        <p:spPr>
          <a:xfrm>
            <a:off x="838200" y="1414562"/>
            <a:ext cx="8928100" cy="5324535"/>
          </a:xfrm>
          <a:prstGeom prst="rect">
            <a:avLst/>
          </a:prstGeom>
          <a:noFill/>
        </p:spPr>
        <p:txBody>
          <a:bodyPr wrap="square" rtlCol="0">
            <a:spAutoFit/>
          </a:bodyPr>
          <a:lstStyle/>
          <a:p>
            <a:r>
              <a:rPr lang="en-US" sz="1700" dirty="0"/>
              <a:t>1 – Boot memory selection</a:t>
            </a:r>
          </a:p>
          <a:p>
            <a:r>
              <a:rPr lang="en-US" sz="1700" dirty="0"/>
              <a:t>2 – External Oscillator Input / I2C1_SDA</a:t>
            </a:r>
          </a:p>
          <a:p>
            <a:r>
              <a:rPr lang="en-US" sz="1700" dirty="0"/>
              <a:t>3 – External Oscillator Output / I2C1_SCL</a:t>
            </a:r>
          </a:p>
          <a:p>
            <a:r>
              <a:rPr lang="en-US" sz="1700" dirty="0"/>
              <a:t>4 – Device reset input / internal reset output (active low)</a:t>
            </a:r>
          </a:p>
          <a:p>
            <a:r>
              <a:rPr lang="en-US" sz="1700" dirty="0"/>
              <a:t>5 – Analog Power Supply</a:t>
            </a:r>
          </a:p>
          <a:p>
            <a:r>
              <a:rPr lang="en-US" sz="1700" dirty="0"/>
              <a:t>6 – USART2_CTS</a:t>
            </a:r>
          </a:p>
          <a:p>
            <a:r>
              <a:rPr lang="en-US" sz="1700" dirty="0"/>
              <a:t>7 – EVENTOUT / USART2_RTS</a:t>
            </a:r>
          </a:p>
          <a:p>
            <a:r>
              <a:rPr lang="en-US" sz="1700" dirty="0"/>
              <a:t>8 – USART2_TX</a:t>
            </a:r>
          </a:p>
          <a:p>
            <a:r>
              <a:rPr lang="en-US" sz="1700" dirty="0"/>
              <a:t>9 – USART2_RX</a:t>
            </a:r>
          </a:p>
          <a:p>
            <a:r>
              <a:rPr lang="en-US" sz="1700" dirty="0"/>
              <a:t>10 – SPI1_NSS / USART2_CK / USB_NOE / TIM14_CH1</a:t>
            </a:r>
          </a:p>
          <a:p>
            <a:r>
              <a:rPr lang="en-US" sz="1700" dirty="0"/>
              <a:t>11 – SPI1_SCK</a:t>
            </a:r>
          </a:p>
          <a:p>
            <a:r>
              <a:rPr lang="en-US" sz="1700" dirty="0"/>
              <a:t>12 – SPI1_MISO / TIM3_CH1 / TIM1_BKIN / TIM16_CH1 / EVENTOUT</a:t>
            </a:r>
          </a:p>
          <a:p>
            <a:r>
              <a:rPr lang="en-US" sz="1700" dirty="0"/>
              <a:t>13 – SPI1_MOSI / TIM3_CH2 / TIM1_CH1N / TIM14_CH1 / TIM17_CH1 / EVENTOUT</a:t>
            </a:r>
          </a:p>
          <a:p>
            <a:r>
              <a:rPr lang="en-US" sz="1700" dirty="0"/>
              <a:t>14 – TIM14_CH1 / TIM3_CH4 / TIM1_CH3N </a:t>
            </a:r>
          </a:p>
          <a:p>
            <a:r>
              <a:rPr lang="en-US" sz="1700" dirty="0"/>
              <a:t>15 – Ground </a:t>
            </a:r>
          </a:p>
          <a:p>
            <a:r>
              <a:rPr lang="en-US" sz="1700" dirty="0"/>
              <a:t>16 – Digital power supply</a:t>
            </a:r>
          </a:p>
          <a:p>
            <a:r>
              <a:rPr lang="en-US" sz="1700" dirty="0"/>
              <a:t>17 – USART1_TX / TIM1_CH2 / I2C1_SCL / USART1_CTS / TIM1_CH4 / EVENTOUT</a:t>
            </a:r>
          </a:p>
          <a:p>
            <a:r>
              <a:rPr lang="en-US" sz="1700" dirty="0"/>
              <a:t>18 - TIM17_BKIN / USART1_RX / TIM1_CH3 / I2C1_SDA / USART1_RTS / TIM1_ETR / EVENTOUT</a:t>
            </a:r>
          </a:p>
          <a:p>
            <a:r>
              <a:rPr lang="en-US" sz="1700" dirty="0"/>
              <a:t>19 – SWDIO / IR_OUT / USB_NOE</a:t>
            </a:r>
          </a:p>
          <a:p>
            <a:r>
              <a:rPr lang="en-US" sz="1700" dirty="0"/>
              <a:t>20 – SWCLK / USART_TX</a:t>
            </a:r>
          </a:p>
        </p:txBody>
      </p:sp>
    </p:spTree>
    <p:extLst>
      <p:ext uri="{BB962C8B-B14F-4D97-AF65-F5344CB8AC3E}">
        <p14:creationId xmlns:p14="http://schemas.microsoft.com/office/powerpoint/2010/main" val="140274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15119" y="0"/>
            <a:ext cx="10515600" cy="1325563"/>
          </a:xfrm>
        </p:spPr>
        <p:txBody>
          <a:bodyPr/>
          <a:lstStyle/>
          <a:p>
            <a:r>
              <a:rPr lang="en-US" dirty="0">
                <a:latin typeface="Helvetica Neue"/>
              </a:rPr>
              <a:t>Cortex –M0 Core Registers</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D1AE86C2-2403-4560-BB81-A958205A9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651" y="1462088"/>
            <a:ext cx="8778497" cy="4964112"/>
          </a:xfrm>
        </p:spPr>
      </p:pic>
      <p:sp>
        <p:nvSpPr>
          <p:cNvPr id="6" name="TextBox 5">
            <a:extLst>
              <a:ext uri="{FF2B5EF4-FFF2-40B4-BE49-F238E27FC236}">
                <a16:creationId xmlns:a16="http://schemas.microsoft.com/office/drawing/2014/main" id="{1C18B869-3436-4DC9-B68C-2885A83D343F}"/>
              </a:ext>
            </a:extLst>
          </p:cNvPr>
          <p:cNvSpPr txBox="1"/>
          <p:nvPr/>
        </p:nvSpPr>
        <p:spPr>
          <a:xfrm>
            <a:off x="292100" y="1462088"/>
            <a:ext cx="2425700" cy="4524315"/>
          </a:xfrm>
          <a:prstGeom prst="rect">
            <a:avLst/>
          </a:prstGeom>
          <a:noFill/>
        </p:spPr>
        <p:txBody>
          <a:bodyPr wrap="square" rtlCol="0">
            <a:spAutoFit/>
          </a:bodyPr>
          <a:lstStyle/>
          <a:p>
            <a:r>
              <a:rPr lang="en-US" dirty="0"/>
              <a:t>In total, there are 19 core registers that are all 32-bits wide.</a:t>
            </a:r>
          </a:p>
          <a:p>
            <a:endParaRPr lang="en-US" dirty="0"/>
          </a:p>
          <a:p>
            <a:r>
              <a:rPr lang="en-US" dirty="0"/>
              <a:t>Because the PSR, PRIMASK, and CONTROL registers are not reachable via standard methods with 16-bit instructions, two special instructions called MSR and MRS move a value from a register to the specified “special” register and vice versa.</a:t>
            </a:r>
          </a:p>
        </p:txBody>
      </p:sp>
    </p:spTree>
    <p:extLst>
      <p:ext uri="{BB962C8B-B14F-4D97-AF65-F5344CB8AC3E}">
        <p14:creationId xmlns:p14="http://schemas.microsoft.com/office/powerpoint/2010/main" val="122040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E095-FAE6-49AC-8493-FAAB65B70047}"/>
              </a:ext>
            </a:extLst>
          </p:cNvPr>
          <p:cNvSpPr>
            <a:spLocks noGrp="1"/>
          </p:cNvSpPr>
          <p:nvPr>
            <p:ph type="title"/>
          </p:nvPr>
        </p:nvSpPr>
        <p:spPr>
          <a:xfrm>
            <a:off x="103239" y="0"/>
            <a:ext cx="10515600" cy="1325563"/>
          </a:xfrm>
        </p:spPr>
        <p:txBody>
          <a:bodyPr/>
          <a:lstStyle/>
          <a:p>
            <a:r>
              <a:rPr lang="en-US" b="0" i="0" dirty="0">
                <a:effectLst/>
                <a:latin typeface="Helvetica Neue"/>
              </a:rPr>
              <a:t>Cortex –M0 Instruction Set</a:t>
            </a:r>
            <a:endParaRPr lang="en-US" dirty="0"/>
          </a:p>
        </p:txBody>
      </p:sp>
      <p:sp>
        <p:nvSpPr>
          <p:cNvPr id="3" name="Content Placeholder 2">
            <a:extLst>
              <a:ext uri="{FF2B5EF4-FFF2-40B4-BE49-F238E27FC236}">
                <a16:creationId xmlns:a16="http://schemas.microsoft.com/office/drawing/2014/main" id="{D0C0F04A-F195-4CE0-A859-1F1E9AF876EE}"/>
              </a:ext>
            </a:extLst>
          </p:cNvPr>
          <p:cNvSpPr>
            <a:spLocks noGrp="1"/>
          </p:cNvSpPr>
          <p:nvPr>
            <p:ph idx="1"/>
          </p:nvPr>
        </p:nvSpPr>
        <p:spPr>
          <a:xfrm>
            <a:off x="838200" y="1071716"/>
            <a:ext cx="10515600" cy="5624052"/>
          </a:xfrm>
        </p:spPr>
        <p:txBody>
          <a:bodyPr>
            <a:normAutofit fontScale="92500" lnSpcReduction="10000"/>
          </a:bodyPr>
          <a:lstStyle/>
          <a:p>
            <a:pPr marL="0" indent="0">
              <a:buNone/>
            </a:pPr>
            <a:r>
              <a:rPr lang="en-US" sz="2000" dirty="0"/>
              <a:t>This processor is very interesting and complex in that it uses both 16-bit and 32-bit instructions. There are a total of 86 instructions, 6 of which are 32-bit instructions. The types of instructions include:</a:t>
            </a:r>
          </a:p>
          <a:p>
            <a:r>
              <a:rPr lang="en-US" sz="2000" dirty="0"/>
              <a:t>Branch instructions</a:t>
            </a:r>
          </a:p>
          <a:p>
            <a:r>
              <a:rPr lang="en-US" sz="2000" dirty="0"/>
              <a:t>Data-processing instructions</a:t>
            </a:r>
          </a:p>
          <a:p>
            <a:r>
              <a:rPr lang="en-US" sz="2000" dirty="0"/>
              <a:t>Status register access instructions</a:t>
            </a:r>
          </a:p>
          <a:p>
            <a:r>
              <a:rPr lang="en-US" sz="2000" dirty="0"/>
              <a:t>Load and store, and load and store multiple, instructions</a:t>
            </a:r>
          </a:p>
          <a:p>
            <a:r>
              <a:rPr lang="en-US" sz="2000" dirty="0"/>
              <a:t>Miscellaneous instructions</a:t>
            </a:r>
          </a:p>
          <a:p>
            <a:pPr marL="0" indent="0">
              <a:buNone/>
            </a:pPr>
            <a:r>
              <a:rPr lang="en-US" sz="2000" dirty="0"/>
              <a:t>Most 16-bit instructions can only access registers R0-R7, but a few are able to access registers R8-R15. It appears that the instruction set only gives the programmer the ability to address load and store instructions in two ways. In the “immediate” addressing mode, an unsigned immediate is added to or subtracted from the value in a specified register including PC or SP. In the “register” addressing mode, the value in a register is added to or subtracted from the value in another register.</a:t>
            </a:r>
          </a:p>
          <a:p>
            <a:pPr marL="0" indent="0">
              <a:buNone/>
            </a:pPr>
            <a:r>
              <a:rPr lang="en-US" sz="2000" dirty="0"/>
              <a:t>The instruction set allows for multiple registers to be loaded or stored in a single instruction. The stack and SP are used for the values and initial address when POP multiple is used. The registers are specified as a list such that the bottom value of the stack goes into the first register listed. This list can include the PC register such that this load acts as an unconditional branch. When a regular load multiple or store multiple is used, a register containing the address of the first value is specified instead of using the SP.</a:t>
            </a:r>
          </a:p>
          <a:p>
            <a:pPr marL="0" indent="0">
              <a:buNone/>
            </a:pPr>
            <a:r>
              <a:rPr lang="en-US" sz="2000" dirty="0"/>
              <a:t>The instruction set does include one multiply instruction and it seems to be implemented in hardware. It is a 32x32 bit multiply that results in a 32-bit number being written to the destination.</a:t>
            </a:r>
          </a:p>
        </p:txBody>
      </p:sp>
    </p:spTree>
    <p:extLst>
      <p:ext uri="{BB962C8B-B14F-4D97-AF65-F5344CB8AC3E}">
        <p14:creationId xmlns:p14="http://schemas.microsoft.com/office/powerpoint/2010/main" val="2238826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12443</TotalTime>
  <Words>1462</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Office Theme</vt:lpstr>
      <vt:lpstr>Homework 7  The STM32F070CB/RB/C6/F6 MCU</vt:lpstr>
      <vt:lpstr>Overview</vt:lpstr>
      <vt:lpstr>STM32F070F6</vt:lpstr>
      <vt:lpstr>Peripherals/GPIOs</vt:lpstr>
      <vt:lpstr>Power Consumption and Maximum Temperature</vt:lpstr>
      <vt:lpstr>Programming and Debugging</vt:lpstr>
      <vt:lpstr>GPIO Pins and Functionality</vt:lpstr>
      <vt:lpstr>Cortex –M0 Core Registers</vt:lpstr>
      <vt:lpstr>Cortex –M0 Instruction Set</vt:lpstr>
      <vt:lpstr>Cortex –M0 Instruction Examples</vt:lpstr>
      <vt:lpstr>Instruction Set, Stack, and Interrupts</vt:lpstr>
      <vt:lpstr>Pipeline, Memory Architecture and MCU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Kody</dc:creator>
  <cp:lastModifiedBy>Davis, Kody</cp:lastModifiedBy>
  <cp:revision>194</cp:revision>
  <dcterms:created xsi:type="dcterms:W3CDTF">2021-02-11T14:13:13Z</dcterms:created>
  <dcterms:modified xsi:type="dcterms:W3CDTF">2021-05-04T21:08:23Z</dcterms:modified>
</cp:coreProperties>
</file>