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0" userDrawn="1">
          <p15:clr>
            <a:srgbClr val="A4A3A4"/>
          </p15:clr>
        </p15:guide>
        <p15:guide id="2" pos="6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0544"/>
    <a:srgbClr val="181818"/>
    <a:srgbClr val="E7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 autoAdjust="0"/>
    <p:restoredTop sz="93437" autoAdjust="0"/>
  </p:normalViewPr>
  <p:slideViewPr>
    <p:cSldViewPr snapToGrid="0">
      <p:cViewPr>
        <p:scale>
          <a:sx n="50" d="100"/>
          <a:sy n="50" d="100"/>
        </p:scale>
        <p:origin x="1432" y="-1828"/>
      </p:cViewPr>
      <p:guideLst>
        <p:guide orient="horz" pos="9520"/>
        <p:guide pos="6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DE5DAD-C34C-9208-7763-8E65D318C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Tx/>
              <a:buNone/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FC04C-31BF-7E4C-E54D-DFE532466D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Tx/>
              <a:buNone/>
              <a:defRPr sz="1200" noProof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Slide Image Placeholder 3">
            <a:extLst>
              <a:ext uri="{FF2B5EF4-FFF2-40B4-BE49-F238E27FC236}">
                <a16:creationId xmlns:a16="http://schemas.microsoft.com/office/drawing/2014/main" id="{EEB3F165-3886-489A-5D1C-F867A2B3164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Notes Placeholder 4">
            <a:extLst>
              <a:ext uri="{FF2B5EF4-FFF2-40B4-BE49-F238E27FC236}">
                <a16:creationId xmlns:a16="http://schemas.microsoft.com/office/drawing/2014/main" id="{522863C6-C594-6661-F6EC-976426320DC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E7D0-0038-0421-8E50-69E6DD06C7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Tx/>
              <a:buNone/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E2BF8-C812-A375-6202-51944C867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063B480C-E6AB-4A98-AAB5-A26015EDAF5B}" type="slidenum">
              <a:rPr altLang="en-CZ"/>
              <a:pPr>
                <a:defRPr/>
              </a:pPr>
              <a:t>‹#›</a:t>
            </a:fld>
            <a:endParaRPr lang="en-CZ" altLang="en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1pPr>
    <a:lvl2pPr marL="1475907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2pPr>
    <a:lvl3pPr marL="2951813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3pPr>
    <a:lvl4pPr marL="4427720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4pPr>
    <a:lvl5pPr marL="5903627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5pPr>
    <a:lvl6pPr marL="7378860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6pPr>
    <a:lvl7pPr marL="8854991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7pPr>
    <a:lvl8pPr marL="10330673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8pPr>
    <a:lvl9pPr marL="11806356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36DD9A38-3821-D5D1-A0F0-FA9B92245CB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17738" y="685800"/>
            <a:ext cx="2422525" cy="3429000"/>
          </a:xfrm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7C4D5D14-D82C-1533-BE7C-37CBA770F4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44376A57-57EC-9EE5-BA75-DB078A914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88DF0FB-D382-4842-967D-D81FE85B2688}" type="slidenum">
              <a:rPr altLang="zh-CN" smtClean="0">
                <a:sym typeface="+mn-ea"/>
              </a:rPr>
              <a:pPr/>
              <a:t>1</a:t>
            </a:fld>
            <a:endParaRPr lang="zh-CN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7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78361" y="217495"/>
            <a:ext cx="17826906" cy="2306121"/>
          </a:xfrm>
        </p:spPr>
        <p:txBody>
          <a:bodyPr/>
          <a:lstStyle>
            <a:lvl1pPr marL="0" indent="0">
              <a:buNone/>
              <a:defRPr sz="8973" baseline="0"/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778361" y="2348563"/>
            <a:ext cx="17826906" cy="2045505"/>
          </a:xfrm>
        </p:spPr>
        <p:txBody>
          <a:bodyPr/>
          <a:lstStyle>
            <a:lvl1pPr marL="0" indent="0">
              <a:buNone/>
              <a:defRPr sz="8973"/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5145B9-8E00-D3C0-56BA-37CC4EE3CD8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9B8B72C-6A6E-6A02-4735-A3938BE17B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AFE423-21E0-4283-8E66-78D4B9ADE3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C6B0-B14B-43CF-A452-2D1DDCAB33D6}" type="slidenum">
              <a:rPr altLang="en-CZ"/>
              <a:pPr>
                <a:defRPr/>
              </a:pPr>
              <a:t>‹#›</a:t>
            </a:fld>
            <a:endParaRPr lang="en-CZ" altLang="en-CZ"/>
          </a:p>
        </p:txBody>
      </p:sp>
    </p:spTree>
    <p:extLst>
      <p:ext uri="{BB962C8B-B14F-4D97-AF65-F5344CB8AC3E}">
        <p14:creationId xmlns:p14="http://schemas.microsoft.com/office/powerpoint/2010/main" val="427098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2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8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5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3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1BC7C33-17AF-6CBD-BA65-D5512BB1DF59}"/>
              </a:ext>
            </a:extLst>
          </p:cNvPr>
          <p:cNvSpPr/>
          <p:nvPr/>
        </p:nvSpPr>
        <p:spPr>
          <a:xfrm>
            <a:off x="0" y="20687"/>
            <a:ext cx="21399327" cy="2718657"/>
          </a:xfrm>
          <a:prstGeom prst="rect">
            <a:avLst/>
          </a:prstGeom>
          <a:solidFill>
            <a:srgbClr val="010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49" tIns="30725" rIns="61449" bIns="30725" anchor="ctr"/>
          <a:lstStyle/>
          <a:p>
            <a:pPr algn="ctr" eaLnBrk="1" fontAlgn="auto" hangingPunct="1">
              <a:defRPr/>
            </a:pPr>
            <a:endParaRPr lang="en-US" sz="6429" noProof="1"/>
          </a:p>
        </p:txBody>
      </p:sp>
      <p:sp>
        <p:nvSpPr>
          <p:cNvPr id="14339" name="Text Placeholder 4">
            <a:extLst>
              <a:ext uri="{FF2B5EF4-FFF2-40B4-BE49-F238E27FC236}">
                <a16:creationId xmlns:a16="http://schemas.microsoft.com/office/drawing/2014/main" id="{D331FA97-C969-DFCC-42F6-FE4EE56BCD7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708202"/>
            <a:ext cx="21383625" cy="846776"/>
          </a:xfrm>
        </p:spPr>
        <p:txBody>
          <a:bodyPr/>
          <a:lstStyle/>
          <a:p>
            <a:pPr algn="ctr" eaLnBrk="1" hangingPunct="1"/>
            <a:r>
              <a:rPr lang="en-US" altLang="en-US" sz="4239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Adaptive Simpson</a:t>
            </a:r>
          </a:p>
        </p:txBody>
      </p:sp>
      <p:sp>
        <p:nvSpPr>
          <p:cNvPr id="14340" name="Text Placeholder 41">
            <a:extLst>
              <a:ext uri="{FF2B5EF4-FFF2-40B4-BE49-F238E27FC236}">
                <a16:creationId xmlns:a16="http://schemas.microsoft.com/office/drawing/2014/main" id="{BDCBDF25-9F4C-CE8C-AF62-E539AA1CF0A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15521" y="1530304"/>
            <a:ext cx="21097627" cy="1311101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109" b="1" dirty="0">
                <a:solidFill>
                  <a:schemeClr val="bg1"/>
                </a:solidFill>
              </a:rPr>
              <a:t>Zhenpeng.Liu20, Wanqian.Chen20</a:t>
            </a:r>
            <a:endParaRPr lang="en-US" altLang="en-US" sz="3109" baseline="300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3109" b="1" dirty="0">
                <a:solidFill>
                  <a:schemeClr val="bg1"/>
                </a:solidFill>
              </a:rPr>
              <a:t>Hui Zhang</a:t>
            </a:r>
            <a:r>
              <a:rPr lang="en-US" altLang="en-US" sz="3109" dirty="0">
                <a:solidFill>
                  <a:schemeClr val="bg1"/>
                </a:solidFill>
              </a:rPr>
              <a:t>, Jiaotong-Liverpool University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3C36A-8C62-FA3F-E338-18CCC70C6840}"/>
              </a:ext>
            </a:extLst>
          </p:cNvPr>
          <p:cNvSpPr txBox="1"/>
          <p:nvPr/>
        </p:nvSpPr>
        <p:spPr>
          <a:xfrm>
            <a:off x="571832" y="3808188"/>
            <a:ext cx="2389244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Abstract</a:t>
            </a:r>
          </a:p>
        </p:txBody>
      </p:sp>
      <p:sp>
        <p:nvSpPr>
          <p:cNvPr id="14344" name="Rectangle 73">
            <a:extLst>
              <a:ext uri="{FF2B5EF4-FFF2-40B4-BE49-F238E27FC236}">
                <a16:creationId xmlns:a16="http://schemas.microsoft.com/office/drawing/2014/main" id="{6CFFF3F7-06B3-1FF2-DE2D-9558A3C86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6693"/>
            <a:ext cx="184731" cy="99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392488" indent="-1304925">
              <a:spcBef>
                <a:spcPct val="20000"/>
              </a:spcBef>
              <a:buFont typeface="Arial" panose="020B0604020202020204" pitchFamily="34" charset="0"/>
              <a:buChar char="–"/>
              <a:defRPr sz="12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218113" indent="-1042988">
              <a:spcBef>
                <a:spcPct val="20000"/>
              </a:spcBef>
              <a:buFont typeface="Arial" panose="020B0604020202020204" pitchFamily="34" charset="0"/>
              <a:buChar char="•"/>
              <a:defRPr sz="10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305675" indent="-1044575">
              <a:spcBef>
                <a:spcPct val="20000"/>
              </a:spcBef>
              <a:buFont typeface="Arial" panose="020B0604020202020204" pitchFamily="34" charset="0"/>
              <a:buChar char="–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393238" indent="-1042988">
              <a:spcBef>
                <a:spcPct val="20000"/>
              </a:spcBef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98504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03076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7648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12220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5864">
              <a:cs typeface="Calibri" panose="020F0502020204030204" pitchFamily="34" charset="0"/>
            </a:endParaRPr>
          </a:p>
        </p:txBody>
      </p:sp>
      <p:sp>
        <p:nvSpPr>
          <p:cNvPr id="14345" name="TextBox 1">
            <a:extLst>
              <a:ext uri="{FF2B5EF4-FFF2-40B4-BE49-F238E27FC236}">
                <a16:creationId xmlns:a16="http://schemas.microsoft.com/office/drawing/2014/main" id="{FD882148-CB0E-90A5-82B0-48B664C9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754" y="28538"/>
            <a:ext cx="7430321" cy="87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543" b="1" dirty="0">
                <a:solidFill>
                  <a:schemeClr val="bg1"/>
                </a:solidFill>
              </a:rPr>
              <a:t>Id number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543" b="1" dirty="0">
                <a:solidFill>
                  <a:schemeClr val="bg1"/>
                </a:solidFill>
              </a:rPr>
              <a:t>2023/7/31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767536-361B-F075-70EB-B8EFE15B96C4}"/>
              </a:ext>
            </a:extLst>
          </p:cNvPr>
          <p:cNvSpPr/>
          <p:nvPr/>
        </p:nvSpPr>
        <p:spPr>
          <a:xfrm>
            <a:off x="169355" y="3845199"/>
            <a:ext cx="10973324" cy="6196608"/>
          </a:xfrm>
          <a:prstGeom prst="roundRect">
            <a:avLst>
              <a:gd name="adj" fmla="val 7072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TextBox 13">
                <a:extLst>
                  <a:ext uri="{FF2B5EF4-FFF2-40B4-BE49-F238E27FC236}">
                    <a16:creationId xmlns:a16="http://schemas.microsoft.com/office/drawing/2014/main" id="{7D493F45-DECD-C6E8-7882-9EB89F2E6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70" y="4361116"/>
                <a:ext cx="10583021" cy="3591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392488" indent="-13049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5218113" indent="-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09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7305675" indent="-104457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9393238" indent="-1042988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98504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103076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107648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112220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:r>
                  <a:rPr lang="en-US" altLang="en-US" sz="2261" dirty="0">
                    <a:cs typeface="Calibri" panose="020F0502020204030204" pitchFamily="34" charset="0"/>
                  </a:rPr>
                  <a:t>The quadrature problem for a given function f(x) is to estimate the value of</a:t>
                </a:r>
                <a:endParaRPr lang="en-US" altLang="en-US" sz="2261" baseline="30000" dirty="0">
                  <a:cs typeface="Calibri" panose="020F0502020204030204" pitchFamily="34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𝐼𝑓</m:t>
                      </m:r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trl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en-US" sz="2261" dirty="0">
                  <a:cs typeface="Calibri" panose="020F0502020204030204" pitchFamily="34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:r>
                  <a:rPr lang="en-US" altLang="en-US" sz="2261" dirty="0">
                    <a:cs typeface="Calibri" panose="020F0502020204030204" pitchFamily="34" charset="0"/>
                  </a:rPr>
                  <a:t>Traditional quadrature formulas give estimates of the form:</a:t>
                </a: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261" dirty="0">
                  <a:cs typeface="Calibri" panose="020F0502020204030204" pitchFamily="34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:r>
                  <a:rPr lang="en-US" altLang="en-US" sz="2261" dirty="0">
                    <a:cs typeface="Calibri" panose="020F0502020204030204" pitchFamily="34" charset="0"/>
                  </a:rPr>
                  <a:t>Adaptive quadrature is a numerical integration method that approximates the integral of a function f(x) using refined subintervals. It is efficient for both "well behaved" and "badly behaved" integrands, unlike traditional algorithms that may fail with the latter.</a:t>
                </a:r>
              </a:p>
            </p:txBody>
          </p:sp>
        </mc:Choice>
        <mc:Fallback xmlns="">
          <p:sp>
            <p:nvSpPr>
              <p:cNvPr id="14347" name="TextBox 13">
                <a:extLst>
                  <a:ext uri="{FF2B5EF4-FFF2-40B4-BE49-F238E27FC236}">
                    <a16:creationId xmlns:a16="http://schemas.microsoft.com/office/drawing/2014/main" id="{7D493F45-DECD-C6E8-7882-9EB89F2E6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970" y="4361116"/>
                <a:ext cx="10583021" cy="3591752"/>
              </a:xfrm>
              <a:prstGeom prst="rect">
                <a:avLst/>
              </a:prstGeom>
              <a:blipFill>
                <a:blip r:embed="rId3"/>
                <a:stretch>
                  <a:fillRect l="-749" t="-1017" r="-806" b="-2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07CBD26-4E36-AFC6-2861-8ECC81D30E68}"/>
              </a:ext>
            </a:extLst>
          </p:cNvPr>
          <p:cNvSpPr txBox="1"/>
          <p:nvPr/>
        </p:nvSpPr>
        <p:spPr>
          <a:xfrm>
            <a:off x="11866185" y="3854036"/>
            <a:ext cx="4839421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</a:rPr>
              <a:t>Improved implementations</a:t>
            </a:r>
            <a:endParaRPr lang="en-US" sz="3109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7AB89D-F604-F3DC-A966-979849200A33}"/>
              </a:ext>
            </a:extLst>
          </p:cNvPr>
          <p:cNvSpPr/>
          <p:nvPr/>
        </p:nvSpPr>
        <p:spPr>
          <a:xfrm>
            <a:off x="11438770" y="3859778"/>
            <a:ext cx="9774378" cy="8169429"/>
          </a:xfrm>
          <a:prstGeom prst="roundRect">
            <a:avLst>
              <a:gd name="adj" fmla="val 5231"/>
            </a:avLst>
          </a:prstGeom>
          <a:noFill/>
          <a:ln w="76200"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964EF6-3396-448C-99AE-F589B984D107}"/>
              </a:ext>
            </a:extLst>
          </p:cNvPr>
          <p:cNvSpPr txBox="1"/>
          <p:nvPr/>
        </p:nvSpPr>
        <p:spPr>
          <a:xfrm>
            <a:off x="565336" y="10193183"/>
            <a:ext cx="4590864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Raw </a:t>
            </a:r>
            <a:r>
              <a:rPr lang="en-US" sz="3109" noProof="1">
                <a:solidFill>
                  <a:schemeClr val="bg1"/>
                </a:solidFill>
              </a:rPr>
              <a:t>implementation</a:t>
            </a:r>
            <a:endParaRPr lang="en-US" sz="3109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576F3B6-83C5-DCEE-8C43-35AA2FED435D}"/>
              </a:ext>
            </a:extLst>
          </p:cNvPr>
          <p:cNvSpPr/>
          <p:nvPr/>
        </p:nvSpPr>
        <p:spPr>
          <a:xfrm>
            <a:off x="169355" y="10303965"/>
            <a:ext cx="11008092" cy="5635117"/>
          </a:xfrm>
          <a:prstGeom prst="roundRect">
            <a:avLst>
              <a:gd name="adj" fmla="val 5783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grpSp>
        <p:nvGrpSpPr>
          <p:cNvPr id="14377" name="Group 3">
            <a:extLst>
              <a:ext uri="{FF2B5EF4-FFF2-40B4-BE49-F238E27FC236}">
                <a16:creationId xmlns:a16="http://schemas.microsoft.com/office/drawing/2014/main" id="{9A7462AC-81DE-2177-8B34-7ACB6CCA4D8E}"/>
              </a:ext>
            </a:extLst>
          </p:cNvPr>
          <p:cNvGrpSpPr>
            <a:grpSpLocks/>
          </p:cNvGrpSpPr>
          <p:nvPr/>
        </p:nvGrpSpPr>
        <p:grpSpPr bwMode="auto">
          <a:xfrm>
            <a:off x="5556397" y="11869788"/>
            <a:ext cx="5232068" cy="888292"/>
            <a:chOff x="8066089" y="18087215"/>
            <a:chExt cx="7405687" cy="1257441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E565D7FA-0F68-4661-56FD-58A6FC578612}"/>
                </a:ext>
              </a:extLst>
            </p:cNvPr>
            <p:cNvCxnSpPr>
              <a:cxnSpLocks/>
              <a:endCxn id="182" idx="1"/>
            </p:cNvCxnSpPr>
            <p:nvPr/>
          </p:nvCxnSpPr>
          <p:spPr bwMode="auto">
            <a:xfrm>
              <a:off x="8066089" y="18498416"/>
              <a:ext cx="641351" cy="20828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78230C9-A249-C6BE-D6BD-EAE2F5601424}"/>
                </a:ext>
              </a:extLst>
            </p:cNvPr>
            <p:cNvSpPr txBox="1"/>
            <p:nvPr/>
          </p:nvSpPr>
          <p:spPr bwMode="auto">
            <a:xfrm>
              <a:off x="8707440" y="18087215"/>
              <a:ext cx="2378075" cy="1238965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pPr algn="just" defTabSz="64602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96" kern="0" dirty="0">
                  <a:solidFill>
                    <a:prstClr val="black"/>
                  </a:solidFill>
                  <a:latin typeface="Calibri" panose="020F0502020204030204"/>
                </a:rPr>
                <a:t>Fit calculated and measured results 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3360EFC-F924-FB08-955E-530B43F37F2C}"/>
                </a:ext>
              </a:extLst>
            </p:cNvPr>
            <p:cNvCxnSpPr>
              <a:cxnSpLocks/>
              <a:stCxn id="182" idx="3"/>
              <a:endCxn id="184" idx="1"/>
            </p:cNvCxnSpPr>
            <p:nvPr/>
          </p:nvCxnSpPr>
          <p:spPr bwMode="auto">
            <a:xfrm>
              <a:off x="11085515" y="18706698"/>
              <a:ext cx="1739899" cy="1847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25BA8FC-2053-761D-84F0-386D7745411A}"/>
                </a:ext>
              </a:extLst>
            </p:cNvPr>
            <p:cNvSpPr txBox="1"/>
            <p:nvPr/>
          </p:nvSpPr>
          <p:spPr bwMode="auto">
            <a:xfrm>
              <a:off x="12825414" y="18105691"/>
              <a:ext cx="2646362" cy="1238965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pPr defTabSz="64602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96" kern="0" dirty="0">
                  <a:solidFill>
                    <a:prstClr val="black"/>
                  </a:solidFill>
                  <a:latin typeface="Calibri" panose="020F0502020204030204"/>
                </a:rPr>
                <a:t>Obtaining the most suitable model</a:t>
              </a:r>
            </a:p>
          </p:txBody>
        </p: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CC64513-298D-57C6-6D47-F1A343B61B05}"/>
              </a:ext>
            </a:extLst>
          </p:cNvPr>
          <p:cNvCxnSpPr>
            <a:cxnSpLocks/>
            <a:stCxn id="182" idx="2"/>
          </p:cNvCxnSpPr>
          <p:nvPr/>
        </p:nvCxnSpPr>
        <p:spPr bwMode="auto">
          <a:xfrm flipH="1">
            <a:off x="6741160" y="12745028"/>
            <a:ext cx="108394" cy="1427824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9CA0377-3DFA-C0ED-CBD9-6FB2121D0B88}"/>
              </a:ext>
            </a:extLst>
          </p:cNvPr>
          <p:cNvCxnSpPr>
            <a:cxnSpLocks/>
            <a:stCxn id="184" idx="2"/>
          </p:cNvCxnSpPr>
          <p:nvPr/>
        </p:nvCxnSpPr>
        <p:spPr bwMode="auto">
          <a:xfrm flipH="1">
            <a:off x="8914847" y="12758078"/>
            <a:ext cx="938800" cy="218168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6874AF3-6DE6-B9E0-1DBC-E19BEF0E2ED1}"/>
              </a:ext>
            </a:extLst>
          </p:cNvPr>
          <p:cNvSpPr/>
          <p:nvPr/>
        </p:nvSpPr>
        <p:spPr>
          <a:xfrm>
            <a:off x="0" y="29001746"/>
            <a:ext cx="21383625" cy="125951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49" tIns="30725" rIns="61449" bIns="30725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1978" noProof="1">
                <a:solidFill>
                  <a:schemeClr val="bg1"/>
                </a:solidFill>
              </a:rPr>
              <a:t>References: 1. </a:t>
            </a:r>
            <a:r>
              <a:rPr lang="en-US" sz="1978" dirty="0">
                <a:solidFill>
                  <a:schemeClr val="bg1"/>
                </a:solidFill>
              </a:rPr>
              <a:t>John R. Rice. 1975. A Metalgorithm for Adaptive Quadrature. J. ACM 22, 1 (Jan. 1975), 61–82. https://doi.org/10.1145/321864.321870</a:t>
            </a:r>
            <a:r>
              <a:rPr lang="en-IN" sz="1978" dirty="0">
                <a:solidFill>
                  <a:schemeClr val="bg1"/>
                </a:solidFill>
              </a:rPr>
              <a:t>.</a:t>
            </a:r>
          </a:p>
          <a:p>
            <a:pPr marL="1246266">
              <a:defRPr/>
            </a:pPr>
            <a:r>
              <a:rPr lang="en-IN" sz="1978" dirty="0">
                <a:solidFill>
                  <a:schemeClr val="bg1"/>
                </a:solidFill>
              </a:rPr>
              <a:t>2. Agarwal, S., Povolotskyi, M., Kubis, T. et al. Adaptive quadrature for sharply spiked integrands. J Comput Electron 9, 252–255 (2010). https://doi.org/10.1007/s10825-010-0338-3</a:t>
            </a:r>
            <a:r>
              <a:rPr lang="en-US" sz="1978" dirty="0">
                <a:solidFill>
                  <a:schemeClr val="bg1"/>
                </a:solidFill>
              </a:rPr>
              <a:t>.</a:t>
            </a:r>
            <a:endParaRPr lang="en-US" sz="1978" noProof="1">
              <a:solidFill>
                <a:schemeClr val="bg1"/>
              </a:solidFill>
            </a:endParaRPr>
          </a:p>
          <a:p>
            <a:pPr marL="1246266">
              <a:defRPr/>
            </a:pPr>
            <a:endParaRPr lang="en-IN" sz="1978" dirty="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E25F638-3F44-A868-04D8-CCE487762B06}"/>
              </a:ext>
            </a:extLst>
          </p:cNvPr>
          <p:cNvSpPr txBox="1"/>
          <p:nvPr/>
        </p:nvSpPr>
        <p:spPr>
          <a:xfrm>
            <a:off x="11866186" y="23188011"/>
            <a:ext cx="3583068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Acknowledgements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44D3DE83-AC18-398E-2B85-0F7481F25B5F}"/>
              </a:ext>
            </a:extLst>
          </p:cNvPr>
          <p:cNvSpPr/>
          <p:nvPr/>
        </p:nvSpPr>
        <p:spPr>
          <a:xfrm>
            <a:off x="11441014" y="23198804"/>
            <a:ext cx="5964445" cy="5546105"/>
          </a:xfrm>
          <a:prstGeom prst="roundRect">
            <a:avLst>
              <a:gd name="adj" fmla="val 6323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8AE9ACDF-6CB2-4211-D710-71CAC03F7FD3}"/>
              </a:ext>
            </a:extLst>
          </p:cNvPr>
          <p:cNvSpPr/>
          <p:nvPr/>
        </p:nvSpPr>
        <p:spPr>
          <a:xfrm>
            <a:off x="17644351" y="23198804"/>
            <a:ext cx="3568798" cy="5546105"/>
          </a:xfrm>
          <a:prstGeom prst="roundRect">
            <a:avLst>
              <a:gd name="adj" fmla="val 8787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35C65F-BE98-3FE0-4A25-78C0DE6BA61D}"/>
              </a:ext>
            </a:extLst>
          </p:cNvPr>
          <p:cNvSpPr txBox="1"/>
          <p:nvPr/>
        </p:nvSpPr>
        <p:spPr>
          <a:xfrm>
            <a:off x="11849453" y="18378170"/>
            <a:ext cx="2503278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Conclusion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4F4C48F-7409-0A2B-48BE-44DE6779B2FC}"/>
              </a:ext>
            </a:extLst>
          </p:cNvPr>
          <p:cNvSpPr/>
          <p:nvPr/>
        </p:nvSpPr>
        <p:spPr>
          <a:xfrm>
            <a:off x="11451108" y="18377535"/>
            <a:ext cx="9785593" cy="4583387"/>
          </a:xfrm>
          <a:prstGeom prst="roundRect">
            <a:avLst>
              <a:gd name="adj" fmla="val 7788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14429" name="TextBox 19">
            <a:extLst>
              <a:ext uri="{FF2B5EF4-FFF2-40B4-BE49-F238E27FC236}">
                <a16:creationId xmlns:a16="http://schemas.microsoft.com/office/drawing/2014/main" id="{3D0BA806-20B4-78D9-F8E8-B68B512F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556" y="19480840"/>
            <a:ext cx="9301081" cy="3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88074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2646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7218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01790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SzPct val="80000"/>
              <a:buFont typeface="Zapf Dingbats"/>
              <a:buChar char="❆"/>
            </a:pPr>
            <a:r>
              <a:rPr lang="en-US" altLang="en-US" sz="1908" dirty="0"/>
              <a:t>Decreasing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BCA6EC-56EA-59E4-680B-4285C88A2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2792" y="436785"/>
            <a:ext cx="5086167" cy="15264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DB0AE7-0EF8-C437-D0FD-7A1D7796B12F}"/>
              </a:ext>
            </a:extLst>
          </p:cNvPr>
          <p:cNvSpPr txBox="1"/>
          <p:nvPr/>
        </p:nvSpPr>
        <p:spPr>
          <a:xfrm>
            <a:off x="255716" y="8646239"/>
            <a:ext cx="10583021" cy="78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61" dirty="0">
                <a:cs typeface="Calibri" panose="020F0502020204030204" pitchFamily="34" charset="0"/>
              </a:rPr>
              <a:t>We have made slight improvements to the implementation of the algorithm in MATLAB and attempted to discuss its bounded characteristics.</a:t>
            </a:r>
            <a:endParaRPr lang="zh-CN" altLang="en-US" sz="2261" dirty="0">
              <a:cs typeface="Calibri" panose="020F050202020403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B69C1BD-10CD-8F20-EDF8-39D13E81E2F6}"/>
              </a:ext>
            </a:extLst>
          </p:cNvPr>
          <p:cNvGrpSpPr/>
          <p:nvPr/>
        </p:nvGrpSpPr>
        <p:grpSpPr>
          <a:xfrm>
            <a:off x="11438770" y="12225960"/>
            <a:ext cx="9797931" cy="5896855"/>
            <a:chOff x="11382130" y="12286044"/>
            <a:chExt cx="9797931" cy="526235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463A76-E24D-5EFD-AF81-6DB077000B84}"/>
                </a:ext>
              </a:extLst>
            </p:cNvPr>
            <p:cNvSpPr txBox="1"/>
            <p:nvPr/>
          </p:nvSpPr>
          <p:spPr>
            <a:xfrm>
              <a:off x="11670261" y="12288146"/>
              <a:ext cx="4127598" cy="570797"/>
            </a:xfrm>
            <a:prstGeom prst="rect">
              <a:avLst/>
            </a:prstGeom>
            <a:solidFill>
              <a:srgbClr val="010544"/>
            </a:solidFill>
            <a:effectLst>
              <a:softEdge rad="31750"/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en-US" sz="3109" noProof="1">
                  <a:solidFill>
                    <a:schemeClr val="bg1"/>
                  </a:solidFill>
                </a:rPr>
                <a:t>C</a:t>
              </a:r>
              <a:r>
                <a:rPr lang="en-US" sz="3109" noProof="1">
                  <a:solidFill>
                    <a:schemeClr val="bg1"/>
                  </a:solidFill>
                  <a:latin typeface="+mn-lt"/>
                </a:rPr>
                <a:t>omparison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C814139C-B1F1-C545-262A-D18E54E8062F}"/>
                </a:ext>
              </a:extLst>
            </p:cNvPr>
            <p:cNvSpPr/>
            <p:nvPr/>
          </p:nvSpPr>
          <p:spPr>
            <a:xfrm>
              <a:off x="11382130" y="12286044"/>
              <a:ext cx="9797931" cy="5262350"/>
            </a:xfrm>
            <a:prstGeom prst="roundRect">
              <a:avLst>
                <a:gd name="adj" fmla="val 7788"/>
              </a:avLst>
            </a:prstGeom>
            <a:noFill/>
            <a:ln w="76200">
              <a:solidFill>
                <a:srgbClr val="0105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 sz="4146" dirty="0"/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77D4A4B5-296E-D79E-5101-83095D96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89737" y="12819526"/>
              <a:ext cx="5238543" cy="3928906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C7B786C-D173-B32E-7F6E-3652F0BB14F5}"/>
              </a:ext>
            </a:extLst>
          </p:cNvPr>
          <p:cNvGrpSpPr/>
          <p:nvPr/>
        </p:nvGrpSpPr>
        <p:grpSpPr>
          <a:xfrm>
            <a:off x="146924" y="16195920"/>
            <a:ext cx="11005849" cy="6262779"/>
            <a:chOff x="170477" y="16220471"/>
            <a:chExt cx="11005849" cy="6262779"/>
          </a:xfrm>
        </p:grpSpPr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94C4457A-6027-B1A6-4679-5A1508DFCF6D}"/>
                </a:ext>
              </a:extLst>
            </p:cNvPr>
            <p:cNvSpPr/>
            <p:nvPr/>
          </p:nvSpPr>
          <p:spPr>
            <a:xfrm>
              <a:off x="170477" y="16256360"/>
              <a:ext cx="11005849" cy="6226890"/>
            </a:xfrm>
            <a:prstGeom prst="roundRect">
              <a:avLst>
                <a:gd name="adj" fmla="val 4955"/>
              </a:avLst>
            </a:prstGeom>
            <a:noFill/>
            <a:ln w="76200" cap="sq">
              <a:solidFill>
                <a:srgbClr val="01054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 sz="4146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479CCBE-3AD4-0DF4-F472-0F686BBFCC51}"/>
                </a:ext>
              </a:extLst>
            </p:cNvPr>
            <p:cNvGrpSpPr/>
            <p:nvPr/>
          </p:nvGrpSpPr>
          <p:grpSpPr>
            <a:xfrm>
              <a:off x="565336" y="16220471"/>
              <a:ext cx="9179097" cy="3400827"/>
              <a:chOff x="565336" y="16220471"/>
              <a:chExt cx="9179097" cy="3400827"/>
            </a:xfrm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0D9D7AB-45A1-A053-518A-E6340BE2835C}"/>
                  </a:ext>
                </a:extLst>
              </p:cNvPr>
              <p:cNvSpPr txBox="1"/>
              <p:nvPr/>
            </p:nvSpPr>
            <p:spPr>
              <a:xfrm>
                <a:off x="565336" y="16220471"/>
                <a:ext cx="4944102" cy="570797"/>
              </a:xfrm>
              <a:prstGeom prst="rect">
                <a:avLst/>
              </a:prstGeom>
              <a:solidFill>
                <a:srgbClr val="010544"/>
              </a:solidFill>
              <a:ln>
                <a:solidFill>
                  <a:srgbClr val="181818"/>
                </a:solidFill>
              </a:ln>
              <a:effectLst>
                <a:softEdge rad="31750"/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defRPr/>
                </a:pPr>
                <a:r>
                  <a:rPr lang="en-US" sz="3109" noProof="1">
                    <a:solidFill>
                      <a:schemeClr val="bg1"/>
                    </a:solidFill>
                    <a:latin typeface="+mn-lt"/>
                  </a:rPr>
                  <a:t>Example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C5A0FB-E0D3-3DAE-C8D3-2EF36943D554}"/>
                  </a:ext>
                </a:extLst>
              </p:cNvPr>
              <p:cNvSpPr txBox="1"/>
              <p:nvPr/>
            </p:nvSpPr>
            <p:spPr>
              <a:xfrm>
                <a:off x="565336" y="17121471"/>
                <a:ext cx="2584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the integration: 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C1035603-9157-CE68-475A-1DF4490C16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37046" y="17672273"/>
                    <a:ext cx="1058816" cy="6524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C1035603-9157-CE68-475A-1DF4490C16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046" y="17672273"/>
                    <a:ext cx="1058816" cy="65242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E4AE5A-739C-72EF-A421-0C7FABB5FC03}"/>
                  </a:ext>
                </a:extLst>
              </p:cNvPr>
              <p:cNvSpPr txBox="1"/>
              <p:nvPr/>
            </p:nvSpPr>
            <p:spPr>
              <a:xfrm>
                <a:off x="571832" y="18577985"/>
                <a:ext cx="2577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It follow the assumption 1 and 2</a:t>
                </a:r>
                <a:r>
                  <a:rPr lang="en-US" altLang="zh-CN" sz="1800" kern="100" baseline="300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[1]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by :</a:t>
                </a:r>
                <a:endParaRPr lang="zh-CN" altLang="zh-C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0986E0BD-AEB7-1568-2F20-A55EFD1B28B7}"/>
                      </a:ext>
                    </a:extLst>
                  </p:cNvPr>
                  <p:cNvSpPr txBox="1"/>
                  <p:nvPr/>
                </p:nvSpPr>
                <p:spPr>
                  <a:xfrm>
                    <a:off x="4317139" y="17077960"/>
                    <a:ext cx="4760406" cy="2800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=16,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=−0.5,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en-US" altLang="zh-CN" b="0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0986E0BD-AEB7-1568-2F20-A55EFD1B28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7139" y="17077960"/>
                    <a:ext cx="4760406" cy="2800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80" t="-4348" r="-768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70B7301A-DB6C-D402-344F-5CDB3625C833}"/>
                      </a:ext>
                    </a:extLst>
                  </p:cNvPr>
                  <p:cNvSpPr txBox="1"/>
                  <p:nvPr/>
                </p:nvSpPr>
                <p:spPr>
                  <a:xfrm>
                    <a:off x="4909185" y="17548784"/>
                    <a:ext cx="4109137" cy="5458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≤16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−0.5−4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70B7301A-DB6C-D402-344F-5CDB3625C8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9185" y="17548784"/>
                    <a:ext cx="4109137" cy="5458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9EF1594D-3C70-14C9-0640-C810762FD6AB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280" y="18739646"/>
                    <a:ext cx="5898153" cy="6288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)≤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90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96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≤105∙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−64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9EF1594D-3C70-14C9-0640-C810762FD6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6280" y="18739646"/>
                    <a:ext cx="5898153" cy="62882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1B7CBB-E6BA-9C8A-6203-06B749DBA17E}"/>
                  </a:ext>
                </a:extLst>
              </p:cNvPr>
              <p:cNvSpPr txBox="1"/>
              <p:nvPr/>
            </p:nvSpPr>
            <p:spPr>
              <a:xfrm>
                <a:off x="7052555" y="19251966"/>
                <a:ext cx="2590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enough large K</a:t>
                </a:r>
                <a:endParaRPr lang="zh-CN" altLang="en-US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943D15-4FC5-1B89-F91A-B2EC446ADB3E}"/>
              </a:ext>
            </a:extLst>
          </p:cNvPr>
          <p:cNvGrpSpPr/>
          <p:nvPr/>
        </p:nvGrpSpPr>
        <p:grpSpPr>
          <a:xfrm>
            <a:off x="211413" y="22750015"/>
            <a:ext cx="11005849" cy="5994894"/>
            <a:chOff x="170477" y="16220471"/>
            <a:chExt cx="11005849" cy="6262779"/>
          </a:xfrm>
        </p:grpSpPr>
        <p:sp>
          <p:nvSpPr>
            <p:cNvPr id="26" name="Rounded Rectangle 205">
              <a:extLst>
                <a:ext uri="{FF2B5EF4-FFF2-40B4-BE49-F238E27FC236}">
                  <a16:creationId xmlns:a16="http://schemas.microsoft.com/office/drawing/2014/main" id="{11F087B2-D610-D6B4-3F2C-599171ABCE56}"/>
                </a:ext>
              </a:extLst>
            </p:cNvPr>
            <p:cNvSpPr/>
            <p:nvPr/>
          </p:nvSpPr>
          <p:spPr>
            <a:xfrm>
              <a:off x="170477" y="16256360"/>
              <a:ext cx="11005849" cy="6226890"/>
            </a:xfrm>
            <a:prstGeom prst="roundRect">
              <a:avLst>
                <a:gd name="adj" fmla="val 4955"/>
              </a:avLst>
            </a:prstGeom>
            <a:noFill/>
            <a:ln w="76200" cap="sq">
              <a:solidFill>
                <a:srgbClr val="01054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 sz="4146" dirty="0"/>
            </a:p>
          </p:txBody>
        </p:sp>
        <p:sp>
          <p:nvSpPr>
            <p:cNvPr id="29" name="TextBox 204">
              <a:extLst>
                <a:ext uri="{FF2B5EF4-FFF2-40B4-BE49-F238E27FC236}">
                  <a16:creationId xmlns:a16="http://schemas.microsoft.com/office/drawing/2014/main" id="{64C09B76-F32D-31B0-0266-DB68ED600DD1}"/>
                </a:ext>
              </a:extLst>
            </p:cNvPr>
            <p:cNvSpPr txBox="1"/>
            <p:nvPr/>
          </p:nvSpPr>
          <p:spPr>
            <a:xfrm>
              <a:off x="565336" y="16220471"/>
              <a:ext cx="4944102" cy="616182"/>
            </a:xfrm>
            <a:prstGeom prst="rect">
              <a:avLst/>
            </a:prstGeom>
            <a:solidFill>
              <a:srgbClr val="010544"/>
            </a:solidFill>
            <a:ln>
              <a:solidFill>
                <a:srgbClr val="181818"/>
              </a:solidFill>
            </a:ln>
            <a:effectLst>
              <a:softEdge rad="31750"/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en-US" sz="3109" noProof="1">
                  <a:solidFill>
                    <a:schemeClr val="bg1"/>
                  </a:solidFill>
                  <a:latin typeface="+mn-lt"/>
                </a:rPr>
                <a:t>Bounded limitation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686</TotalTime>
  <Pages>0</Pages>
  <Words>297</Words>
  <Characters>0</Characters>
  <Application>Microsoft Office PowerPoint</Application>
  <DocSecurity>0</DocSecurity>
  <PresentationFormat>自定义</PresentationFormat>
  <Lines>0</Lines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Zapf Dingbats</vt:lpstr>
      <vt:lpstr>等线</vt:lpstr>
      <vt:lpstr>Arial</vt:lpstr>
      <vt:lpstr>Arial Rounded MT Bold</vt:lpstr>
      <vt:lpstr>Calibri</vt:lpstr>
      <vt:lpstr>Calibri Light</vt:lpstr>
      <vt:lpstr>Cambria Math</vt:lpstr>
      <vt:lpstr>Office 主题​​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振鹏 刘</cp:lastModifiedBy>
  <cp:revision>92</cp:revision>
  <cp:lastPrinted>2018-11-29T22:11:17Z</cp:lastPrinted>
  <dcterms:created xsi:type="dcterms:W3CDTF">2013-02-18T18:40:00Z</dcterms:created>
  <dcterms:modified xsi:type="dcterms:W3CDTF">2023-08-01T13:48:14Z</dcterms:modified>
  <cp:category>research posters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