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0" userDrawn="1">
          <p15:clr>
            <a:srgbClr val="A4A3A4"/>
          </p15:clr>
        </p15:guide>
        <p15:guide id="2" pos="6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544"/>
    <a:srgbClr val="25C5F9"/>
    <a:srgbClr val="E362D5"/>
    <a:srgbClr val="FFF200"/>
    <a:srgbClr val="181818"/>
    <a:srgbClr val="E7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3437" autoAdjust="0"/>
  </p:normalViewPr>
  <p:slideViewPr>
    <p:cSldViewPr snapToGrid="0">
      <p:cViewPr>
        <p:scale>
          <a:sx n="50" d="100"/>
          <a:sy n="50" d="100"/>
        </p:scale>
        <p:origin x="1432" y="176"/>
      </p:cViewPr>
      <p:guideLst>
        <p:guide orient="horz" pos="9520"/>
        <p:guide pos="6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E5DAD-C34C-9208-7763-8E65D318C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FC04C-31BF-7E4C-E54D-DFE532466D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Tx/>
              <a:buNone/>
              <a:defRPr sz="1200" noProof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Slide Image Placeholder 3">
            <a:extLst>
              <a:ext uri="{FF2B5EF4-FFF2-40B4-BE49-F238E27FC236}">
                <a16:creationId xmlns:a16="http://schemas.microsoft.com/office/drawing/2014/main" id="{EEB3F165-3886-489A-5D1C-F867A2B3164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522863C6-C594-6661-F6EC-976426320DC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E7D0-0038-0421-8E50-69E6DD06C7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E2BF8-C812-A375-6202-51944C867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063B480C-E6AB-4A98-AAB5-A26015EDAF5B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1pPr>
    <a:lvl2pPr marL="147590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2pPr>
    <a:lvl3pPr marL="2951813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3pPr>
    <a:lvl4pPr marL="4427720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4pPr>
    <a:lvl5pPr marL="590362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5pPr>
    <a:lvl6pPr marL="7378860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6pPr>
    <a:lvl7pPr marL="8854991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7pPr>
    <a:lvl8pPr marL="10330673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8pPr>
    <a:lvl9pPr marL="11806356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6DD9A38-3821-D5D1-A0F0-FA9B92245CB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17738" y="685800"/>
            <a:ext cx="2422525" cy="3429000"/>
          </a:xfrm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7C4D5D14-D82C-1533-BE7C-37CBA770F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44376A57-57EC-9EE5-BA75-DB078A914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88DF0FB-D382-4842-967D-D81FE85B2688}" type="slidenum">
              <a:rPr altLang="zh-CN" smtClean="0">
                <a:sym typeface="+mn-ea"/>
              </a:rPr>
              <a:pPr/>
              <a:t>1</a:t>
            </a:fld>
            <a:endParaRPr lang="zh-CN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78361" y="217495"/>
            <a:ext cx="17826906" cy="2306121"/>
          </a:xfrm>
        </p:spPr>
        <p:txBody>
          <a:bodyPr/>
          <a:lstStyle>
            <a:lvl1pPr marL="0" indent="0">
              <a:buNone/>
              <a:defRPr sz="8973" baseline="0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778361" y="2348563"/>
            <a:ext cx="17826906" cy="2045505"/>
          </a:xfrm>
        </p:spPr>
        <p:txBody>
          <a:bodyPr/>
          <a:lstStyle>
            <a:lvl1pPr marL="0" indent="0">
              <a:buNone/>
              <a:defRPr sz="8973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5145B9-8E00-D3C0-56BA-37CC4EE3CD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B8B72C-6A6E-6A02-4735-A3938BE17B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AFE423-21E0-4283-8E66-78D4B9ADE3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C6B0-B14B-43CF-A452-2D1DDCAB33D6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  <p:extLst>
      <p:ext uri="{BB962C8B-B14F-4D97-AF65-F5344CB8AC3E}">
        <p14:creationId xmlns:p14="http://schemas.microsoft.com/office/powerpoint/2010/main" val="42709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8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0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5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1BC7C33-17AF-6CBD-BA65-D5512BB1DF59}"/>
              </a:ext>
            </a:extLst>
          </p:cNvPr>
          <p:cNvSpPr/>
          <p:nvPr/>
        </p:nvSpPr>
        <p:spPr>
          <a:xfrm>
            <a:off x="-20750" y="11853"/>
            <a:ext cx="21399327" cy="1955414"/>
          </a:xfrm>
          <a:prstGeom prst="rect">
            <a:avLst/>
          </a:prstGeom>
          <a:solidFill>
            <a:srgbClr val="010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 algn="ctr" eaLnBrk="1" fontAlgn="auto" hangingPunct="1">
              <a:defRPr/>
            </a:pPr>
            <a:endParaRPr lang="en-US" sz="6429" noProof="1"/>
          </a:p>
        </p:txBody>
      </p:sp>
      <p:sp>
        <p:nvSpPr>
          <p:cNvPr id="14339" name="Text Placeholder 4">
            <a:extLst>
              <a:ext uri="{FF2B5EF4-FFF2-40B4-BE49-F238E27FC236}">
                <a16:creationId xmlns:a16="http://schemas.microsoft.com/office/drawing/2014/main" id="{D331FA97-C969-DFCC-42F6-FE4EE56BCD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-17076" y="808014"/>
            <a:ext cx="21383625" cy="84677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Adaptive Numerical Algorithms: Convergence and Efficiency</a:t>
            </a:r>
          </a:p>
        </p:txBody>
      </p:sp>
      <p:sp>
        <p:nvSpPr>
          <p:cNvPr id="14340" name="Text Placeholder 41">
            <a:extLst>
              <a:ext uri="{FF2B5EF4-FFF2-40B4-BE49-F238E27FC236}">
                <a16:creationId xmlns:a16="http://schemas.microsoft.com/office/drawing/2014/main" id="{BDCBDF25-9F4C-CE8C-AF62-E539AA1CF0A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0" y="2230620"/>
            <a:ext cx="21097627" cy="1102782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109" b="1" dirty="0">
                <a:solidFill>
                  <a:srgbClr val="010544"/>
                </a:solidFill>
              </a:rPr>
              <a:t>Hui Zhang</a:t>
            </a:r>
            <a:r>
              <a:rPr lang="en-US" altLang="en-US" sz="3109" dirty="0">
                <a:solidFill>
                  <a:srgbClr val="010544"/>
                </a:solidFill>
              </a:rPr>
              <a:t>, Jiaotong-Liverpool University</a:t>
            </a:r>
          </a:p>
          <a:p>
            <a:pPr algn="ctr">
              <a:lnSpc>
                <a:spcPct val="80000"/>
              </a:lnSpc>
            </a:pPr>
            <a:r>
              <a:rPr lang="en-US" altLang="zh-CN" sz="3109" b="1" dirty="0">
                <a:solidFill>
                  <a:srgbClr val="010544"/>
                </a:solidFill>
              </a:rPr>
              <a:t>Zhenpeng.Liu20, Wanqian.Chen20</a:t>
            </a:r>
            <a:endParaRPr lang="en-US" altLang="en-US" sz="3109" baseline="30000" dirty="0">
              <a:solidFill>
                <a:srgbClr val="01054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3C36A-8C62-FA3F-E338-18CCC70C6840}"/>
              </a:ext>
            </a:extLst>
          </p:cNvPr>
          <p:cNvSpPr txBox="1"/>
          <p:nvPr/>
        </p:nvSpPr>
        <p:spPr>
          <a:xfrm>
            <a:off x="571832" y="3808188"/>
            <a:ext cx="238924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Abstract</a:t>
            </a:r>
          </a:p>
        </p:txBody>
      </p:sp>
      <p:sp>
        <p:nvSpPr>
          <p:cNvPr id="14344" name="Rectangle 73">
            <a:extLst>
              <a:ext uri="{FF2B5EF4-FFF2-40B4-BE49-F238E27FC236}">
                <a16:creationId xmlns:a16="http://schemas.microsoft.com/office/drawing/2014/main" id="{6CFFF3F7-06B3-1FF2-DE2D-9558A3C8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693"/>
            <a:ext cx="184731" cy="99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392488" indent="-1304925">
              <a:spcBef>
                <a:spcPct val="20000"/>
              </a:spcBef>
              <a:buFont typeface="Arial" panose="020B0604020202020204" pitchFamily="34" charset="0"/>
              <a:buChar char="–"/>
              <a:defRPr sz="12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218113" indent="-1042988">
              <a:spcBef>
                <a:spcPct val="20000"/>
              </a:spcBef>
              <a:buFont typeface="Arial" panose="020B0604020202020204" pitchFamily="34" charset="0"/>
              <a:buChar char="•"/>
              <a:defRPr sz="10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305675" indent="-1044575">
              <a:spcBef>
                <a:spcPct val="20000"/>
              </a:spcBef>
              <a:buFont typeface="Arial" panose="020B0604020202020204" pitchFamily="34" charset="0"/>
              <a:buChar char="–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393238" indent="-1042988">
              <a:spcBef>
                <a:spcPct val="20000"/>
              </a:spcBef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8504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076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7648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220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5864">
              <a:cs typeface="Calibri" panose="020F0502020204030204" pitchFamily="34" charset="0"/>
            </a:endParaRPr>
          </a:p>
        </p:txBody>
      </p:sp>
      <p:sp>
        <p:nvSpPr>
          <p:cNvPr id="14345" name="TextBox 1">
            <a:extLst>
              <a:ext uri="{FF2B5EF4-FFF2-40B4-BE49-F238E27FC236}">
                <a16:creationId xmlns:a16="http://schemas.microsoft.com/office/drawing/2014/main" id="{FD882148-CB0E-90A5-82B0-48B664C9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628" y="194883"/>
            <a:ext cx="7430321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43" b="1" dirty="0">
                <a:solidFill>
                  <a:schemeClr val="bg1"/>
                </a:solidFill>
              </a:rPr>
              <a:t>SURF-2023-0041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767536-361B-F075-70EB-B8EFE15B96C4}"/>
              </a:ext>
            </a:extLst>
          </p:cNvPr>
          <p:cNvSpPr/>
          <p:nvPr/>
        </p:nvSpPr>
        <p:spPr>
          <a:xfrm>
            <a:off x="169354" y="3845199"/>
            <a:ext cx="11008093" cy="6196608"/>
          </a:xfrm>
          <a:prstGeom prst="roundRect">
            <a:avLst>
              <a:gd name="adj" fmla="val 7072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392488" indent="-13049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5218113" indent="-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0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7305675" indent="-104457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9393238" indent="-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98504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103076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107648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112220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The quadrature problem for a given function f(x) is to estimate the value of</a:t>
                </a:r>
                <a:endParaRPr lang="en-US" altLang="en-US" sz="2261" baseline="30000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Traditional quadrature formulas give estimates of the form:</a:t>
                </a: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b="1" dirty="0">
                    <a:cs typeface="Calibri" panose="020F0502020204030204" pitchFamily="34" charset="0"/>
                  </a:rPr>
                  <a:t>Adaptive quadrature 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is a numerical integration method that approximates the integral of a function f(x) using refined subintervals. It is efficient for both "</a:t>
                </a:r>
                <a:r>
                  <a:rPr lang="en-US" altLang="en-US" sz="2261" b="1" dirty="0">
                    <a:cs typeface="Calibri" panose="020F0502020204030204" pitchFamily="34" charset="0"/>
                  </a:rPr>
                  <a:t>well behaved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" and "</a:t>
                </a:r>
                <a:r>
                  <a:rPr lang="en-US" altLang="en-US" sz="2261" b="1" dirty="0">
                    <a:cs typeface="Calibri" panose="020F0502020204030204" pitchFamily="34" charset="0"/>
                  </a:rPr>
                  <a:t>badly behaved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" integrands, unlike traditional algorithms that may fail with the latter.</a:t>
                </a:r>
              </a:p>
            </p:txBody>
          </p:sp>
        </mc:Choice>
        <mc:Fallback xmlns=""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blipFill>
                <a:blip r:embed="rId3"/>
                <a:stretch>
                  <a:fillRect l="-749" t="-1017" r="-1382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07CBD26-4E36-AFC6-2861-8ECC81D30E68}"/>
              </a:ext>
            </a:extLst>
          </p:cNvPr>
          <p:cNvSpPr txBox="1"/>
          <p:nvPr/>
        </p:nvSpPr>
        <p:spPr>
          <a:xfrm>
            <a:off x="11866185" y="3854036"/>
            <a:ext cx="4839421" cy="570797"/>
          </a:xfrm>
          <a:prstGeom prst="rect">
            <a:avLst/>
          </a:prstGeom>
          <a:solidFill>
            <a:srgbClr val="010544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</a:rPr>
              <a:t>Improved implementations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7AB89D-F604-F3DC-A966-979849200A33}"/>
              </a:ext>
            </a:extLst>
          </p:cNvPr>
          <p:cNvSpPr/>
          <p:nvPr/>
        </p:nvSpPr>
        <p:spPr>
          <a:xfrm>
            <a:off x="11438770" y="3859778"/>
            <a:ext cx="9774378" cy="9616171"/>
          </a:xfrm>
          <a:prstGeom prst="roundRect">
            <a:avLst>
              <a:gd name="adj" fmla="val 5231"/>
            </a:avLst>
          </a:prstGeom>
          <a:noFill/>
          <a:ln w="76200"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964EF6-3396-448C-99AE-F589B984D107}"/>
              </a:ext>
            </a:extLst>
          </p:cNvPr>
          <p:cNvSpPr txBox="1"/>
          <p:nvPr/>
        </p:nvSpPr>
        <p:spPr>
          <a:xfrm>
            <a:off x="567170" y="10303544"/>
            <a:ext cx="459086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Raw </a:t>
            </a:r>
            <a:r>
              <a:rPr lang="en-US" sz="3109" noProof="1">
                <a:solidFill>
                  <a:schemeClr val="bg1"/>
                </a:solidFill>
              </a:rPr>
              <a:t>implementation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576F3B6-83C5-DCEE-8C43-35AA2FED435D}"/>
              </a:ext>
            </a:extLst>
          </p:cNvPr>
          <p:cNvSpPr/>
          <p:nvPr/>
        </p:nvSpPr>
        <p:spPr>
          <a:xfrm>
            <a:off x="169355" y="10303965"/>
            <a:ext cx="11008091" cy="5635117"/>
          </a:xfrm>
          <a:prstGeom prst="roundRect">
            <a:avLst>
              <a:gd name="adj" fmla="val 578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6874AF3-6DE6-B9E0-1DBC-E19BEF0E2ED1}"/>
              </a:ext>
            </a:extLst>
          </p:cNvPr>
          <p:cNvSpPr/>
          <p:nvPr/>
        </p:nvSpPr>
        <p:spPr>
          <a:xfrm>
            <a:off x="0" y="29001746"/>
            <a:ext cx="21383625" cy="125951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1978" noProof="1">
                <a:solidFill>
                  <a:schemeClr val="bg1"/>
                </a:solidFill>
              </a:rPr>
              <a:t>References: 1. </a:t>
            </a:r>
            <a:r>
              <a:rPr lang="en-US" sz="1978" dirty="0">
                <a:solidFill>
                  <a:schemeClr val="bg1"/>
                </a:solidFill>
              </a:rPr>
              <a:t>John R. Rice. 1975. A Metalgorithm for Adaptive Quadrature. J. ACM 22, 1 (Jan. 1975), 61–82. https://doi.org/10.1145/321864.321870</a:t>
            </a:r>
            <a:r>
              <a:rPr lang="en-IN" sz="1978" dirty="0">
                <a:solidFill>
                  <a:schemeClr val="bg1"/>
                </a:solidFill>
              </a:rPr>
              <a:t>.</a:t>
            </a:r>
          </a:p>
          <a:p>
            <a:pPr marL="1246266">
              <a:defRPr/>
            </a:pPr>
            <a:r>
              <a:rPr lang="en-IN" sz="1978" dirty="0">
                <a:solidFill>
                  <a:schemeClr val="bg1"/>
                </a:solidFill>
              </a:rPr>
              <a:t>2. Agarwal, S., Povolotskyi, M., Kubis, T. et al. Adaptive quadrature for sharply spiked integrands. J Comput Electron 9, 252–255 (2010). https://doi.org/10.1007/s10825-010-0338-3</a:t>
            </a:r>
            <a:r>
              <a:rPr lang="en-US" sz="1978" dirty="0">
                <a:solidFill>
                  <a:schemeClr val="bg1"/>
                </a:solidFill>
              </a:rPr>
              <a:t>.</a:t>
            </a:r>
            <a:endParaRPr lang="en-US" sz="1978" noProof="1">
              <a:solidFill>
                <a:schemeClr val="bg1"/>
              </a:solidFill>
            </a:endParaRPr>
          </a:p>
          <a:p>
            <a:pPr marL="1246266">
              <a:defRPr/>
            </a:pPr>
            <a:endParaRPr lang="en-IN" sz="1978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E25F638-3F44-A868-04D8-CCE487762B06}"/>
              </a:ext>
            </a:extLst>
          </p:cNvPr>
          <p:cNvSpPr txBox="1"/>
          <p:nvPr/>
        </p:nvSpPr>
        <p:spPr>
          <a:xfrm>
            <a:off x="530384" y="25834471"/>
            <a:ext cx="358306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Further research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44D3DE83-AC18-398E-2B85-0F7481F25B5F}"/>
              </a:ext>
            </a:extLst>
          </p:cNvPr>
          <p:cNvSpPr/>
          <p:nvPr/>
        </p:nvSpPr>
        <p:spPr>
          <a:xfrm>
            <a:off x="146924" y="25824838"/>
            <a:ext cx="11008092" cy="2494036"/>
          </a:xfrm>
          <a:prstGeom prst="roundRect">
            <a:avLst>
              <a:gd name="adj" fmla="val 632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35C65F-BE98-3FE0-4A25-78C0DE6BA61D}"/>
              </a:ext>
            </a:extLst>
          </p:cNvPr>
          <p:cNvSpPr txBox="1"/>
          <p:nvPr/>
        </p:nvSpPr>
        <p:spPr>
          <a:xfrm>
            <a:off x="11866185" y="20662563"/>
            <a:ext cx="250327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4F4C48F-7409-0A2B-48BE-44DE6779B2FC}"/>
              </a:ext>
            </a:extLst>
          </p:cNvPr>
          <p:cNvSpPr/>
          <p:nvPr/>
        </p:nvSpPr>
        <p:spPr>
          <a:xfrm>
            <a:off x="11437856" y="20669710"/>
            <a:ext cx="9774377" cy="6115360"/>
          </a:xfrm>
          <a:prstGeom prst="roundRect">
            <a:avLst>
              <a:gd name="adj" fmla="val 7788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4429" name="TextBox 19">
            <a:extLst>
              <a:ext uri="{FF2B5EF4-FFF2-40B4-BE49-F238E27FC236}">
                <a16:creationId xmlns:a16="http://schemas.microsoft.com/office/drawing/2014/main" id="{3D0BA806-20B4-78D9-F8E8-B68B512F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8019" y="21226213"/>
            <a:ext cx="95255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88074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2646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7218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1790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>
              <a:buSzPct val="80000"/>
            </a:pPr>
            <a:r>
              <a:rPr lang="en-US" altLang="en-US" sz="2000" dirty="0"/>
              <a:t>	🔍 </a:t>
            </a:r>
            <a:r>
              <a:rPr lang="en-US" altLang="en-US" sz="2000" b="1" dirty="0"/>
              <a:t>Theoretical Insights and Convergence </a:t>
            </a:r>
            <a:r>
              <a:rPr lang="en-US" altLang="en-US" sz="2000" dirty="0"/>
              <a:t>🧠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Delving deep into numerical algorithms, our study meticulously examines the </a:t>
            </a:r>
            <a:r>
              <a:rPr lang="en-US" altLang="en-US" sz="2000" b="1" dirty="0"/>
              <a:t>convergence rate</a:t>
            </a:r>
            <a:r>
              <a:rPr lang="en-US" altLang="en-US" sz="2000" dirty="0"/>
              <a:t>, subsequently delving into the exploration of </a:t>
            </a:r>
            <a:r>
              <a:rPr lang="en-US" altLang="en-US" sz="2000" b="1" dirty="0"/>
              <a:t>convergence termination criteria</a:t>
            </a:r>
            <a:r>
              <a:rPr lang="en-US" altLang="en-US" sz="2000" dirty="0"/>
              <a:t>. Through theoretical analysis, we present pragmatic solutions for real-world computational challenges.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endParaRPr lang="en-US" altLang="en-US" sz="2000" dirty="0"/>
          </a:p>
          <a:p>
            <a:pPr marL="0" indent="0" algn="just">
              <a:buSzPct val="80000"/>
            </a:pPr>
            <a:r>
              <a:rPr lang="en-US" altLang="en-US" sz="2000" dirty="0"/>
              <a:t>	📊 </a:t>
            </a:r>
            <a:r>
              <a:rPr lang="en-US" altLang="en-US" sz="2000" b="1" dirty="0"/>
              <a:t>Empirical Validation and Exemplification </a:t>
            </a:r>
            <a:r>
              <a:rPr lang="en-US" altLang="en-US" sz="2000" dirty="0"/>
              <a:t>📊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We substantiate our findings through </a:t>
            </a:r>
            <a:r>
              <a:rPr lang="en-US" altLang="en-US" sz="2000" b="1" dirty="0"/>
              <a:t>concrete examples</a:t>
            </a:r>
            <a:r>
              <a:rPr lang="en-US" altLang="en-US" sz="2000" dirty="0"/>
              <a:t>, demonstrating the efficacy of our proposed methodologies. These instances not only comprise theoretical analysis but also encompass tangible solutions to real-world problems, establishing the </a:t>
            </a:r>
            <a:r>
              <a:rPr lang="en-US" altLang="en-US" sz="2000" b="1" dirty="0"/>
              <a:t>versatility and robustness </a:t>
            </a:r>
            <a:r>
              <a:rPr lang="en-US" altLang="en-US" sz="2000" dirty="0"/>
              <a:t>of our approaches.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endParaRPr lang="en-US" altLang="en-US" sz="2000" dirty="0"/>
          </a:p>
          <a:p>
            <a:pPr marL="0" indent="0" algn="just">
              <a:buSzPct val="80000"/>
            </a:pPr>
            <a:r>
              <a:rPr lang="en-US" altLang="en-US" sz="2000" dirty="0"/>
              <a:t>	⚙️ </a:t>
            </a:r>
            <a:r>
              <a:rPr lang="en-US" altLang="en-US" sz="2000" b="1" dirty="0"/>
              <a:t>Innovations in Adaptive Simpson's Algorithm </a:t>
            </a:r>
            <a:r>
              <a:rPr lang="en-US" altLang="en-US" sz="2000" dirty="0"/>
              <a:t>⚙️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Propelling beyond conventional boundaries, we have two enhancements to the traditional implement of </a:t>
            </a:r>
            <a:r>
              <a:rPr lang="en-US" altLang="en-US" sz="2000" b="1" dirty="0"/>
              <a:t>adaptive Simpson's algorithm</a:t>
            </a:r>
            <a:r>
              <a:rPr lang="en-US" altLang="en-US" sz="2000" dirty="0"/>
              <a:t>. By applying our innovations to real-world scenarios, we not only drastically amplify computational speed though uphold the algorithm's original </a:t>
            </a:r>
            <a:r>
              <a:rPr lang="en-US" altLang="en-US" sz="2000" b="1" dirty="0"/>
              <a:t>time complexity</a:t>
            </a:r>
            <a:r>
              <a:rPr lang="en-US" altLang="en-US" sz="2000" dirty="0"/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BCA6EC-56EA-59E4-680B-4285C88A2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017" y="2142461"/>
            <a:ext cx="5086167" cy="1526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DB0AE7-0EF8-C437-D0FD-7A1D7796B12F}"/>
              </a:ext>
            </a:extLst>
          </p:cNvPr>
          <p:cNvSpPr txBox="1"/>
          <p:nvPr/>
        </p:nvSpPr>
        <p:spPr>
          <a:xfrm>
            <a:off x="321758" y="8416235"/>
            <a:ext cx="10583021" cy="78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dirty="0">
                <a:cs typeface="Calibri" panose="020F0502020204030204" pitchFamily="34" charset="0"/>
              </a:rPr>
              <a:t>We have made </a:t>
            </a:r>
            <a:r>
              <a:rPr lang="en-US" altLang="zh-CN" sz="2261" b="1" dirty="0">
                <a:cs typeface="Calibri" panose="020F0502020204030204" pitchFamily="34" charset="0"/>
              </a:rPr>
              <a:t>slight improvements </a:t>
            </a:r>
            <a:r>
              <a:rPr lang="en-US" altLang="zh-CN" sz="2261" dirty="0">
                <a:cs typeface="Calibri" panose="020F0502020204030204" pitchFamily="34" charset="0"/>
              </a:rPr>
              <a:t>to the implementation of the algorithm in MATLAB and attempted to discuss its </a:t>
            </a:r>
            <a:r>
              <a:rPr lang="en-US" altLang="zh-CN" sz="2261" b="1" dirty="0">
                <a:cs typeface="Calibri" panose="020F0502020204030204" pitchFamily="34" charset="0"/>
              </a:rPr>
              <a:t>bounded characteristics</a:t>
            </a:r>
            <a:r>
              <a:rPr lang="en-US" altLang="zh-CN" sz="2261" dirty="0">
                <a:cs typeface="Calibri" panose="020F0502020204030204" pitchFamily="34" charset="0"/>
              </a:rPr>
              <a:t>.</a:t>
            </a:r>
            <a:endParaRPr lang="zh-CN" altLang="en-US" sz="2261" dirty="0">
              <a:cs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463A76-E24D-5EFD-AF81-6DB077000B84}"/>
              </a:ext>
            </a:extLst>
          </p:cNvPr>
          <p:cNvSpPr txBox="1"/>
          <p:nvPr/>
        </p:nvSpPr>
        <p:spPr>
          <a:xfrm>
            <a:off x="11866185" y="13743360"/>
            <a:ext cx="4127598" cy="639621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</a:rPr>
              <a:t>C</a:t>
            </a:r>
            <a:r>
              <a:rPr lang="en-US" sz="3109" noProof="1">
                <a:solidFill>
                  <a:schemeClr val="bg1"/>
                </a:solidFill>
                <a:latin typeface="+mn-lt"/>
              </a:rPr>
              <a:t>omparison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814139C-B1F1-C545-262A-D18E54E8062F}"/>
              </a:ext>
            </a:extLst>
          </p:cNvPr>
          <p:cNvSpPr/>
          <p:nvPr/>
        </p:nvSpPr>
        <p:spPr>
          <a:xfrm>
            <a:off x="11438771" y="13758652"/>
            <a:ext cx="9774377" cy="6644265"/>
          </a:xfrm>
          <a:prstGeom prst="roundRect">
            <a:avLst>
              <a:gd name="adj" fmla="val 7788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77D4A4B5-296E-D79E-5101-83095D965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00800" y="14887423"/>
            <a:ext cx="4672007" cy="3926499"/>
          </a:xfrm>
          <a:prstGeom prst="rect">
            <a:avLst/>
          </a:prstGeom>
        </p:spPr>
      </p:pic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4C4457A-6027-B1A6-4679-5A1508DFCF6D}"/>
              </a:ext>
            </a:extLst>
          </p:cNvPr>
          <p:cNvSpPr/>
          <p:nvPr/>
        </p:nvSpPr>
        <p:spPr>
          <a:xfrm>
            <a:off x="169354" y="16231859"/>
            <a:ext cx="11008091" cy="4001597"/>
          </a:xfrm>
          <a:prstGeom prst="roundRect">
            <a:avLst>
              <a:gd name="adj" fmla="val 4955"/>
            </a:avLst>
          </a:prstGeom>
          <a:noFill/>
          <a:ln w="76200" cap="sq">
            <a:solidFill>
              <a:srgbClr val="0105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0D9D7AB-45A1-A053-518A-E6340BE2835C}"/>
              </a:ext>
            </a:extLst>
          </p:cNvPr>
          <p:cNvSpPr txBox="1"/>
          <p:nvPr/>
        </p:nvSpPr>
        <p:spPr>
          <a:xfrm>
            <a:off x="567170" y="16223337"/>
            <a:ext cx="2999297" cy="570797"/>
          </a:xfrm>
          <a:prstGeom prst="rect">
            <a:avLst/>
          </a:prstGeom>
          <a:solidFill>
            <a:srgbClr val="010544"/>
          </a:solidFill>
          <a:ln>
            <a:solidFill>
              <a:srgbClr val="181818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C5A0FB-E0D3-3DAE-C8D3-2EF36943D554}"/>
              </a:ext>
            </a:extLst>
          </p:cNvPr>
          <p:cNvSpPr txBox="1"/>
          <p:nvPr/>
        </p:nvSpPr>
        <p:spPr>
          <a:xfrm>
            <a:off x="542668" y="17028454"/>
            <a:ext cx="25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integration: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035603-9157-CE68-475A-1DF4490C166B}"/>
                  </a:ext>
                </a:extLst>
              </p:cNvPr>
              <p:cNvSpPr txBox="1"/>
              <p:nvPr/>
            </p:nvSpPr>
            <p:spPr>
              <a:xfrm>
                <a:off x="3431107" y="16963554"/>
                <a:ext cx="1061190" cy="652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035603-9157-CE68-475A-1DF4490C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07" y="16963554"/>
                <a:ext cx="1061190" cy="652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1E4AE5A-739C-72EF-A421-0C7FABB5FC03}"/>
              </a:ext>
            </a:extLst>
          </p:cNvPr>
          <p:cNvSpPr txBox="1"/>
          <p:nvPr/>
        </p:nvSpPr>
        <p:spPr>
          <a:xfrm>
            <a:off x="4813279" y="17062872"/>
            <a:ext cx="38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follow the assumption 1 and 2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[1]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by :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86E0BD-AEB7-1568-2F20-A55EFD1B28B7}"/>
                  </a:ext>
                </a:extLst>
              </p:cNvPr>
              <p:cNvSpPr txBox="1"/>
              <p:nvPr/>
            </p:nvSpPr>
            <p:spPr>
              <a:xfrm>
                <a:off x="2032347" y="17785814"/>
                <a:ext cx="4771078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86E0BD-AEB7-1568-2F20-A55EFD1B2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7" y="17785814"/>
                <a:ext cx="4771078" cy="280077"/>
              </a:xfrm>
              <a:prstGeom prst="rect">
                <a:avLst/>
              </a:prstGeom>
              <a:blipFill>
                <a:blip r:embed="rId8"/>
                <a:stretch>
                  <a:fillRect l="-1149" t="-6522" r="-63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B7301A-DB6C-D402-344F-5CDB3625C833}"/>
                  </a:ext>
                </a:extLst>
              </p:cNvPr>
              <p:cNvSpPr txBox="1"/>
              <p:nvPr/>
            </p:nvSpPr>
            <p:spPr>
              <a:xfrm>
                <a:off x="1939813" y="18352728"/>
                <a:ext cx="4237377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B7301A-DB6C-D402-344F-5CDB3625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13" y="18352728"/>
                <a:ext cx="4237377" cy="4453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F1594D-3C70-14C9-0640-C810762FD6AB}"/>
                  </a:ext>
                </a:extLst>
              </p:cNvPr>
              <p:cNvSpPr txBox="1"/>
              <p:nvPr/>
            </p:nvSpPr>
            <p:spPr>
              <a:xfrm>
                <a:off x="1941829" y="18980530"/>
                <a:ext cx="603614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F1594D-3C70-14C9-0640-C810762F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29" y="18980530"/>
                <a:ext cx="6036140" cy="492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31B7CBB-E6BA-9C8A-6203-06B749DBA17E}"/>
              </a:ext>
            </a:extLst>
          </p:cNvPr>
          <p:cNvSpPr txBox="1"/>
          <p:nvPr/>
        </p:nvSpPr>
        <p:spPr>
          <a:xfrm>
            <a:off x="5316590" y="19457265"/>
            <a:ext cx="259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enough large K</a:t>
            </a:r>
            <a:endParaRPr lang="zh-CN" altLang="en-US" dirty="0"/>
          </a:p>
        </p:txBody>
      </p:sp>
      <p:sp>
        <p:nvSpPr>
          <p:cNvPr id="26" name="Rounded Rectangle 205">
            <a:extLst>
              <a:ext uri="{FF2B5EF4-FFF2-40B4-BE49-F238E27FC236}">
                <a16:creationId xmlns:a16="http://schemas.microsoft.com/office/drawing/2014/main" id="{11F087B2-D610-D6B4-3F2C-599171ABCE56}"/>
              </a:ext>
            </a:extLst>
          </p:cNvPr>
          <p:cNvSpPr/>
          <p:nvPr/>
        </p:nvSpPr>
        <p:spPr>
          <a:xfrm>
            <a:off x="184732" y="20491244"/>
            <a:ext cx="10992713" cy="5076360"/>
          </a:xfrm>
          <a:prstGeom prst="roundRect">
            <a:avLst>
              <a:gd name="adj" fmla="val 4955"/>
            </a:avLst>
          </a:prstGeom>
          <a:noFill/>
          <a:ln w="76200" cap="sq">
            <a:solidFill>
              <a:srgbClr val="0105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9" name="TextBox 204">
            <a:extLst>
              <a:ext uri="{FF2B5EF4-FFF2-40B4-BE49-F238E27FC236}">
                <a16:creationId xmlns:a16="http://schemas.microsoft.com/office/drawing/2014/main" id="{64C09B76-F32D-31B0-0266-DB68ED600DD1}"/>
              </a:ext>
            </a:extLst>
          </p:cNvPr>
          <p:cNvSpPr txBox="1"/>
          <p:nvPr/>
        </p:nvSpPr>
        <p:spPr>
          <a:xfrm>
            <a:off x="567170" y="20465911"/>
            <a:ext cx="3913177" cy="570797"/>
          </a:xfrm>
          <a:prstGeom prst="rect">
            <a:avLst/>
          </a:prstGeom>
          <a:solidFill>
            <a:srgbClr val="010544"/>
          </a:solidFill>
          <a:ln>
            <a:solidFill>
              <a:srgbClr val="181818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3109" noProof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3109" noProof="1">
                <a:solidFill>
                  <a:schemeClr val="bg1"/>
                </a:solidFill>
                <a:latin typeface="+mn-lt"/>
              </a:rPr>
              <a:t>inite iteration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43295-4077-BA82-3B00-75280823F91E}"/>
              </a:ext>
            </a:extLst>
          </p:cNvPr>
          <p:cNvSpPr txBox="1"/>
          <p:nvPr/>
        </p:nvSpPr>
        <p:spPr>
          <a:xfrm>
            <a:off x="12195869" y="18962088"/>
            <a:ext cx="8809862" cy="100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8" dirty="0">
                <a:latin typeface="Calibri" panose="020F0502020204030204" pitchFamily="34" charset="0"/>
              </a:rPr>
              <a:t>It is obvious they will have the same error because of the same algorithm. But the </a:t>
            </a:r>
            <a:r>
              <a:rPr lang="en-US" altLang="zh-CN" sz="1908" b="1" dirty="0">
                <a:latin typeface="Calibri" panose="020F0502020204030204" pitchFamily="34" charset="0"/>
              </a:rPr>
              <a:t>time</a:t>
            </a:r>
            <a:r>
              <a:rPr lang="en-US" altLang="zh-CN" sz="1908" dirty="0">
                <a:latin typeface="Calibri" panose="020F0502020204030204" pitchFamily="34" charset="0"/>
              </a:rPr>
              <a:t> taken for the same content varies.</a:t>
            </a:r>
            <a:r>
              <a:rPr lang="en-US" altLang="zh-CN" sz="2000" b="0" i="0" dirty="0">
                <a:solidFill>
                  <a:srgbClr val="2A2B2E"/>
                </a:solidFill>
                <a:effectLst/>
                <a:latin typeface="PingFang SC"/>
              </a:rPr>
              <a:t> While their time complexity seems to be equivalent, loop2 is significantly faster.</a:t>
            </a:r>
            <a:endParaRPr lang="zh-CN" altLang="en-US" sz="1908" dirty="0">
              <a:latin typeface="Calibri" panose="020F0502020204030204" pitchFamily="34" charset="0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8836383E-85BF-D793-8AC0-EFA8639C0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91303" y="14861817"/>
            <a:ext cx="5242173" cy="3931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CE3BA5-820D-722F-0984-4480D285287E}"/>
                  </a:ext>
                </a:extLst>
              </p:cNvPr>
              <p:cNvSpPr txBox="1"/>
              <p:nvPr/>
            </p:nvSpPr>
            <p:spPr>
              <a:xfrm>
                <a:off x="11909112" y="14425758"/>
                <a:ext cx="7785100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The calculation for the example: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CE3BA5-820D-722F-0984-4480D285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112" y="14425758"/>
                <a:ext cx="7785100" cy="657424"/>
              </a:xfrm>
              <a:prstGeom prst="rect">
                <a:avLst/>
              </a:prstGeom>
              <a:blipFill>
                <a:blip r:embed="rId13"/>
                <a:stretch>
                  <a:fillRect l="-1253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2E0D990-B867-C49E-ADC4-F90D48E827FE}"/>
              </a:ext>
            </a:extLst>
          </p:cNvPr>
          <p:cNvSpPr/>
          <p:nvPr/>
        </p:nvSpPr>
        <p:spPr>
          <a:xfrm>
            <a:off x="2503337" y="21590558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99CE7568-6B82-9C3F-8410-4EFFC602D465}"/>
              </a:ext>
            </a:extLst>
          </p:cNvPr>
          <p:cNvSpPr/>
          <p:nvPr/>
        </p:nvSpPr>
        <p:spPr>
          <a:xfrm>
            <a:off x="1922454" y="2227214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B6E9829D-2FDC-CE14-EC4C-86C99232F9EC}"/>
              </a:ext>
            </a:extLst>
          </p:cNvPr>
          <p:cNvSpPr/>
          <p:nvPr/>
        </p:nvSpPr>
        <p:spPr>
          <a:xfrm>
            <a:off x="3089569" y="2227214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5993DB1A-7B72-60CA-F6F9-FF4606EA1ADD}"/>
              </a:ext>
            </a:extLst>
          </p:cNvPr>
          <p:cNvSpPr/>
          <p:nvPr/>
        </p:nvSpPr>
        <p:spPr>
          <a:xfrm>
            <a:off x="1392852" y="22885364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AEFF86D5-55B0-9CCC-3957-D498F1D6675D}"/>
              </a:ext>
            </a:extLst>
          </p:cNvPr>
          <p:cNvCxnSpPr>
            <a:cxnSpLocks/>
            <a:stCxn id="24" idx="3"/>
            <a:endCxn id="225" idx="7"/>
          </p:cNvCxnSpPr>
          <p:nvPr/>
        </p:nvCxnSpPr>
        <p:spPr>
          <a:xfrm flipH="1">
            <a:off x="2035378" y="21699973"/>
            <a:ext cx="487334" cy="59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D26B8D56-ABC4-D11F-1728-D0AA67BD69F3}"/>
              </a:ext>
            </a:extLst>
          </p:cNvPr>
          <p:cNvCxnSpPr>
            <a:cxnSpLocks/>
            <a:stCxn id="24" idx="5"/>
            <a:endCxn id="226" idx="1"/>
          </p:cNvCxnSpPr>
          <p:nvPr/>
        </p:nvCxnSpPr>
        <p:spPr>
          <a:xfrm>
            <a:off x="2616261" y="21699973"/>
            <a:ext cx="492683" cy="59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C609A2CF-F4DE-C9E2-C666-05FFD2E01F58}"/>
              </a:ext>
            </a:extLst>
          </p:cNvPr>
          <p:cNvCxnSpPr>
            <a:cxnSpLocks/>
            <a:stCxn id="225" idx="3"/>
            <a:endCxn id="227" idx="7"/>
          </p:cNvCxnSpPr>
          <p:nvPr/>
        </p:nvCxnSpPr>
        <p:spPr>
          <a:xfrm flipH="1">
            <a:off x="1505776" y="22381556"/>
            <a:ext cx="436053" cy="522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9AF86E8-9C49-E952-1C5F-BB85EA37EADF}"/>
              </a:ext>
            </a:extLst>
          </p:cNvPr>
          <p:cNvCxnSpPr>
            <a:cxnSpLocks/>
            <a:stCxn id="225" idx="5"/>
            <a:endCxn id="243" idx="1"/>
          </p:cNvCxnSpPr>
          <p:nvPr/>
        </p:nvCxnSpPr>
        <p:spPr>
          <a:xfrm>
            <a:off x="2035378" y="22381556"/>
            <a:ext cx="180150" cy="535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843A6363-D337-1847-BBE1-32DA7019EF68}"/>
              </a:ext>
            </a:extLst>
          </p:cNvPr>
          <p:cNvSpPr/>
          <p:nvPr/>
        </p:nvSpPr>
        <p:spPr>
          <a:xfrm>
            <a:off x="2196153" y="22898504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E995D64-02EA-2E56-853F-5947C6BACE49}"/>
              </a:ext>
            </a:extLst>
          </p:cNvPr>
          <p:cNvSpPr/>
          <p:nvPr/>
        </p:nvSpPr>
        <p:spPr>
          <a:xfrm>
            <a:off x="2867155" y="22917277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6E3CF7B0-FF5B-9979-9F2D-00BA53090969}"/>
              </a:ext>
            </a:extLst>
          </p:cNvPr>
          <p:cNvSpPr/>
          <p:nvPr/>
        </p:nvSpPr>
        <p:spPr>
          <a:xfrm>
            <a:off x="3522590" y="2287973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763A9815-7581-7243-9C62-7AD347D90734}"/>
              </a:ext>
            </a:extLst>
          </p:cNvPr>
          <p:cNvSpPr/>
          <p:nvPr/>
        </p:nvSpPr>
        <p:spPr>
          <a:xfrm>
            <a:off x="1790155" y="23599202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90E17CD4-4857-65C9-895C-DD517B13D29C}"/>
              </a:ext>
            </a:extLst>
          </p:cNvPr>
          <p:cNvSpPr/>
          <p:nvPr/>
        </p:nvSpPr>
        <p:spPr>
          <a:xfrm>
            <a:off x="2569487" y="23637626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7BC529CC-2697-345A-3B61-7847833EABAA}"/>
              </a:ext>
            </a:extLst>
          </p:cNvPr>
          <p:cNvCxnSpPr>
            <a:cxnSpLocks/>
            <a:stCxn id="243" idx="3"/>
            <a:endCxn id="247" idx="7"/>
          </p:cNvCxnSpPr>
          <p:nvPr/>
        </p:nvCxnSpPr>
        <p:spPr>
          <a:xfrm flipH="1">
            <a:off x="1903079" y="23007919"/>
            <a:ext cx="312449" cy="610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5A2F01B5-F14E-5518-B2F1-FC09661CB193}"/>
              </a:ext>
            </a:extLst>
          </p:cNvPr>
          <p:cNvCxnSpPr>
            <a:cxnSpLocks/>
            <a:stCxn id="243" idx="5"/>
            <a:endCxn id="248" idx="1"/>
          </p:cNvCxnSpPr>
          <p:nvPr/>
        </p:nvCxnSpPr>
        <p:spPr>
          <a:xfrm>
            <a:off x="2309077" y="23007919"/>
            <a:ext cx="279785" cy="64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36" name="直接连接符 14335">
            <a:extLst>
              <a:ext uri="{FF2B5EF4-FFF2-40B4-BE49-F238E27FC236}">
                <a16:creationId xmlns:a16="http://schemas.microsoft.com/office/drawing/2014/main" id="{A245235E-3415-3326-FDCD-0DDA8A2E1DFA}"/>
              </a:ext>
            </a:extLst>
          </p:cNvPr>
          <p:cNvCxnSpPr>
            <a:cxnSpLocks/>
            <a:stCxn id="226" idx="3"/>
            <a:endCxn id="245" idx="7"/>
          </p:cNvCxnSpPr>
          <p:nvPr/>
        </p:nvCxnSpPr>
        <p:spPr>
          <a:xfrm flipH="1">
            <a:off x="2980079" y="22381556"/>
            <a:ext cx="128865" cy="554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41" name="直接连接符 14340">
            <a:extLst>
              <a:ext uri="{FF2B5EF4-FFF2-40B4-BE49-F238E27FC236}">
                <a16:creationId xmlns:a16="http://schemas.microsoft.com/office/drawing/2014/main" id="{64298BAF-807F-1533-7468-D55AE5B9DCBC}"/>
              </a:ext>
            </a:extLst>
          </p:cNvPr>
          <p:cNvCxnSpPr>
            <a:cxnSpLocks/>
            <a:stCxn id="226" idx="5"/>
            <a:endCxn id="246" idx="1"/>
          </p:cNvCxnSpPr>
          <p:nvPr/>
        </p:nvCxnSpPr>
        <p:spPr>
          <a:xfrm>
            <a:off x="3202493" y="22381556"/>
            <a:ext cx="339472" cy="516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95" name="文本框 14394">
            <a:extLst>
              <a:ext uri="{FF2B5EF4-FFF2-40B4-BE49-F238E27FC236}">
                <a16:creationId xmlns:a16="http://schemas.microsoft.com/office/drawing/2014/main" id="{BB7B352F-8715-E392-DB21-A1104C81B447}"/>
              </a:ext>
            </a:extLst>
          </p:cNvPr>
          <p:cNvSpPr txBox="1"/>
          <p:nvPr/>
        </p:nvSpPr>
        <p:spPr>
          <a:xfrm>
            <a:off x="4119782" y="21062720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length</a:t>
            </a:r>
            <a:endParaRPr lang="zh-CN" altLang="en-US" dirty="0"/>
          </a:p>
        </p:txBody>
      </p:sp>
      <p:sp>
        <p:nvSpPr>
          <p:cNvPr id="14396" name="文本框 14395">
            <a:extLst>
              <a:ext uri="{FF2B5EF4-FFF2-40B4-BE49-F238E27FC236}">
                <a16:creationId xmlns:a16="http://schemas.microsoft.com/office/drawing/2014/main" id="{FFFDE6D6-8E82-6E14-415D-DBD70CB00920}"/>
              </a:ext>
            </a:extLst>
          </p:cNvPr>
          <p:cNvSpPr txBox="1"/>
          <p:nvPr/>
        </p:nvSpPr>
        <p:spPr>
          <a:xfrm>
            <a:off x="4269941" y="214407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397" name="文本框 14396">
            <a:extLst>
              <a:ext uri="{FF2B5EF4-FFF2-40B4-BE49-F238E27FC236}">
                <a16:creationId xmlns:a16="http://schemas.microsoft.com/office/drawing/2014/main" id="{B83DE68D-29C5-BC7C-EBBE-92AB167DA308}"/>
              </a:ext>
            </a:extLst>
          </p:cNvPr>
          <p:cNvSpPr txBox="1"/>
          <p:nvPr/>
        </p:nvSpPr>
        <p:spPr>
          <a:xfrm>
            <a:off x="4160833" y="220122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L/2</a:t>
            </a:r>
            <a:endParaRPr lang="zh-CN" altLang="en-US" dirty="0"/>
          </a:p>
        </p:txBody>
      </p:sp>
      <p:sp>
        <p:nvSpPr>
          <p:cNvPr id="14398" name="文本框 14397">
            <a:extLst>
              <a:ext uri="{FF2B5EF4-FFF2-40B4-BE49-F238E27FC236}">
                <a16:creationId xmlns:a16="http://schemas.microsoft.com/office/drawing/2014/main" id="{5285BAEC-ACF2-080C-8631-E6434875C7FF}"/>
              </a:ext>
            </a:extLst>
          </p:cNvPr>
          <p:cNvSpPr txBox="1"/>
          <p:nvPr/>
        </p:nvSpPr>
        <p:spPr>
          <a:xfrm>
            <a:off x="4161994" y="22611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L/4</a:t>
            </a:r>
            <a:endParaRPr lang="zh-CN" altLang="en-US" dirty="0"/>
          </a:p>
        </p:txBody>
      </p:sp>
      <p:sp>
        <p:nvSpPr>
          <p:cNvPr id="14399" name="文本框 14398">
            <a:extLst>
              <a:ext uri="{FF2B5EF4-FFF2-40B4-BE49-F238E27FC236}">
                <a16:creationId xmlns:a16="http://schemas.microsoft.com/office/drawing/2014/main" id="{C55CFFD4-F547-EB4C-95B0-BF7A758B8248}"/>
              </a:ext>
            </a:extLst>
          </p:cNvPr>
          <p:cNvSpPr txBox="1"/>
          <p:nvPr/>
        </p:nvSpPr>
        <p:spPr>
          <a:xfrm>
            <a:off x="683570" y="21082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4746F50-8417-BB81-9D0D-313CBE135722}"/>
              </a:ext>
            </a:extLst>
          </p:cNvPr>
          <p:cNvSpPr txBox="1"/>
          <p:nvPr/>
        </p:nvSpPr>
        <p:spPr>
          <a:xfrm>
            <a:off x="683570" y="2169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20CFE0-9CE1-A33D-6FCC-625C78A94147}"/>
              </a:ext>
            </a:extLst>
          </p:cNvPr>
          <p:cNvSpPr txBox="1"/>
          <p:nvPr/>
        </p:nvSpPr>
        <p:spPr>
          <a:xfrm>
            <a:off x="683570" y="22159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EB76F9-ABA8-CE06-B084-0C5C49F16622}"/>
              </a:ext>
            </a:extLst>
          </p:cNvPr>
          <p:cNvSpPr txBox="1"/>
          <p:nvPr/>
        </p:nvSpPr>
        <p:spPr>
          <a:xfrm>
            <a:off x="700963" y="23358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3F2AEB-688A-CFBC-D495-C0144EBA7020}"/>
              </a:ext>
            </a:extLst>
          </p:cNvPr>
          <p:cNvSpPr txBox="1"/>
          <p:nvPr/>
        </p:nvSpPr>
        <p:spPr>
          <a:xfrm>
            <a:off x="700963" y="2275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90B7FE1-B179-CD37-8D84-9769ACA6C403}"/>
              </a:ext>
            </a:extLst>
          </p:cNvPr>
          <p:cNvSpPr txBox="1"/>
          <p:nvPr/>
        </p:nvSpPr>
        <p:spPr>
          <a:xfrm>
            <a:off x="4108782" y="240101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A677FE-96C3-D330-FFEF-49106F92EBA8}"/>
              </a:ext>
            </a:extLst>
          </p:cNvPr>
          <p:cNvSpPr txBox="1"/>
          <p:nvPr/>
        </p:nvSpPr>
        <p:spPr>
          <a:xfrm>
            <a:off x="4160833" y="2344398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L/8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447CB8-9D35-17B7-EA60-70067BFBC8E0}"/>
              </a:ext>
            </a:extLst>
          </p:cNvPr>
          <p:cNvSpPr txBox="1"/>
          <p:nvPr/>
        </p:nvSpPr>
        <p:spPr>
          <a:xfrm>
            <a:off x="417624" y="26592193"/>
            <a:ext cx="9797931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60" dirty="0">
                <a:latin typeface="Calibri" panose="020F0502020204030204" pitchFamily="34" charset="0"/>
              </a:rPr>
              <a:t>Using parallel calculation to increase the integration speed.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26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60" dirty="0">
                <a:latin typeface="Calibri" panose="020F0502020204030204" pitchFamily="34" charset="0"/>
              </a:rPr>
              <a:t>Find a smaller bound for adaptive Simpson. And calculate its convergence rate.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7F34D4-BB5D-E0EE-DA05-8FE54B426BF8}"/>
              </a:ext>
            </a:extLst>
          </p:cNvPr>
          <p:cNvSpPr txBox="1"/>
          <p:nvPr/>
        </p:nvSpPr>
        <p:spPr>
          <a:xfrm>
            <a:off x="683570" y="2405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0ABCB0E-6917-3886-7799-F26EA55109DF}"/>
              </a:ext>
            </a:extLst>
          </p:cNvPr>
          <p:cNvSpPr/>
          <p:nvPr/>
        </p:nvSpPr>
        <p:spPr>
          <a:xfrm>
            <a:off x="1439626" y="2425236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B40EB6-3756-F8D8-C770-0D27445303A0}"/>
              </a:ext>
            </a:extLst>
          </p:cNvPr>
          <p:cNvSpPr/>
          <p:nvPr/>
        </p:nvSpPr>
        <p:spPr>
          <a:xfrm>
            <a:off x="2148534" y="24237726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C4CA12B-DFBD-13A9-6FF5-CE67C1553BB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552550" y="23708617"/>
            <a:ext cx="252219" cy="5625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053E40-E993-7244-AA4A-4BF92C233522}"/>
              </a:ext>
            </a:extLst>
          </p:cNvPr>
          <p:cNvCxnSpPr>
            <a:cxnSpLocks/>
            <a:stCxn id="247" idx="5"/>
            <a:endCxn id="5" idx="1"/>
          </p:cNvCxnSpPr>
          <p:nvPr/>
        </p:nvCxnSpPr>
        <p:spPr>
          <a:xfrm>
            <a:off x="1903079" y="23708617"/>
            <a:ext cx="264830" cy="547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E8DB0C-85D6-A66E-C679-91FA56B7067A}"/>
                  </a:ext>
                </a:extLst>
              </p:cNvPr>
              <p:cNvSpPr txBox="1"/>
              <p:nvPr/>
            </p:nvSpPr>
            <p:spPr>
              <a:xfrm>
                <a:off x="5835249" y="20749268"/>
                <a:ext cx="375074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M’ </a:t>
                </a:r>
                <a:r>
                  <a:rPr lang="en-US" altLang="zh-CN" dirty="0"/>
                  <a:t>is the intervals has been divided; </a:t>
                </a:r>
                <a:br>
                  <a:rPr lang="en-US" altLang="zh-CN" dirty="0"/>
                </a:br>
                <a:r>
                  <a:rPr lang="en-US" altLang="zh-CN" dirty="0"/>
                  <a:t>M contains a distinguished interval I*.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E8DB0C-85D6-A66E-C679-91FA56B7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49" y="20749268"/>
                <a:ext cx="3750740" cy="861774"/>
              </a:xfrm>
              <a:prstGeom prst="rect">
                <a:avLst/>
              </a:prstGeom>
              <a:blipFill>
                <a:blip r:embed="rId14"/>
                <a:stretch>
                  <a:fillRect l="-1299" t="-4255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平行四边形 8">
            <a:extLst>
              <a:ext uri="{FF2B5EF4-FFF2-40B4-BE49-F238E27FC236}">
                <a16:creationId xmlns:a16="http://schemas.microsoft.com/office/drawing/2014/main" id="{18D39F71-82D2-4066-CC29-28047FFF5B52}"/>
              </a:ext>
            </a:extLst>
          </p:cNvPr>
          <p:cNvSpPr/>
          <p:nvPr/>
        </p:nvSpPr>
        <p:spPr>
          <a:xfrm>
            <a:off x="17520666" y="5195004"/>
            <a:ext cx="1891366" cy="305377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 (f, a, b, tol)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5AAFB2-352D-354B-3164-4383414A22DD}"/>
              </a:ext>
            </a:extLst>
          </p:cNvPr>
          <p:cNvCxnSpPr>
            <a:cxnSpLocks/>
            <a:stCxn id="9" idx="4"/>
            <a:endCxn id="14352" idx="0"/>
          </p:cNvCxnSpPr>
          <p:nvPr/>
        </p:nvCxnSpPr>
        <p:spPr>
          <a:xfrm>
            <a:off x="18466349" y="5500381"/>
            <a:ext cx="0" cy="14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6E07251-6D6C-FBB7-4EE9-A708EAEBC046}"/>
              </a:ext>
            </a:extLst>
          </p:cNvPr>
          <p:cNvSpPr/>
          <p:nvPr/>
        </p:nvSpPr>
        <p:spPr>
          <a:xfrm>
            <a:off x="17363186" y="6170055"/>
            <a:ext cx="2206326" cy="41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Subdivide the intervals three times in equal proportions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500056-0E40-4EA5-0200-8576152591BC}"/>
                  </a:ext>
                </a:extLst>
              </p:cNvPr>
              <p:cNvSpPr/>
              <p:nvPr/>
            </p:nvSpPr>
            <p:spPr>
              <a:xfrm>
                <a:off x="17030130" y="6786758"/>
                <a:ext cx="2872438" cy="678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Calculate each error:</a:t>
                </a:r>
              </a:p>
              <a:p>
                <a:pPr algn="ctr"/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000" dirty="0"/>
              </a:p>
              <a:p>
                <a:pPr algn="ctr"/>
                <a:r>
                  <a:rPr lang="en-US" altLang="zh-CN" sz="1200" dirty="0"/>
                  <a:t>For each intervals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500056-0E40-4EA5-0200-857615259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130" y="6786758"/>
                <a:ext cx="2872438" cy="678192"/>
              </a:xfrm>
              <a:prstGeom prst="rect">
                <a:avLst/>
              </a:prstGeom>
              <a:blipFill>
                <a:blip r:embed="rId15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F6DDBB-748E-E23A-F208-72DBA2D530E8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8466349" y="6580979"/>
            <a:ext cx="0" cy="20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637E03-DA2A-3544-0D58-6C4C3ACF79C4}"/>
              </a:ext>
            </a:extLst>
          </p:cNvPr>
          <p:cNvCxnSpPr>
            <a:cxnSpLocks/>
            <a:stCxn id="36" idx="2"/>
            <a:endCxn id="14371" idx="0"/>
          </p:cNvCxnSpPr>
          <p:nvPr/>
        </p:nvCxnSpPr>
        <p:spPr>
          <a:xfrm flipH="1">
            <a:off x="18466348" y="7464950"/>
            <a:ext cx="1" cy="32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3" name="直接箭头连接符 14342">
            <a:extLst>
              <a:ext uri="{FF2B5EF4-FFF2-40B4-BE49-F238E27FC236}">
                <a16:creationId xmlns:a16="http://schemas.microsoft.com/office/drawing/2014/main" id="{326C4E9B-6CA5-E5E3-5ED3-6A41182D871B}"/>
              </a:ext>
            </a:extLst>
          </p:cNvPr>
          <p:cNvCxnSpPr>
            <a:cxnSpLocks/>
            <a:stCxn id="14371" idx="2"/>
            <a:endCxn id="14380" idx="0"/>
          </p:cNvCxnSpPr>
          <p:nvPr/>
        </p:nvCxnSpPr>
        <p:spPr>
          <a:xfrm>
            <a:off x="18466348" y="8372302"/>
            <a:ext cx="0" cy="28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矩形 14351">
            <a:extLst>
              <a:ext uri="{FF2B5EF4-FFF2-40B4-BE49-F238E27FC236}">
                <a16:creationId xmlns:a16="http://schemas.microsoft.com/office/drawing/2014/main" id="{ED1D1EAC-6D56-FA04-8009-E2D8078BB20B}"/>
              </a:ext>
            </a:extLst>
          </p:cNvPr>
          <p:cNvSpPr/>
          <p:nvPr/>
        </p:nvSpPr>
        <p:spPr>
          <a:xfrm>
            <a:off x="17435109" y="5648547"/>
            <a:ext cx="2062480" cy="344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Initial </a:t>
            </a:r>
            <a:r>
              <a:rPr lang="en-US" altLang="zh-CN" sz="1200" b="1" i="1" dirty="0"/>
              <a:t>I</a:t>
            </a:r>
            <a:r>
              <a:rPr lang="en-US" altLang="zh-CN" sz="1200" dirty="0"/>
              <a:t> with the interval [a,b]</a:t>
            </a:r>
            <a:endParaRPr lang="zh-CN" altLang="en-US" sz="1200" dirty="0"/>
          </a:p>
        </p:txBody>
      </p:sp>
      <p:cxnSp>
        <p:nvCxnSpPr>
          <p:cNvPr id="14356" name="直接箭头连接符 14355">
            <a:extLst>
              <a:ext uri="{FF2B5EF4-FFF2-40B4-BE49-F238E27FC236}">
                <a16:creationId xmlns:a16="http://schemas.microsoft.com/office/drawing/2014/main" id="{D088C520-0B25-6C4C-BD4A-9CCDC0C37619}"/>
              </a:ext>
            </a:extLst>
          </p:cNvPr>
          <p:cNvCxnSpPr>
            <a:cxnSpLocks/>
            <a:stCxn id="14352" idx="2"/>
            <a:endCxn id="33" idx="0"/>
          </p:cNvCxnSpPr>
          <p:nvPr/>
        </p:nvCxnSpPr>
        <p:spPr>
          <a:xfrm>
            <a:off x="18466349" y="5992844"/>
            <a:ext cx="0" cy="1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" name="矩形 14370">
            <a:extLst>
              <a:ext uri="{FF2B5EF4-FFF2-40B4-BE49-F238E27FC236}">
                <a16:creationId xmlns:a16="http://schemas.microsoft.com/office/drawing/2014/main" id="{11D4A546-A9EE-8BD2-AAF4-072C6E2BEED9}"/>
              </a:ext>
            </a:extLst>
          </p:cNvPr>
          <p:cNvSpPr/>
          <p:nvPr/>
        </p:nvSpPr>
        <p:spPr>
          <a:xfrm>
            <a:off x="17111396" y="7786066"/>
            <a:ext cx="2709904" cy="586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dirty="0">
                <a:solidFill>
                  <a:srgbClr val="2A2B2E"/>
                </a:solidFill>
                <a:latin typeface="PingFang SC"/>
                <a:ea typeface="等线" panose="02010600030101010101" pitchFamily="2" charset="-122"/>
              </a:rPr>
              <a:t>Select the intervals whose errors are less than tol, p</a:t>
            </a:r>
            <a:r>
              <a:rPr lang="en-US" altLang="zh-CN" sz="1200" dirty="0"/>
              <a:t>ut it in to the set</a:t>
            </a:r>
            <a:r>
              <a:rPr lang="zh-CN" altLang="en-US" sz="1200" dirty="0"/>
              <a:t> </a:t>
            </a:r>
            <a:r>
              <a:rPr lang="en-US" altLang="zh-CN" sz="1200" b="1" i="1" dirty="0"/>
              <a:t>finished</a:t>
            </a:r>
            <a:r>
              <a:rPr lang="en-US" altLang="zh-CN" sz="1200" dirty="0"/>
              <a:t>, leave the remaining part </a:t>
            </a:r>
            <a:r>
              <a:rPr lang="en-US" altLang="zh-CN" sz="1200" b="1" i="1" dirty="0"/>
              <a:t>I</a:t>
            </a:r>
            <a:endParaRPr lang="zh-CN" altLang="en-US" sz="1200" b="1" i="1" dirty="0"/>
          </a:p>
        </p:txBody>
      </p:sp>
      <p:sp>
        <p:nvSpPr>
          <p:cNvPr id="14380" name="流程图: 决策 14379">
            <a:extLst>
              <a:ext uri="{FF2B5EF4-FFF2-40B4-BE49-F238E27FC236}">
                <a16:creationId xmlns:a16="http://schemas.microsoft.com/office/drawing/2014/main" id="{69C7197D-E987-D348-4E48-23F86732F82A}"/>
              </a:ext>
            </a:extLst>
          </p:cNvPr>
          <p:cNvSpPr/>
          <p:nvPr/>
        </p:nvSpPr>
        <p:spPr>
          <a:xfrm>
            <a:off x="17267066" y="8653200"/>
            <a:ext cx="2398563" cy="66323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I</a:t>
            </a:r>
            <a:r>
              <a:rPr lang="en-US" altLang="zh-CN" sz="1200" dirty="0"/>
              <a:t> is empty or count &gt; n</a:t>
            </a:r>
            <a:endParaRPr lang="zh-CN" altLang="en-US" sz="1200" dirty="0"/>
          </a:p>
        </p:txBody>
      </p:sp>
      <p:cxnSp>
        <p:nvCxnSpPr>
          <p:cNvPr id="14388" name="直接箭头连接符 14387">
            <a:extLst>
              <a:ext uri="{FF2B5EF4-FFF2-40B4-BE49-F238E27FC236}">
                <a16:creationId xmlns:a16="http://schemas.microsoft.com/office/drawing/2014/main" id="{15129EDC-C390-1DDC-944E-6133732E4279}"/>
              </a:ext>
            </a:extLst>
          </p:cNvPr>
          <p:cNvCxnSpPr>
            <a:cxnSpLocks/>
            <a:stCxn id="14380" idx="2"/>
            <a:endCxn id="93" idx="0"/>
          </p:cNvCxnSpPr>
          <p:nvPr/>
        </p:nvCxnSpPr>
        <p:spPr>
          <a:xfrm flipH="1">
            <a:off x="18466347" y="9316430"/>
            <a:ext cx="1" cy="19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9" name="文本框 14388">
            <a:extLst>
              <a:ext uri="{FF2B5EF4-FFF2-40B4-BE49-F238E27FC236}">
                <a16:creationId xmlns:a16="http://schemas.microsoft.com/office/drawing/2014/main" id="{39170BE8-8E35-FA2B-0515-33770B720CE2}"/>
              </a:ext>
            </a:extLst>
          </p:cNvPr>
          <p:cNvSpPr txBox="1"/>
          <p:nvPr/>
        </p:nvSpPr>
        <p:spPr>
          <a:xfrm>
            <a:off x="18257930" y="9287002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14390" name="矩形: 圆角 14389">
            <a:extLst>
              <a:ext uri="{FF2B5EF4-FFF2-40B4-BE49-F238E27FC236}">
                <a16:creationId xmlns:a16="http://schemas.microsoft.com/office/drawing/2014/main" id="{0BF62761-135C-F4A7-5FB0-0FE854E8D9D8}"/>
              </a:ext>
            </a:extLst>
          </p:cNvPr>
          <p:cNvSpPr/>
          <p:nvPr/>
        </p:nvSpPr>
        <p:spPr>
          <a:xfrm>
            <a:off x="17744567" y="10569489"/>
            <a:ext cx="1443557" cy="488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Program completed</a:t>
            </a:r>
            <a:endParaRPr lang="zh-CN" altLang="en-US" sz="1200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BA1DD5B5-C39B-9C06-1184-FB803AA88898}"/>
              </a:ext>
            </a:extLst>
          </p:cNvPr>
          <p:cNvCxnSpPr>
            <a:cxnSpLocks/>
            <a:stCxn id="14380" idx="3"/>
            <a:endCxn id="33" idx="3"/>
          </p:cNvCxnSpPr>
          <p:nvPr/>
        </p:nvCxnSpPr>
        <p:spPr>
          <a:xfrm flipH="1" flipV="1">
            <a:off x="19569512" y="6375517"/>
            <a:ext cx="96117" cy="2609298"/>
          </a:xfrm>
          <a:prstGeom prst="bentConnector3">
            <a:avLst>
              <a:gd name="adj1" fmla="val -442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DCCF6BE-427A-131F-BB37-961ACDE9F660}"/>
              </a:ext>
            </a:extLst>
          </p:cNvPr>
          <p:cNvSpPr txBox="1"/>
          <p:nvPr/>
        </p:nvSpPr>
        <p:spPr>
          <a:xfrm>
            <a:off x="19783918" y="8770874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DF1AB93-AEA7-5D1E-7809-05D1286121B4}"/>
              </a:ext>
            </a:extLst>
          </p:cNvPr>
          <p:cNvGrpSpPr/>
          <p:nvPr/>
        </p:nvGrpSpPr>
        <p:grpSpPr>
          <a:xfrm>
            <a:off x="17985982" y="4700264"/>
            <a:ext cx="960727" cy="338554"/>
            <a:chOff x="18348612" y="4592806"/>
            <a:chExt cx="960727" cy="33855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111F30A-CE6B-D66A-D036-5D1B2904DD34}"/>
                </a:ext>
              </a:extLst>
            </p:cNvPr>
            <p:cNvSpPr/>
            <p:nvPr/>
          </p:nvSpPr>
          <p:spPr>
            <a:xfrm>
              <a:off x="18348612" y="4592806"/>
              <a:ext cx="128641" cy="338554"/>
            </a:xfrm>
            <a:prstGeom prst="rect">
              <a:avLst/>
            </a:prstGeom>
            <a:solidFill>
              <a:srgbClr val="25C5F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2572EE8-068A-6DF4-E2C6-0205E9D46280}"/>
                </a:ext>
              </a:extLst>
            </p:cNvPr>
            <p:cNvSpPr txBox="1"/>
            <p:nvPr/>
          </p:nvSpPr>
          <p:spPr>
            <a:xfrm>
              <a:off x="18477253" y="4592806"/>
              <a:ext cx="832086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loop2</a:t>
              </a:r>
              <a:endParaRPr lang="zh-CN" altLang="en-US" sz="1600" dirty="0"/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CB562E6-5010-EF6F-FD06-DD6C4B1A4765}"/>
              </a:ext>
            </a:extLst>
          </p:cNvPr>
          <p:cNvSpPr txBox="1"/>
          <p:nvPr/>
        </p:nvSpPr>
        <p:spPr>
          <a:xfrm>
            <a:off x="11925844" y="27049800"/>
            <a:ext cx="8800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Our research propels numerical algorithms towards greater horizons!</a:t>
            </a:r>
          </a:p>
          <a:p>
            <a:r>
              <a:rPr lang="en-US" altLang="zh-CN" sz="2400" i="1" dirty="0"/>
              <a:t> </a:t>
            </a:r>
          </a:p>
          <a:p>
            <a:r>
              <a:rPr lang="en-US" altLang="zh-CN" sz="2400" i="1" dirty="0"/>
              <a:t>We sincerely appreciate your thoughtful engagement!</a:t>
            </a:r>
            <a:endParaRPr lang="zh-CN" altLang="en-US" sz="2400" i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A53BD4F-516C-C52C-41AC-67B0C328C793}"/>
              </a:ext>
            </a:extLst>
          </p:cNvPr>
          <p:cNvGrpSpPr/>
          <p:nvPr/>
        </p:nvGrpSpPr>
        <p:grpSpPr>
          <a:xfrm>
            <a:off x="13392003" y="4651922"/>
            <a:ext cx="960727" cy="338554"/>
            <a:chOff x="18348612" y="4592806"/>
            <a:chExt cx="960727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6887AB1-8D49-526B-0718-FCA0A9E19421}"/>
                </a:ext>
              </a:extLst>
            </p:cNvPr>
            <p:cNvSpPr/>
            <p:nvPr/>
          </p:nvSpPr>
          <p:spPr>
            <a:xfrm>
              <a:off x="18348612" y="4592806"/>
              <a:ext cx="128641" cy="338554"/>
            </a:xfrm>
            <a:prstGeom prst="rect">
              <a:avLst/>
            </a:prstGeom>
            <a:solidFill>
              <a:srgbClr val="25C5F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A0F369-92E9-28C4-D50C-E2807FF19049}"/>
                </a:ext>
              </a:extLst>
            </p:cNvPr>
            <p:cNvSpPr txBox="1"/>
            <p:nvPr/>
          </p:nvSpPr>
          <p:spPr>
            <a:xfrm>
              <a:off x="18477253" y="4592806"/>
              <a:ext cx="832086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loop1</a:t>
              </a:r>
              <a:endParaRPr lang="zh-CN" altLang="en-US" sz="1600" dirty="0"/>
            </a:p>
          </p:txBody>
        </p:sp>
      </p:grp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FA7E3572-BFB2-DA59-16FE-37C2AE0E2A70}"/>
              </a:ext>
            </a:extLst>
          </p:cNvPr>
          <p:cNvSpPr/>
          <p:nvPr/>
        </p:nvSpPr>
        <p:spPr>
          <a:xfrm>
            <a:off x="12991004" y="5158965"/>
            <a:ext cx="1891366" cy="305377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 (f, a, b, tol)</a:t>
            </a:r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BACB7A9-1B53-A122-0913-009A555738E5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13936686" y="5464342"/>
            <a:ext cx="1" cy="14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5EE9A9D-CBC3-ED66-59B1-56CBA56DAD75}"/>
              </a:ext>
            </a:extLst>
          </p:cNvPr>
          <p:cNvSpPr/>
          <p:nvPr/>
        </p:nvSpPr>
        <p:spPr>
          <a:xfrm>
            <a:off x="12719250" y="5604400"/>
            <a:ext cx="2434871" cy="416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Initial </a:t>
            </a:r>
            <a:r>
              <a:rPr lang="en-US" altLang="zh-CN" sz="1200" b="1" i="1" dirty="0"/>
              <a:t>beta</a:t>
            </a:r>
            <a:r>
              <a:rPr lang="en-US" altLang="zh-CN" sz="1200" dirty="0"/>
              <a:t> to 0; </a:t>
            </a:r>
            <a:r>
              <a:rPr lang="en-US" altLang="zh-CN" sz="1200" b="1" i="1" dirty="0"/>
              <a:t>Q</a:t>
            </a:r>
            <a:r>
              <a:rPr lang="en-US" altLang="zh-CN" sz="1200" dirty="0"/>
              <a:t> to 0; </a:t>
            </a:r>
            <a:r>
              <a:rPr lang="en-US" altLang="zh-CN" sz="1200" b="1" i="1" dirty="0"/>
              <a:t>err </a:t>
            </a:r>
            <a:r>
              <a:rPr lang="en-US" altLang="zh-CN" sz="1200" dirty="0"/>
              <a:t>= tol+1; </a:t>
            </a:r>
            <a:r>
              <a:rPr lang="en-US" altLang="zh-CN" sz="1200" b="1" i="1" dirty="0"/>
              <a:t>ini </a:t>
            </a:r>
            <a:r>
              <a:rPr lang="en-US" altLang="zh-CN" sz="1200" dirty="0"/>
              <a:t>= [f, a, b, tol];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= [ini];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6D8FABE-1E91-4D2A-1415-629DEF86AC34}"/>
              </a:ext>
            </a:extLst>
          </p:cNvPr>
          <p:cNvSpPr/>
          <p:nvPr/>
        </p:nvSpPr>
        <p:spPr>
          <a:xfrm>
            <a:off x="12506751" y="7104590"/>
            <a:ext cx="2872427" cy="41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Choose the last element of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called </a:t>
            </a:r>
            <a:r>
              <a:rPr lang="en-US" altLang="zh-CN" sz="1200" b="1" i="1" dirty="0"/>
              <a:t>stack</a:t>
            </a:r>
            <a:endParaRPr lang="zh-CN" altLang="en-US" sz="1200" b="1" i="1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8B298E0-BABD-2465-402A-33A2A9065BB2}"/>
              </a:ext>
            </a:extLst>
          </p:cNvPr>
          <p:cNvCxnSpPr>
            <a:cxnSpLocks/>
            <a:stCxn id="50" idx="2"/>
            <a:endCxn id="14363" idx="0"/>
          </p:cNvCxnSpPr>
          <p:nvPr/>
        </p:nvCxnSpPr>
        <p:spPr>
          <a:xfrm flipH="1">
            <a:off x="13936679" y="6021308"/>
            <a:ext cx="7" cy="17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55" name="矩形 14354">
                <a:extLst>
                  <a:ext uri="{FF2B5EF4-FFF2-40B4-BE49-F238E27FC236}">
                    <a16:creationId xmlns:a16="http://schemas.microsoft.com/office/drawing/2014/main" id="{B7C96AB8-69B7-F16A-3ED2-0D2108092DFC}"/>
                  </a:ext>
                </a:extLst>
              </p:cNvPr>
              <p:cNvSpPr/>
              <p:nvPr/>
            </p:nvSpPr>
            <p:spPr>
              <a:xfrm>
                <a:off x="12506740" y="7684492"/>
                <a:ext cx="2872438" cy="678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Calculate the </a:t>
                </a:r>
                <a:r>
                  <a:rPr lang="en-US" altLang="zh-CN" sz="1200" b="1" i="1" dirty="0"/>
                  <a:t>err</a:t>
                </a:r>
                <a:r>
                  <a:rPr lang="en-US" altLang="zh-CN" sz="1200" dirty="0"/>
                  <a:t>:</a:t>
                </a:r>
              </a:p>
              <a:p>
                <a:pPr algn="ctr"/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000" dirty="0"/>
              </a:p>
              <a:p>
                <a:pPr algn="ctr"/>
                <a:r>
                  <a:rPr lang="en-US" altLang="zh-CN" sz="1200" dirty="0"/>
                  <a:t>for </a:t>
                </a:r>
                <a:r>
                  <a:rPr lang="en-US" altLang="zh-CN" sz="1200" b="1" i="1" dirty="0"/>
                  <a:t>stack</a:t>
                </a:r>
              </a:p>
            </p:txBody>
          </p:sp>
        </mc:Choice>
        <mc:Fallback xmlns="">
          <p:sp>
            <p:nvSpPr>
              <p:cNvPr id="14355" name="矩形 14354">
                <a:extLst>
                  <a:ext uri="{FF2B5EF4-FFF2-40B4-BE49-F238E27FC236}">
                    <a16:creationId xmlns:a16="http://schemas.microsoft.com/office/drawing/2014/main" id="{B7C96AB8-69B7-F16A-3ED2-0D2108092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40" y="7684492"/>
                <a:ext cx="2872438" cy="678192"/>
              </a:xfrm>
              <a:prstGeom prst="rect">
                <a:avLst/>
              </a:prstGeom>
              <a:blipFill>
                <a:blip r:embed="rId16"/>
                <a:stretch>
                  <a:fillRect t="-1770"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57" name="直接箭头连接符 14356">
            <a:extLst>
              <a:ext uri="{FF2B5EF4-FFF2-40B4-BE49-F238E27FC236}">
                <a16:creationId xmlns:a16="http://schemas.microsoft.com/office/drawing/2014/main" id="{667AE54A-B562-97D1-B694-DD0446166BF6}"/>
              </a:ext>
            </a:extLst>
          </p:cNvPr>
          <p:cNvCxnSpPr>
            <a:cxnSpLocks/>
            <a:stCxn id="62" idx="2"/>
            <a:endCxn id="14355" idx="0"/>
          </p:cNvCxnSpPr>
          <p:nvPr/>
        </p:nvCxnSpPr>
        <p:spPr>
          <a:xfrm flipH="1">
            <a:off x="13942959" y="7515514"/>
            <a:ext cx="6" cy="1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7" name="流程图: 决策 14366">
            <a:extLst>
              <a:ext uri="{FF2B5EF4-FFF2-40B4-BE49-F238E27FC236}">
                <a16:creationId xmlns:a16="http://schemas.microsoft.com/office/drawing/2014/main" id="{D0067F02-3BD4-1727-0313-C4EFC2754F38}"/>
              </a:ext>
            </a:extLst>
          </p:cNvPr>
          <p:cNvSpPr/>
          <p:nvPr/>
        </p:nvSpPr>
        <p:spPr>
          <a:xfrm>
            <a:off x="12551150" y="8541695"/>
            <a:ext cx="2783618" cy="52637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stack.err &lt; stack.tol </a:t>
            </a:r>
            <a:endParaRPr lang="zh-CN" altLang="en-US" sz="1200" dirty="0"/>
          </a:p>
        </p:txBody>
      </p:sp>
      <p:cxnSp>
        <p:nvCxnSpPr>
          <p:cNvPr id="14373" name="直接箭头连接符 14372">
            <a:extLst>
              <a:ext uri="{FF2B5EF4-FFF2-40B4-BE49-F238E27FC236}">
                <a16:creationId xmlns:a16="http://schemas.microsoft.com/office/drawing/2014/main" id="{9A6F37F8-6B98-2CED-DD44-142FAD49D713}"/>
              </a:ext>
            </a:extLst>
          </p:cNvPr>
          <p:cNvCxnSpPr>
            <a:cxnSpLocks/>
            <a:stCxn id="14355" idx="2"/>
            <a:endCxn id="14367" idx="0"/>
          </p:cNvCxnSpPr>
          <p:nvPr/>
        </p:nvCxnSpPr>
        <p:spPr>
          <a:xfrm>
            <a:off x="13942959" y="8362684"/>
            <a:ext cx="0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4" name="文本框 14383">
            <a:extLst>
              <a:ext uri="{FF2B5EF4-FFF2-40B4-BE49-F238E27FC236}">
                <a16:creationId xmlns:a16="http://schemas.microsoft.com/office/drawing/2014/main" id="{5B9B5FF4-AD74-1375-6986-A6290C093E3D}"/>
              </a:ext>
            </a:extLst>
          </p:cNvPr>
          <p:cNvSpPr txBox="1"/>
          <p:nvPr/>
        </p:nvSpPr>
        <p:spPr>
          <a:xfrm>
            <a:off x="13694155" y="9134988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cxnSp>
        <p:nvCxnSpPr>
          <p:cNvPr id="14385" name="直接箭头连接符 14384">
            <a:extLst>
              <a:ext uri="{FF2B5EF4-FFF2-40B4-BE49-F238E27FC236}">
                <a16:creationId xmlns:a16="http://schemas.microsoft.com/office/drawing/2014/main" id="{1233DC0E-BE44-0D28-E2BF-610FFB372099}"/>
              </a:ext>
            </a:extLst>
          </p:cNvPr>
          <p:cNvCxnSpPr>
            <a:cxnSpLocks/>
            <a:stCxn id="14367" idx="2"/>
            <a:endCxn id="14392" idx="0"/>
          </p:cNvCxnSpPr>
          <p:nvPr/>
        </p:nvCxnSpPr>
        <p:spPr>
          <a:xfrm>
            <a:off x="13942959" y="9068066"/>
            <a:ext cx="6" cy="29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1" name="直接箭头连接符 14390">
            <a:extLst>
              <a:ext uri="{FF2B5EF4-FFF2-40B4-BE49-F238E27FC236}">
                <a16:creationId xmlns:a16="http://schemas.microsoft.com/office/drawing/2014/main" id="{80A95F26-12BA-FCA2-3DF2-510B82903E28}"/>
              </a:ext>
            </a:extLst>
          </p:cNvPr>
          <p:cNvCxnSpPr>
            <a:cxnSpLocks/>
          </p:cNvCxnSpPr>
          <p:nvPr/>
        </p:nvCxnSpPr>
        <p:spPr>
          <a:xfrm>
            <a:off x="14095359" y="8515084"/>
            <a:ext cx="0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2" name="矩形 14391">
            <a:extLst>
              <a:ext uri="{FF2B5EF4-FFF2-40B4-BE49-F238E27FC236}">
                <a16:creationId xmlns:a16="http://schemas.microsoft.com/office/drawing/2014/main" id="{6E30516E-D930-E1BB-0778-6E66DCCECC8E}"/>
              </a:ext>
            </a:extLst>
          </p:cNvPr>
          <p:cNvSpPr/>
          <p:nvPr/>
        </p:nvSpPr>
        <p:spPr>
          <a:xfrm>
            <a:off x="12506752" y="9367619"/>
            <a:ext cx="2872426" cy="74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Split </a:t>
            </a:r>
            <a:r>
              <a:rPr lang="en-US" altLang="zh-CN" sz="1200" b="1" i="1" dirty="0"/>
              <a:t>stack</a:t>
            </a:r>
            <a:r>
              <a:rPr lang="en-US" altLang="zh-CN" sz="1200" dirty="0"/>
              <a:t> into two terms,</a:t>
            </a:r>
            <a:r>
              <a:rPr lang="zh-CN" altLang="en-US" sz="1200" dirty="0"/>
              <a:t> </a:t>
            </a:r>
            <a:r>
              <a:rPr lang="en-US" altLang="zh-CN" sz="1200" dirty="0"/>
              <a:t>extend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and put them into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(end) and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(end+1)</a:t>
            </a:r>
          </a:p>
          <a:p>
            <a:pPr algn="ctr"/>
            <a:r>
              <a:rPr lang="en-US" altLang="zh-CN" sz="1200" dirty="0"/>
              <a:t>One term is[f, a, (a+b)/2, 0.5*tol];</a:t>
            </a:r>
          </a:p>
          <a:p>
            <a:pPr algn="ctr"/>
            <a:r>
              <a:rPr lang="en-US" altLang="zh-CN" sz="1200" dirty="0"/>
              <a:t>Another is [f, (a+b)/2, 0.5*tol];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D5218D2F-C28F-5671-6A1D-CDABBEBC40B5}"/>
              </a:ext>
            </a:extLst>
          </p:cNvPr>
          <p:cNvCxnSpPr>
            <a:cxnSpLocks/>
            <a:stCxn id="14392" idx="3"/>
            <a:endCxn id="62" idx="3"/>
          </p:cNvCxnSpPr>
          <p:nvPr/>
        </p:nvCxnSpPr>
        <p:spPr>
          <a:xfrm flipV="1">
            <a:off x="15379178" y="7310052"/>
            <a:ext cx="12700" cy="24293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3D253CF0-9276-3554-E393-4CA5DBA32687}"/>
              </a:ext>
            </a:extLst>
          </p:cNvPr>
          <p:cNvCxnSpPr>
            <a:cxnSpLocks/>
            <a:stCxn id="14367" idx="1"/>
            <a:endCxn id="57" idx="1"/>
          </p:cNvCxnSpPr>
          <p:nvPr/>
        </p:nvCxnSpPr>
        <p:spPr>
          <a:xfrm rot="10800000" flipH="1" flipV="1">
            <a:off x="12551149" y="8804880"/>
            <a:ext cx="336613" cy="1737751"/>
          </a:xfrm>
          <a:prstGeom prst="bentConnector3">
            <a:avLst>
              <a:gd name="adj1" fmla="val -67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7984AE-74BA-C8D9-E4B0-8132DA91CF94}"/>
              </a:ext>
            </a:extLst>
          </p:cNvPr>
          <p:cNvSpPr/>
          <p:nvPr/>
        </p:nvSpPr>
        <p:spPr>
          <a:xfrm>
            <a:off x="17411151" y="9513935"/>
            <a:ext cx="2110391" cy="784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Integrate function f using the Simpson's integration method over intervals partitioned by </a:t>
            </a:r>
            <a:r>
              <a:rPr lang="en-US" altLang="zh-CN" sz="1200" b="1" i="1" dirty="0">
                <a:solidFill>
                  <a:srgbClr val="2A2B2E"/>
                </a:solidFill>
                <a:effectLst/>
                <a:latin typeface="PingFang SC"/>
              </a:rPr>
              <a:t>finished</a:t>
            </a:r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8923764-98FF-3650-621E-AFF740AE7549}"/>
              </a:ext>
            </a:extLst>
          </p:cNvPr>
          <p:cNvCxnSpPr>
            <a:cxnSpLocks/>
            <a:stCxn id="93" idx="2"/>
            <a:endCxn id="14390" idx="0"/>
          </p:cNvCxnSpPr>
          <p:nvPr/>
        </p:nvCxnSpPr>
        <p:spPr>
          <a:xfrm flipH="1">
            <a:off x="18466346" y="10298610"/>
            <a:ext cx="1" cy="2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2E38B6E-F636-3CD8-6264-19878E75942B}"/>
              </a:ext>
            </a:extLst>
          </p:cNvPr>
          <p:cNvSpPr txBox="1"/>
          <p:nvPr/>
        </p:nvSpPr>
        <p:spPr>
          <a:xfrm>
            <a:off x="12314209" y="8591177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47FDDA4-7267-7E4D-6BE6-F849219BC024}"/>
              </a:ext>
            </a:extLst>
          </p:cNvPr>
          <p:cNvSpPr/>
          <p:nvPr/>
        </p:nvSpPr>
        <p:spPr>
          <a:xfrm>
            <a:off x="12887763" y="10352560"/>
            <a:ext cx="2110391" cy="38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A2B2E"/>
                </a:solidFill>
                <a:latin typeface="PingFang SC"/>
              </a:rPr>
              <a:t>Delete stack from </a:t>
            </a:r>
            <a:r>
              <a:rPr lang="en-US" altLang="zh-CN" sz="1200" b="1" i="1" dirty="0">
                <a:solidFill>
                  <a:srgbClr val="2A2B2E"/>
                </a:solidFill>
                <a:latin typeface="PingFang SC"/>
              </a:rPr>
              <a:t>arr</a:t>
            </a:r>
          </a:p>
          <a:p>
            <a:pPr algn="ctr"/>
            <a:r>
              <a:rPr lang="en-US" altLang="zh-CN" sz="1200" dirty="0">
                <a:solidFill>
                  <a:srgbClr val="2A2B2E"/>
                </a:solidFill>
                <a:latin typeface="PingFang SC"/>
              </a:rPr>
              <a:t>Add stack to </a:t>
            </a:r>
            <a:r>
              <a:rPr lang="en-US" altLang="zh-CN" sz="1200" b="1" i="1" dirty="0">
                <a:solidFill>
                  <a:srgbClr val="2A2B2E"/>
                </a:solidFill>
                <a:latin typeface="PingFang SC"/>
              </a:rPr>
              <a:t>finished</a:t>
            </a:r>
            <a:endParaRPr lang="zh-CN" altLang="en-US" sz="1200" b="1" i="1" dirty="0"/>
          </a:p>
        </p:txBody>
      </p:sp>
      <p:cxnSp>
        <p:nvCxnSpPr>
          <p:cNvPr id="14350" name="连接符: 肘形 14349">
            <a:extLst>
              <a:ext uri="{FF2B5EF4-FFF2-40B4-BE49-F238E27FC236}">
                <a16:creationId xmlns:a16="http://schemas.microsoft.com/office/drawing/2014/main" id="{D6DA550D-2750-1444-D650-80CEB7ADD3EB}"/>
              </a:ext>
            </a:extLst>
          </p:cNvPr>
          <p:cNvCxnSpPr>
            <a:cxnSpLocks/>
            <a:stCxn id="57" idx="2"/>
            <a:endCxn id="62" idx="1"/>
          </p:cNvCxnSpPr>
          <p:nvPr/>
        </p:nvCxnSpPr>
        <p:spPr>
          <a:xfrm rot="5400000" flipH="1">
            <a:off x="11513529" y="8303274"/>
            <a:ext cx="3422652" cy="1436208"/>
          </a:xfrm>
          <a:prstGeom prst="bentConnector4">
            <a:avLst>
              <a:gd name="adj1" fmla="val -6679"/>
              <a:gd name="adj2" fmla="val 134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流程图: 决策 14362">
            <a:extLst>
              <a:ext uri="{FF2B5EF4-FFF2-40B4-BE49-F238E27FC236}">
                <a16:creationId xmlns:a16="http://schemas.microsoft.com/office/drawing/2014/main" id="{B15307C8-7E92-6160-508C-767C772A3E42}"/>
              </a:ext>
            </a:extLst>
          </p:cNvPr>
          <p:cNvSpPr/>
          <p:nvPr/>
        </p:nvSpPr>
        <p:spPr>
          <a:xfrm>
            <a:off x="12727709" y="6193229"/>
            <a:ext cx="2417939" cy="57066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Arr </a:t>
            </a:r>
            <a:r>
              <a:rPr lang="en-US" altLang="zh-CN" sz="1200" dirty="0"/>
              <a:t>is not empty</a:t>
            </a:r>
            <a:endParaRPr lang="zh-CN" altLang="en-US" sz="1200" dirty="0"/>
          </a:p>
        </p:txBody>
      </p:sp>
      <p:cxnSp>
        <p:nvCxnSpPr>
          <p:cNvPr id="14366" name="直接箭头连接符 14365">
            <a:extLst>
              <a:ext uri="{FF2B5EF4-FFF2-40B4-BE49-F238E27FC236}">
                <a16:creationId xmlns:a16="http://schemas.microsoft.com/office/drawing/2014/main" id="{026B83A7-9B93-8AE3-9ADA-152B1D47D34E}"/>
              </a:ext>
            </a:extLst>
          </p:cNvPr>
          <p:cNvCxnSpPr>
            <a:cxnSpLocks/>
            <a:stCxn id="14363" idx="2"/>
            <a:endCxn id="62" idx="0"/>
          </p:cNvCxnSpPr>
          <p:nvPr/>
        </p:nvCxnSpPr>
        <p:spPr>
          <a:xfrm>
            <a:off x="13936679" y="6763897"/>
            <a:ext cx="6286" cy="34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CBA7DEE-D7E3-D36F-DFEC-F57FAC266E41}"/>
              </a:ext>
            </a:extLst>
          </p:cNvPr>
          <p:cNvSpPr txBox="1"/>
          <p:nvPr/>
        </p:nvSpPr>
        <p:spPr>
          <a:xfrm>
            <a:off x="13722089" y="6804408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9AFF667-399D-F6FE-D4FF-18FBC4D5016B}"/>
              </a:ext>
            </a:extLst>
          </p:cNvPr>
          <p:cNvSpPr/>
          <p:nvPr/>
        </p:nvSpPr>
        <p:spPr>
          <a:xfrm>
            <a:off x="13221179" y="12208363"/>
            <a:ext cx="1443557" cy="488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Program completed</a:t>
            </a:r>
            <a:endParaRPr lang="zh-CN" altLang="en-US" sz="12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AF7A5-E203-C985-2D9F-C36A15360194}"/>
              </a:ext>
            </a:extLst>
          </p:cNvPr>
          <p:cNvSpPr/>
          <p:nvPr/>
        </p:nvSpPr>
        <p:spPr>
          <a:xfrm>
            <a:off x="12887763" y="11152809"/>
            <a:ext cx="2110391" cy="784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Integrate function f using the Simpson's integration method over intervals partitioned by </a:t>
            </a:r>
            <a:r>
              <a:rPr lang="en-US" altLang="zh-CN" sz="1200" b="1" i="1" dirty="0">
                <a:solidFill>
                  <a:srgbClr val="2A2B2E"/>
                </a:solidFill>
                <a:effectLst/>
                <a:latin typeface="PingFang SC"/>
              </a:rPr>
              <a:t>finished</a:t>
            </a:r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zh-CN" altLang="en-US" sz="12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2CDDA9F-3A5F-53D9-7FD0-12489EE29AE6}"/>
              </a:ext>
            </a:extLst>
          </p:cNvPr>
          <p:cNvCxnSpPr>
            <a:cxnSpLocks/>
            <a:stCxn id="94" idx="2"/>
            <a:endCxn id="90" idx="0"/>
          </p:cNvCxnSpPr>
          <p:nvPr/>
        </p:nvCxnSpPr>
        <p:spPr>
          <a:xfrm flipH="1">
            <a:off x="13942958" y="11937484"/>
            <a:ext cx="1" cy="2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BD94AE0-C3F4-9A11-5790-1CA8DA742397}"/>
              </a:ext>
            </a:extLst>
          </p:cNvPr>
          <p:cNvCxnSpPr>
            <a:cxnSpLocks/>
            <a:stCxn id="14363" idx="3"/>
            <a:endCxn id="94" idx="3"/>
          </p:cNvCxnSpPr>
          <p:nvPr/>
        </p:nvCxnSpPr>
        <p:spPr>
          <a:xfrm flipH="1">
            <a:off x="14998154" y="6478563"/>
            <a:ext cx="147494" cy="5066584"/>
          </a:xfrm>
          <a:prstGeom prst="bentConnector3">
            <a:avLst>
              <a:gd name="adj1" fmla="val -42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D7B3458-2B51-8230-0790-0F1FE09D1783}"/>
              </a:ext>
            </a:extLst>
          </p:cNvPr>
          <p:cNvSpPr txBox="1"/>
          <p:nvPr/>
        </p:nvSpPr>
        <p:spPr>
          <a:xfrm>
            <a:off x="15352330" y="6251120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8E03026-9BD1-2BC0-A1F5-2A44B9C8BB51}"/>
              </a:ext>
            </a:extLst>
          </p:cNvPr>
          <p:cNvSpPr txBox="1"/>
          <p:nvPr/>
        </p:nvSpPr>
        <p:spPr>
          <a:xfrm>
            <a:off x="16218911" y="11335666"/>
            <a:ext cx="4623509" cy="183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altLang="zh-CN" sz="2261" dirty="0">
                <a:latin typeface="Calibri" panose="020F0502020204030204" pitchFamily="34" charset="0"/>
                <a:cs typeface="Calibri" panose="020F0502020204030204" pitchFamily="34" charset="0"/>
              </a:rPr>
              <a:t>The biggest difference between loop1 and loop2 is that loop2 can be almost fully vectorized in supported languages (e.g., MATLAB), whereas loop1 is more difficult to vectorize.</a:t>
            </a:r>
            <a:endParaRPr lang="zh-CN" altLang="en-US" sz="226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2EE3D40A-E166-1B7F-1C5D-20057D059FC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5871" t="13805" r="15882" b="51122"/>
          <a:stretch/>
        </p:blipFill>
        <p:spPr>
          <a:xfrm>
            <a:off x="118024" y="10850432"/>
            <a:ext cx="7171785" cy="521293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CB78263-83E9-C020-819B-891325044EF8}"/>
              </a:ext>
            </a:extLst>
          </p:cNvPr>
          <p:cNvSpPr txBox="1"/>
          <p:nvPr/>
        </p:nvSpPr>
        <p:spPr>
          <a:xfrm>
            <a:off x="6983198" y="12740793"/>
            <a:ext cx="3486063" cy="148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altLang="zh-CN" sz="2261" dirty="0">
                <a:latin typeface="Calibri" panose="020F0502020204030204" pitchFamily="34" charset="0"/>
                <a:cs typeface="Calibri" panose="020F0502020204030204" pitchFamily="34" charset="0"/>
              </a:rPr>
              <a:t>This implementation is based on iteration and may not provide the highest computational efficiency.</a:t>
            </a:r>
            <a:endParaRPr lang="zh-CN" altLang="en-US" sz="226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5124FB-3FD4-88F8-2ECA-12D02CA257A7}"/>
                  </a:ext>
                </a:extLst>
              </p:cNvPr>
              <p:cNvSpPr txBox="1"/>
              <p:nvPr/>
            </p:nvSpPr>
            <p:spPr>
              <a:xfrm>
                <a:off x="5267422" y="21786343"/>
                <a:ext cx="5291511" cy="902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ϵ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5124FB-3FD4-88F8-2ECA-12D02CA2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22" y="21786343"/>
                <a:ext cx="5291511" cy="9028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778DC9-5FA0-5B81-7361-E050020A65FC}"/>
                  </a:ext>
                </a:extLst>
              </p:cNvPr>
              <p:cNvSpPr txBox="1"/>
              <p:nvPr/>
            </p:nvSpPr>
            <p:spPr>
              <a:xfrm>
                <a:off x="6192976" y="22719310"/>
                <a:ext cx="4711803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778DC9-5FA0-5B81-7361-E050020A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76" y="22719310"/>
                <a:ext cx="4711803" cy="8392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07B305-E992-7AAD-C8F2-4E59827D8D28}"/>
                  </a:ext>
                </a:extLst>
              </p:cNvPr>
              <p:cNvSpPr txBox="1"/>
              <p:nvPr/>
            </p:nvSpPr>
            <p:spPr>
              <a:xfrm>
                <a:off x="5475081" y="23686989"/>
                <a:ext cx="53614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</a:rPr>
                  <a:t>The geometric series in </a:t>
                </a:r>
                <a:r>
                  <a:rPr lang="en-US" altLang="zh-CN" sz="2000" b="1" dirty="0">
                    <a:latin typeface="Calibri" panose="020F0502020204030204" pitchFamily="34" charset="0"/>
                  </a:rPr>
                  <a:t>convergent</a:t>
                </a:r>
                <a:r>
                  <a:rPr lang="en-US" altLang="zh-CN" sz="2000" dirty="0">
                    <a:latin typeface="Calibri" panose="020F050202020403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</a:rPr>
                  <a:t>And the bounded is: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07B305-E992-7AAD-C8F2-4E59827D8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81" y="23686989"/>
                <a:ext cx="5361404" cy="707886"/>
              </a:xfrm>
              <a:prstGeom prst="rect">
                <a:avLst/>
              </a:prstGeom>
              <a:blipFill>
                <a:blip r:embed="rId21"/>
                <a:stretch>
                  <a:fillRect l="-113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B7BF052-E4A8-8807-56C5-BB8A0407647D}"/>
                  </a:ext>
                </a:extLst>
              </p:cNvPr>
              <p:cNvSpPr txBox="1"/>
              <p:nvPr/>
            </p:nvSpPr>
            <p:spPr>
              <a:xfrm>
                <a:off x="5475081" y="24523285"/>
                <a:ext cx="3741922" cy="673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B7BF052-E4A8-8807-56C5-BB8A0407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81" y="24523285"/>
                <a:ext cx="3741922" cy="67396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1038</TotalTime>
  <Pages>0</Pages>
  <Words>899</Words>
  <Characters>0</Characters>
  <Application>Microsoft Office PowerPoint</Application>
  <DocSecurity>0</DocSecurity>
  <PresentationFormat>自定义</PresentationFormat>
  <Lines>0</Lines>
  <Paragraphs>98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PingFang SC</vt:lpstr>
      <vt:lpstr>等线</vt:lpstr>
      <vt:lpstr>Arial</vt:lpstr>
      <vt:lpstr>Arial Rounded MT Bold</vt:lpstr>
      <vt:lpstr>Calibri</vt:lpstr>
      <vt:lpstr>Calibri Light</vt:lpstr>
      <vt:lpstr>Cambria Math</vt:lpstr>
      <vt:lpstr>Wingdings</vt:lpstr>
      <vt:lpstr>Office 主题​​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振鹏 刘</cp:lastModifiedBy>
  <cp:revision>119</cp:revision>
  <cp:lastPrinted>2018-11-29T22:11:17Z</cp:lastPrinted>
  <dcterms:created xsi:type="dcterms:W3CDTF">2013-02-18T18:40:00Z</dcterms:created>
  <dcterms:modified xsi:type="dcterms:W3CDTF">2023-08-21T07:42:13Z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