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0"/>
  </p:notesMasterIdLst>
  <p:handoutMasterIdLst>
    <p:handoutMasterId r:id="rId21"/>
  </p:handoutMasterIdLst>
  <p:sldIdLst>
    <p:sldId id="260" r:id="rId2"/>
    <p:sldId id="307" r:id="rId3"/>
    <p:sldId id="308" r:id="rId4"/>
    <p:sldId id="264" r:id="rId5"/>
    <p:sldId id="309" r:id="rId6"/>
    <p:sldId id="310" r:id="rId7"/>
    <p:sldId id="312" r:id="rId8"/>
    <p:sldId id="313" r:id="rId9"/>
    <p:sldId id="314" r:id="rId10"/>
    <p:sldId id="311" r:id="rId11"/>
    <p:sldId id="315" r:id="rId12"/>
    <p:sldId id="316" r:id="rId13"/>
    <p:sldId id="318" r:id="rId14"/>
    <p:sldId id="320" r:id="rId15"/>
    <p:sldId id="321" r:id="rId16"/>
    <p:sldId id="323" r:id="rId17"/>
    <p:sldId id="325" r:id="rId18"/>
    <p:sldId id="26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4F4F4F"/>
    <a:srgbClr val="00B050"/>
    <a:srgbClr val="008038"/>
    <a:srgbClr val="007B8C"/>
    <a:srgbClr val="00A9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Помір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Світли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2" autoAdjust="0"/>
    <p:restoredTop sz="87897" autoAdjust="0"/>
  </p:normalViewPr>
  <p:slideViewPr>
    <p:cSldViewPr snapToGrid="0">
      <p:cViewPr varScale="1">
        <p:scale>
          <a:sx n="39" d="100"/>
          <a:sy n="39" d="100"/>
        </p:scale>
        <p:origin x="1860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F06A4A-9B76-4167-8D72-E3DF9E113A83}" type="doc">
      <dgm:prSet loTypeId="urn:microsoft.com/office/officeart/2005/8/layout/vProcess5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uk-UA"/>
        </a:p>
      </dgm:t>
    </dgm:pt>
    <dgm:pt modelId="{EF22A78B-DA88-4522-916C-83A78D9689BE}">
      <dgm:prSet phldrT="[Текст]"/>
      <dgm:spPr/>
      <dgm:t>
        <a:bodyPr/>
        <a:lstStyle/>
        <a:p>
          <a:r>
            <a:rPr lang="uk-UA" dirty="0"/>
            <a:t>Крок 1. Передати входи </a:t>
          </a:r>
          <a:r>
            <a:rPr lang="en-US" dirty="0"/>
            <a:t>(X[])</a:t>
          </a:r>
          <a:r>
            <a:rPr lang="uk-UA" dirty="0"/>
            <a:t> з відомим виходом</a:t>
          </a:r>
          <a:r>
            <a:rPr lang="en-US" dirty="0"/>
            <a:t> (Y)</a:t>
          </a:r>
          <a:endParaRPr lang="uk-UA" dirty="0"/>
        </a:p>
      </dgm:t>
    </dgm:pt>
    <dgm:pt modelId="{B161BE6E-918E-4EA1-B987-9791DBAAE1AD}" type="parTrans" cxnId="{FDE3E6E9-DB17-4941-9C55-BA84B8E341C8}">
      <dgm:prSet/>
      <dgm:spPr/>
      <dgm:t>
        <a:bodyPr/>
        <a:lstStyle/>
        <a:p>
          <a:endParaRPr lang="uk-UA"/>
        </a:p>
      </dgm:t>
    </dgm:pt>
    <dgm:pt modelId="{129069C6-3B7F-4446-8265-429E09BD0C41}" type="sibTrans" cxnId="{FDE3E6E9-DB17-4941-9C55-BA84B8E341C8}">
      <dgm:prSet/>
      <dgm:spPr/>
      <dgm:t>
        <a:bodyPr/>
        <a:lstStyle/>
        <a:p>
          <a:endParaRPr lang="uk-UA"/>
        </a:p>
      </dgm:t>
    </dgm:pt>
    <dgm:pt modelId="{9833E42E-6E43-4AA5-A441-C175A9CEB6CF}">
      <dgm:prSet phldrT="[Текст]"/>
      <dgm:spPr/>
      <dgm:t>
        <a:bodyPr/>
        <a:lstStyle/>
        <a:p>
          <a:r>
            <a:rPr lang="ru-RU" dirty="0" err="1"/>
            <a:t>Крок</a:t>
          </a:r>
          <a:r>
            <a:rPr lang="ru-RU" dirty="0"/>
            <a:t> 2. </a:t>
          </a:r>
          <a:r>
            <a:rPr lang="ru-RU" dirty="0" err="1"/>
            <a:t>Здійснити</a:t>
          </a:r>
          <a:r>
            <a:rPr lang="ru-RU" dirty="0"/>
            <a:t> прогноз </a:t>
          </a:r>
          <a:r>
            <a:rPr lang="ru-RU" dirty="0" err="1"/>
            <a:t>виходу</a:t>
          </a:r>
          <a:r>
            <a:rPr lang="ru-RU" dirty="0"/>
            <a:t> (</a:t>
          </a:r>
          <a:r>
            <a:rPr lang="en-US" dirty="0"/>
            <a:t>Y </a:t>
          </a:r>
          <a:r>
            <a:rPr lang="ru-RU" dirty="0" err="1"/>
            <a:t>модельоване</a:t>
          </a:r>
          <a:r>
            <a:rPr lang="ru-RU" dirty="0"/>
            <a:t>)</a:t>
          </a:r>
          <a:endParaRPr lang="uk-UA" dirty="0"/>
        </a:p>
      </dgm:t>
    </dgm:pt>
    <dgm:pt modelId="{3F307744-5F4E-49F6-A8AB-E555A110001E}" type="parTrans" cxnId="{B2F462BC-BBE2-4C03-9830-B6FB279C5228}">
      <dgm:prSet/>
      <dgm:spPr/>
      <dgm:t>
        <a:bodyPr/>
        <a:lstStyle/>
        <a:p>
          <a:endParaRPr lang="uk-UA"/>
        </a:p>
      </dgm:t>
    </dgm:pt>
    <dgm:pt modelId="{B91B52D1-83AE-4A42-9D2A-F2BC9C51C570}" type="sibTrans" cxnId="{B2F462BC-BBE2-4C03-9830-B6FB279C5228}">
      <dgm:prSet/>
      <dgm:spPr/>
      <dgm:t>
        <a:bodyPr/>
        <a:lstStyle/>
        <a:p>
          <a:endParaRPr lang="uk-UA"/>
        </a:p>
      </dgm:t>
    </dgm:pt>
    <dgm:pt modelId="{D5B1067C-1559-437F-A1BC-E07964CDAEC3}">
      <dgm:prSet phldrT="[Текст]"/>
      <dgm:spPr/>
      <dgm:t>
        <a:bodyPr/>
        <a:lstStyle/>
        <a:p>
          <a:r>
            <a:rPr lang="ru-RU" dirty="0" err="1"/>
            <a:t>Крок</a:t>
          </a:r>
          <a:r>
            <a:rPr lang="ru-RU" dirty="0"/>
            <a:t> 3. </a:t>
          </a:r>
          <a:r>
            <a:rPr lang="ru-RU" dirty="0" err="1"/>
            <a:t>Обчислити</a:t>
          </a:r>
          <a:r>
            <a:rPr lang="ru-RU" dirty="0"/>
            <a:t> </a:t>
          </a:r>
          <a:r>
            <a:rPr lang="ru-RU" dirty="0" err="1"/>
            <a:t>похибку</a:t>
          </a:r>
          <a:r>
            <a:rPr lang="ru-RU" dirty="0"/>
            <a:t> (</a:t>
          </a:r>
          <a:r>
            <a:rPr lang="ru-RU" dirty="0" err="1"/>
            <a:t>відхилення</a:t>
          </a:r>
          <a:r>
            <a:rPr lang="ru-RU" dirty="0"/>
            <a:t>)</a:t>
          </a:r>
          <a:endParaRPr lang="uk-UA" dirty="0"/>
        </a:p>
      </dgm:t>
    </dgm:pt>
    <dgm:pt modelId="{629B8B1C-D687-427E-B6B8-13CBE16C30B3}" type="parTrans" cxnId="{7B8EF9ED-CB5F-4FB4-932E-DB5535072D38}">
      <dgm:prSet/>
      <dgm:spPr/>
      <dgm:t>
        <a:bodyPr/>
        <a:lstStyle/>
        <a:p>
          <a:endParaRPr lang="uk-UA"/>
        </a:p>
      </dgm:t>
    </dgm:pt>
    <dgm:pt modelId="{413B78B3-54DA-452A-B9F4-A5C827128214}" type="sibTrans" cxnId="{7B8EF9ED-CB5F-4FB4-932E-DB5535072D38}">
      <dgm:prSet/>
      <dgm:spPr/>
      <dgm:t>
        <a:bodyPr/>
        <a:lstStyle/>
        <a:p>
          <a:endParaRPr lang="uk-UA"/>
        </a:p>
      </dgm:t>
    </dgm:pt>
    <dgm:pt modelId="{DBF86C5C-2312-416C-81D8-B3FF3CB0B5BB}">
      <dgm:prSet phldrT="[Текст]"/>
      <dgm:spPr/>
      <dgm:t>
        <a:bodyPr/>
        <a:lstStyle/>
        <a:p>
          <a:r>
            <a:rPr lang="uk-UA" dirty="0"/>
            <a:t>Крок 4. Підібрати/змінити ваги для зменшення похибки.</a:t>
          </a:r>
        </a:p>
      </dgm:t>
    </dgm:pt>
    <dgm:pt modelId="{365DC829-783D-45B4-BD17-578E63031E07}" type="parTrans" cxnId="{C9E276E2-456E-46FA-8D40-882534DB776A}">
      <dgm:prSet/>
      <dgm:spPr/>
      <dgm:t>
        <a:bodyPr/>
        <a:lstStyle/>
        <a:p>
          <a:endParaRPr lang="uk-UA"/>
        </a:p>
      </dgm:t>
    </dgm:pt>
    <dgm:pt modelId="{2EA69844-2FAB-490C-9985-659550FD8E83}" type="sibTrans" cxnId="{C9E276E2-456E-46FA-8D40-882534DB776A}">
      <dgm:prSet/>
      <dgm:spPr/>
      <dgm:t>
        <a:bodyPr/>
        <a:lstStyle/>
        <a:p>
          <a:endParaRPr lang="uk-UA"/>
        </a:p>
      </dgm:t>
    </dgm:pt>
    <dgm:pt modelId="{5A026B0F-0C6C-4CF9-B03F-9820FD745F52}" type="pres">
      <dgm:prSet presAssocID="{ECF06A4A-9B76-4167-8D72-E3DF9E113A83}" presName="outerComposite" presStyleCnt="0">
        <dgm:presLayoutVars>
          <dgm:chMax val="5"/>
          <dgm:dir/>
          <dgm:resizeHandles val="exact"/>
        </dgm:presLayoutVars>
      </dgm:prSet>
      <dgm:spPr/>
    </dgm:pt>
    <dgm:pt modelId="{128243A4-15EA-4270-B9D7-C496E7A01751}" type="pres">
      <dgm:prSet presAssocID="{ECF06A4A-9B76-4167-8D72-E3DF9E113A83}" presName="dummyMaxCanvas" presStyleCnt="0">
        <dgm:presLayoutVars/>
      </dgm:prSet>
      <dgm:spPr/>
    </dgm:pt>
    <dgm:pt modelId="{D1BE293A-FD60-4260-B63D-443B58B47095}" type="pres">
      <dgm:prSet presAssocID="{ECF06A4A-9B76-4167-8D72-E3DF9E113A83}" presName="FourNodes_1" presStyleLbl="node1" presStyleIdx="0" presStyleCnt="4">
        <dgm:presLayoutVars>
          <dgm:bulletEnabled val="1"/>
        </dgm:presLayoutVars>
      </dgm:prSet>
      <dgm:spPr/>
    </dgm:pt>
    <dgm:pt modelId="{46B40CB8-5511-4CA9-9BAD-9BB5587BF850}" type="pres">
      <dgm:prSet presAssocID="{ECF06A4A-9B76-4167-8D72-E3DF9E113A83}" presName="FourNodes_2" presStyleLbl="node1" presStyleIdx="1" presStyleCnt="4">
        <dgm:presLayoutVars>
          <dgm:bulletEnabled val="1"/>
        </dgm:presLayoutVars>
      </dgm:prSet>
      <dgm:spPr/>
    </dgm:pt>
    <dgm:pt modelId="{9CCB3AA5-E36B-4990-B518-E5089393F75A}" type="pres">
      <dgm:prSet presAssocID="{ECF06A4A-9B76-4167-8D72-E3DF9E113A83}" presName="FourNodes_3" presStyleLbl="node1" presStyleIdx="2" presStyleCnt="4">
        <dgm:presLayoutVars>
          <dgm:bulletEnabled val="1"/>
        </dgm:presLayoutVars>
      </dgm:prSet>
      <dgm:spPr/>
    </dgm:pt>
    <dgm:pt modelId="{73B2CAAD-229A-462E-93FF-B258571A1854}" type="pres">
      <dgm:prSet presAssocID="{ECF06A4A-9B76-4167-8D72-E3DF9E113A83}" presName="FourNodes_4" presStyleLbl="node1" presStyleIdx="3" presStyleCnt="4">
        <dgm:presLayoutVars>
          <dgm:bulletEnabled val="1"/>
        </dgm:presLayoutVars>
      </dgm:prSet>
      <dgm:spPr/>
    </dgm:pt>
    <dgm:pt modelId="{32559EA7-4025-4ACD-8FBD-8BF3591ED6DC}" type="pres">
      <dgm:prSet presAssocID="{ECF06A4A-9B76-4167-8D72-E3DF9E113A83}" presName="FourConn_1-2" presStyleLbl="fgAccFollowNode1" presStyleIdx="0" presStyleCnt="3">
        <dgm:presLayoutVars>
          <dgm:bulletEnabled val="1"/>
        </dgm:presLayoutVars>
      </dgm:prSet>
      <dgm:spPr/>
    </dgm:pt>
    <dgm:pt modelId="{04FA1F93-EC32-4DC8-A3E8-D7DBF136676B}" type="pres">
      <dgm:prSet presAssocID="{ECF06A4A-9B76-4167-8D72-E3DF9E113A83}" presName="FourConn_2-3" presStyleLbl="fgAccFollowNode1" presStyleIdx="1" presStyleCnt="3">
        <dgm:presLayoutVars>
          <dgm:bulletEnabled val="1"/>
        </dgm:presLayoutVars>
      </dgm:prSet>
      <dgm:spPr/>
    </dgm:pt>
    <dgm:pt modelId="{BDB2B56D-3469-4E02-9D11-8ED0FBF0BCF6}" type="pres">
      <dgm:prSet presAssocID="{ECF06A4A-9B76-4167-8D72-E3DF9E113A83}" presName="FourConn_3-4" presStyleLbl="fgAccFollowNode1" presStyleIdx="2" presStyleCnt="3">
        <dgm:presLayoutVars>
          <dgm:bulletEnabled val="1"/>
        </dgm:presLayoutVars>
      </dgm:prSet>
      <dgm:spPr/>
    </dgm:pt>
    <dgm:pt modelId="{3A70172B-7282-4A15-8E50-F79697D36B11}" type="pres">
      <dgm:prSet presAssocID="{ECF06A4A-9B76-4167-8D72-E3DF9E113A83}" presName="FourNodes_1_text" presStyleLbl="node1" presStyleIdx="3" presStyleCnt="4">
        <dgm:presLayoutVars>
          <dgm:bulletEnabled val="1"/>
        </dgm:presLayoutVars>
      </dgm:prSet>
      <dgm:spPr/>
    </dgm:pt>
    <dgm:pt modelId="{EA2A5003-3304-4D4C-9313-5178379A89D1}" type="pres">
      <dgm:prSet presAssocID="{ECF06A4A-9B76-4167-8D72-E3DF9E113A83}" presName="FourNodes_2_text" presStyleLbl="node1" presStyleIdx="3" presStyleCnt="4">
        <dgm:presLayoutVars>
          <dgm:bulletEnabled val="1"/>
        </dgm:presLayoutVars>
      </dgm:prSet>
      <dgm:spPr/>
    </dgm:pt>
    <dgm:pt modelId="{16F3FD92-3FF6-446F-B8FD-CD8ACAB7EEAA}" type="pres">
      <dgm:prSet presAssocID="{ECF06A4A-9B76-4167-8D72-E3DF9E113A83}" presName="FourNodes_3_text" presStyleLbl="node1" presStyleIdx="3" presStyleCnt="4">
        <dgm:presLayoutVars>
          <dgm:bulletEnabled val="1"/>
        </dgm:presLayoutVars>
      </dgm:prSet>
      <dgm:spPr/>
    </dgm:pt>
    <dgm:pt modelId="{D817D130-B6BB-49E2-9B85-F1396EF1979C}" type="pres">
      <dgm:prSet presAssocID="{ECF06A4A-9B76-4167-8D72-E3DF9E113A83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F1F6BC1C-05FA-4258-A285-770760744730}" type="presOf" srcId="{D5B1067C-1559-437F-A1BC-E07964CDAEC3}" destId="{9CCB3AA5-E36B-4990-B518-E5089393F75A}" srcOrd="0" destOrd="0" presId="urn:microsoft.com/office/officeart/2005/8/layout/vProcess5"/>
    <dgm:cxn modelId="{FD47C621-B1B7-4262-AF1F-777EE2036CD2}" type="presOf" srcId="{B91B52D1-83AE-4A42-9D2A-F2BC9C51C570}" destId="{04FA1F93-EC32-4DC8-A3E8-D7DBF136676B}" srcOrd="0" destOrd="0" presId="urn:microsoft.com/office/officeart/2005/8/layout/vProcess5"/>
    <dgm:cxn modelId="{C084525D-2C7C-41D8-BD05-7A1BB68011D2}" type="presOf" srcId="{9833E42E-6E43-4AA5-A441-C175A9CEB6CF}" destId="{EA2A5003-3304-4D4C-9313-5178379A89D1}" srcOrd="1" destOrd="0" presId="urn:microsoft.com/office/officeart/2005/8/layout/vProcess5"/>
    <dgm:cxn modelId="{231AF262-40BE-4C18-9352-9C465506E507}" type="presOf" srcId="{DBF86C5C-2312-416C-81D8-B3FF3CB0B5BB}" destId="{D817D130-B6BB-49E2-9B85-F1396EF1979C}" srcOrd="1" destOrd="0" presId="urn:microsoft.com/office/officeart/2005/8/layout/vProcess5"/>
    <dgm:cxn modelId="{29B9BC85-D122-4181-8DF1-459C1E0F4A46}" type="presOf" srcId="{ECF06A4A-9B76-4167-8D72-E3DF9E113A83}" destId="{5A026B0F-0C6C-4CF9-B03F-9820FD745F52}" srcOrd="0" destOrd="0" presId="urn:microsoft.com/office/officeart/2005/8/layout/vProcess5"/>
    <dgm:cxn modelId="{0419FA89-55DC-4998-A6BE-753D703BAFC6}" type="presOf" srcId="{9833E42E-6E43-4AA5-A441-C175A9CEB6CF}" destId="{46B40CB8-5511-4CA9-9BAD-9BB5587BF850}" srcOrd="0" destOrd="0" presId="urn:microsoft.com/office/officeart/2005/8/layout/vProcess5"/>
    <dgm:cxn modelId="{2C12BD93-96E8-422F-988D-97E23148BF3F}" type="presOf" srcId="{DBF86C5C-2312-416C-81D8-B3FF3CB0B5BB}" destId="{73B2CAAD-229A-462E-93FF-B258571A1854}" srcOrd="0" destOrd="0" presId="urn:microsoft.com/office/officeart/2005/8/layout/vProcess5"/>
    <dgm:cxn modelId="{B2F462BC-BBE2-4C03-9830-B6FB279C5228}" srcId="{ECF06A4A-9B76-4167-8D72-E3DF9E113A83}" destId="{9833E42E-6E43-4AA5-A441-C175A9CEB6CF}" srcOrd="1" destOrd="0" parTransId="{3F307744-5F4E-49F6-A8AB-E555A110001E}" sibTransId="{B91B52D1-83AE-4A42-9D2A-F2BC9C51C570}"/>
    <dgm:cxn modelId="{915360C9-383B-4601-A506-FEF6EC1C7F62}" type="presOf" srcId="{EF22A78B-DA88-4522-916C-83A78D9689BE}" destId="{D1BE293A-FD60-4260-B63D-443B58B47095}" srcOrd="0" destOrd="0" presId="urn:microsoft.com/office/officeart/2005/8/layout/vProcess5"/>
    <dgm:cxn modelId="{A38016D4-7B45-481E-81D2-D1F15796D35F}" type="presOf" srcId="{129069C6-3B7F-4446-8265-429E09BD0C41}" destId="{32559EA7-4025-4ACD-8FBD-8BF3591ED6DC}" srcOrd="0" destOrd="0" presId="urn:microsoft.com/office/officeart/2005/8/layout/vProcess5"/>
    <dgm:cxn modelId="{5AED7BD6-077D-4BAD-A506-BDDCCAE316BA}" type="presOf" srcId="{413B78B3-54DA-452A-B9F4-A5C827128214}" destId="{BDB2B56D-3469-4E02-9D11-8ED0FBF0BCF6}" srcOrd="0" destOrd="0" presId="urn:microsoft.com/office/officeart/2005/8/layout/vProcess5"/>
    <dgm:cxn modelId="{0C6AFCD6-AE5E-430B-BE36-A598959C35C2}" type="presOf" srcId="{EF22A78B-DA88-4522-916C-83A78D9689BE}" destId="{3A70172B-7282-4A15-8E50-F79697D36B11}" srcOrd="1" destOrd="0" presId="urn:microsoft.com/office/officeart/2005/8/layout/vProcess5"/>
    <dgm:cxn modelId="{C9E276E2-456E-46FA-8D40-882534DB776A}" srcId="{ECF06A4A-9B76-4167-8D72-E3DF9E113A83}" destId="{DBF86C5C-2312-416C-81D8-B3FF3CB0B5BB}" srcOrd="3" destOrd="0" parTransId="{365DC829-783D-45B4-BD17-578E63031E07}" sibTransId="{2EA69844-2FAB-490C-9985-659550FD8E83}"/>
    <dgm:cxn modelId="{21FB1DE7-6CF7-412A-834B-CD82C6CB13A1}" type="presOf" srcId="{D5B1067C-1559-437F-A1BC-E07964CDAEC3}" destId="{16F3FD92-3FF6-446F-B8FD-CD8ACAB7EEAA}" srcOrd="1" destOrd="0" presId="urn:microsoft.com/office/officeart/2005/8/layout/vProcess5"/>
    <dgm:cxn modelId="{FDE3E6E9-DB17-4941-9C55-BA84B8E341C8}" srcId="{ECF06A4A-9B76-4167-8D72-E3DF9E113A83}" destId="{EF22A78B-DA88-4522-916C-83A78D9689BE}" srcOrd="0" destOrd="0" parTransId="{B161BE6E-918E-4EA1-B987-9791DBAAE1AD}" sibTransId="{129069C6-3B7F-4446-8265-429E09BD0C41}"/>
    <dgm:cxn modelId="{7B8EF9ED-CB5F-4FB4-932E-DB5535072D38}" srcId="{ECF06A4A-9B76-4167-8D72-E3DF9E113A83}" destId="{D5B1067C-1559-437F-A1BC-E07964CDAEC3}" srcOrd="2" destOrd="0" parTransId="{629B8B1C-D687-427E-B6B8-13CBE16C30B3}" sibTransId="{413B78B3-54DA-452A-B9F4-A5C827128214}"/>
    <dgm:cxn modelId="{B266E8C4-3FDF-4888-AF54-EA5A995C8DD2}" type="presParOf" srcId="{5A026B0F-0C6C-4CF9-B03F-9820FD745F52}" destId="{128243A4-15EA-4270-B9D7-C496E7A01751}" srcOrd="0" destOrd="0" presId="urn:microsoft.com/office/officeart/2005/8/layout/vProcess5"/>
    <dgm:cxn modelId="{6FC55875-BED8-4C3F-B569-6248FC8E4E6A}" type="presParOf" srcId="{5A026B0F-0C6C-4CF9-B03F-9820FD745F52}" destId="{D1BE293A-FD60-4260-B63D-443B58B47095}" srcOrd="1" destOrd="0" presId="urn:microsoft.com/office/officeart/2005/8/layout/vProcess5"/>
    <dgm:cxn modelId="{912EE725-5585-43A0-BF38-B1ADA1409BCF}" type="presParOf" srcId="{5A026B0F-0C6C-4CF9-B03F-9820FD745F52}" destId="{46B40CB8-5511-4CA9-9BAD-9BB5587BF850}" srcOrd="2" destOrd="0" presId="urn:microsoft.com/office/officeart/2005/8/layout/vProcess5"/>
    <dgm:cxn modelId="{EF5870AB-D04F-472C-980C-0195C2CD0500}" type="presParOf" srcId="{5A026B0F-0C6C-4CF9-B03F-9820FD745F52}" destId="{9CCB3AA5-E36B-4990-B518-E5089393F75A}" srcOrd="3" destOrd="0" presId="urn:microsoft.com/office/officeart/2005/8/layout/vProcess5"/>
    <dgm:cxn modelId="{52CEACA3-743E-4480-B1A9-A8150B481A31}" type="presParOf" srcId="{5A026B0F-0C6C-4CF9-B03F-9820FD745F52}" destId="{73B2CAAD-229A-462E-93FF-B258571A1854}" srcOrd="4" destOrd="0" presId="urn:microsoft.com/office/officeart/2005/8/layout/vProcess5"/>
    <dgm:cxn modelId="{CD36A439-6FE6-4B1C-8B4A-F77F8386EB9A}" type="presParOf" srcId="{5A026B0F-0C6C-4CF9-B03F-9820FD745F52}" destId="{32559EA7-4025-4ACD-8FBD-8BF3591ED6DC}" srcOrd="5" destOrd="0" presId="urn:microsoft.com/office/officeart/2005/8/layout/vProcess5"/>
    <dgm:cxn modelId="{B13E68B2-2D9C-4217-ABEE-E4DD1DDF51AF}" type="presParOf" srcId="{5A026B0F-0C6C-4CF9-B03F-9820FD745F52}" destId="{04FA1F93-EC32-4DC8-A3E8-D7DBF136676B}" srcOrd="6" destOrd="0" presId="urn:microsoft.com/office/officeart/2005/8/layout/vProcess5"/>
    <dgm:cxn modelId="{95C4C226-8B0C-45BC-AEEE-ED5981926E0A}" type="presParOf" srcId="{5A026B0F-0C6C-4CF9-B03F-9820FD745F52}" destId="{BDB2B56D-3469-4E02-9D11-8ED0FBF0BCF6}" srcOrd="7" destOrd="0" presId="urn:microsoft.com/office/officeart/2005/8/layout/vProcess5"/>
    <dgm:cxn modelId="{DD6553C3-3FEE-4A90-A849-DA40A1862412}" type="presParOf" srcId="{5A026B0F-0C6C-4CF9-B03F-9820FD745F52}" destId="{3A70172B-7282-4A15-8E50-F79697D36B11}" srcOrd="8" destOrd="0" presId="urn:microsoft.com/office/officeart/2005/8/layout/vProcess5"/>
    <dgm:cxn modelId="{443639A8-EDE9-4A3D-8305-418FB3E19A17}" type="presParOf" srcId="{5A026B0F-0C6C-4CF9-B03F-9820FD745F52}" destId="{EA2A5003-3304-4D4C-9313-5178379A89D1}" srcOrd="9" destOrd="0" presId="urn:microsoft.com/office/officeart/2005/8/layout/vProcess5"/>
    <dgm:cxn modelId="{5635F1B2-C9F8-445E-9618-121483340C61}" type="presParOf" srcId="{5A026B0F-0C6C-4CF9-B03F-9820FD745F52}" destId="{16F3FD92-3FF6-446F-B8FD-CD8ACAB7EEAA}" srcOrd="10" destOrd="0" presId="urn:microsoft.com/office/officeart/2005/8/layout/vProcess5"/>
    <dgm:cxn modelId="{008D8542-B968-4D0B-ADDE-DA120E7843F0}" type="presParOf" srcId="{5A026B0F-0C6C-4CF9-B03F-9820FD745F52}" destId="{D817D130-B6BB-49E2-9B85-F1396EF1979C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BE293A-FD60-4260-B63D-443B58B47095}">
      <dsp:nvSpPr>
        <dsp:cNvPr id="0" name=""/>
        <dsp:cNvSpPr/>
      </dsp:nvSpPr>
      <dsp:spPr>
        <a:xfrm>
          <a:off x="0" y="0"/>
          <a:ext cx="4551936" cy="97598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000" kern="1200" dirty="0"/>
            <a:t>Крок 1. Передати входи </a:t>
          </a:r>
          <a:r>
            <a:rPr lang="en-US" sz="2000" kern="1200" dirty="0"/>
            <a:t>(X[])</a:t>
          </a:r>
          <a:r>
            <a:rPr lang="uk-UA" sz="2000" kern="1200" dirty="0"/>
            <a:t> з відомим виходом</a:t>
          </a:r>
          <a:r>
            <a:rPr lang="en-US" sz="2000" kern="1200" dirty="0"/>
            <a:t> (Y)</a:t>
          </a:r>
          <a:endParaRPr lang="uk-UA" sz="2000" kern="1200" dirty="0"/>
        </a:p>
      </dsp:txBody>
      <dsp:txXfrm>
        <a:off x="28586" y="28586"/>
        <a:ext cx="3416305" cy="918809"/>
      </dsp:txXfrm>
    </dsp:sp>
    <dsp:sp modelId="{46B40CB8-5511-4CA9-9BAD-9BB5587BF850}">
      <dsp:nvSpPr>
        <dsp:cNvPr id="0" name=""/>
        <dsp:cNvSpPr/>
      </dsp:nvSpPr>
      <dsp:spPr>
        <a:xfrm>
          <a:off x="381224" y="1153432"/>
          <a:ext cx="4551936" cy="97598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 err="1"/>
            <a:t>Крок</a:t>
          </a:r>
          <a:r>
            <a:rPr lang="ru-RU" sz="2000" kern="1200" dirty="0"/>
            <a:t> 2. </a:t>
          </a:r>
          <a:r>
            <a:rPr lang="ru-RU" sz="2000" kern="1200" dirty="0" err="1"/>
            <a:t>Здійснити</a:t>
          </a:r>
          <a:r>
            <a:rPr lang="ru-RU" sz="2000" kern="1200" dirty="0"/>
            <a:t> прогноз </a:t>
          </a:r>
          <a:r>
            <a:rPr lang="ru-RU" sz="2000" kern="1200" dirty="0" err="1"/>
            <a:t>виходу</a:t>
          </a:r>
          <a:r>
            <a:rPr lang="ru-RU" sz="2000" kern="1200" dirty="0"/>
            <a:t> (</a:t>
          </a:r>
          <a:r>
            <a:rPr lang="en-US" sz="2000" kern="1200" dirty="0"/>
            <a:t>Y </a:t>
          </a:r>
          <a:r>
            <a:rPr lang="ru-RU" sz="2000" kern="1200" dirty="0" err="1"/>
            <a:t>модельоване</a:t>
          </a:r>
          <a:r>
            <a:rPr lang="ru-RU" sz="2000" kern="1200" dirty="0"/>
            <a:t>)</a:t>
          </a:r>
          <a:endParaRPr lang="uk-UA" sz="2000" kern="1200" dirty="0"/>
        </a:p>
      </dsp:txBody>
      <dsp:txXfrm>
        <a:off x="409810" y="1182018"/>
        <a:ext cx="3479152" cy="918809"/>
      </dsp:txXfrm>
    </dsp:sp>
    <dsp:sp modelId="{9CCB3AA5-E36B-4990-B518-E5089393F75A}">
      <dsp:nvSpPr>
        <dsp:cNvPr id="0" name=""/>
        <dsp:cNvSpPr/>
      </dsp:nvSpPr>
      <dsp:spPr>
        <a:xfrm>
          <a:off x="756759" y="2306865"/>
          <a:ext cx="4551936" cy="97598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 err="1"/>
            <a:t>Крок</a:t>
          </a:r>
          <a:r>
            <a:rPr lang="ru-RU" sz="2000" kern="1200" dirty="0"/>
            <a:t> 3. </a:t>
          </a:r>
          <a:r>
            <a:rPr lang="ru-RU" sz="2000" kern="1200" dirty="0" err="1"/>
            <a:t>Обчислити</a:t>
          </a:r>
          <a:r>
            <a:rPr lang="ru-RU" sz="2000" kern="1200" dirty="0"/>
            <a:t> </a:t>
          </a:r>
          <a:r>
            <a:rPr lang="ru-RU" sz="2000" kern="1200" dirty="0" err="1"/>
            <a:t>похибку</a:t>
          </a:r>
          <a:r>
            <a:rPr lang="ru-RU" sz="2000" kern="1200" dirty="0"/>
            <a:t> (</a:t>
          </a:r>
          <a:r>
            <a:rPr lang="ru-RU" sz="2000" kern="1200" dirty="0" err="1"/>
            <a:t>відхилення</a:t>
          </a:r>
          <a:r>
            <a:rPr lang="ru-RU" sz="2000" kern="1200" dirty="0"/>
            <a:t>)</a:t>
          </a:r>
          <a:endParaRPr lang="uk-UA" sz="2000" kern="1200" dirty="0"/>
        </a:p>
      </dsp:txBody>
      <dsp:txXfrm>
        <a:off x="785345" y="2335451"/>
        <a:ext cx="3484842" cy="918809"/>
      </dsp:txXfrm>
    </dsp:sp>
    <dsp:sp modelId="{73B2CAAD-229A-462E-93FF-B258571A1854}">
      <dsp:nvSpPr>
        <dsp:cNvPr id="0" name=""/>
        <dsp:cNvSpPr/>
      </dsp:nvSpPr>
      <dsp:spPr>
        <a:xfrm>
          <a:off x="1137984" y="3460297"/>
          <a:ext cx="4551936" cy="97598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000" kern="1200" dirty="0"/>
            <a:t>Крок 4. Підібрати/змінити ваги для зменшення похибки.</a:t>
          </a:r>
        </a:p>
      </dsp:txBody>
      <dsp:txXfrm>
        <a:off x="1166570" y="3488883"/>
        <a:ext cx="3479152" cy="918809"/>
      </dsp:txXfrm>
    </dsp:sp>
    <dsp:sp modelId="{32559EA7-4025-4ACD-8FBD-8BF3591ED6DC}">
      <dsp:nvSpPr>
        <dsp:cNvPr id="0" name=""/>
        <dsp:cNvSpPr/>
      </dsp:nvSpPr>
      <dsp:spPr>
        <a:xfrm>
          <a:off x="3917548" y="747513"/>
          <a:ext cx="634387" cy="634387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uk-UA" sz="3000" kern="1200"/>
        </a:p>
      </dsp:txBody>
      <dsp:txXfrm>
        <a:off x="4060285" y="747513"/>
        <a:ext cx="348913" cy="477376"/>
      </dsp:txXfrm>
    </dsp:sp>
    <dsp:sp modelId="{04FA1F93-EC32-4DC8-A3E8-D7DBF136676B}">
      <dsp:nvSpPr>
        <dsp:cNvPr id="0" name=""/>
        <dsp:cNvSpPr/>
      </dsp:nvSpPr>
      <dsp:spPr>
        <a:xfrm>
          <a:off x="4298773" y="1900945"/>
          <a:ext cx="634387" cy="634387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uk-UA" sz="3000" kern="1200"/>
        </a:p>
      </dsp:txBody>
      <dsp:txXfrm>
        <a:off x="4441510" y="1900945"/>
        <a:ext cx="348913" cy="477376"/>
      </dsp:txXfrm>
    </dsp:sp>
    <dsp:sp modelId="{BDB2B56D-3469-4E02-9D11-8ED0FBF0BCF6}">
      <dsp:nvSpPr>
        <dsp:cNvPr id="0" name=""/>
        <dsp:cNvSpPr/>
      </dsp:nvSpPr>
      <dsp:spPr>
        <a:xfrm>
          <a:off x="4674308" y="3054378"/>
          <a:ext cx="634387" cy="634387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uk-UA" sz="3000" kern="1200"/>
        </a:p>
      </dsp:txBody>
      <dsp:txXfrm>
        <a:off x="4817045" y="3054378"/>
        <a:ext cx="348913" cy="4773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>
            <a:extLst>
              <a:ext uri="{FF2B5EF4-FFF2-40B4-BE49-F238E27FC236}">
                <a16:creationId xmlns:a16="http://schemas.microsoft.com/office/drawing/2014/main" id="{900A7557-5168-4D37-8B64-49BC61894B0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A7293AC5-0BE1-49BE-8068-B5F804CF441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8BAA4-CDAF-41B6-BD14-09C1104D2ABC}" type="datetimeFigureOut">
              <a:rPr lang="uk-UA" smtClean="0"/>
              <a:t>20.12.2018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41013CBA-C3CC-4DD4-A2C3-CBAF1030D4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9E234111-6694-49E9-AC5C-25419D1269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3F476-860B-4A65-8687-8964CAA026C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180301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75581-76A8-4E96-B3A5-55626BBCD851}" type="datetimeFigureOut">
              <a:rPr lang="uk-UA" smtClean="0"/>
              <a:t>20.12.2018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584530-CA7D-4354-9882-5DAFE98A521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14944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84530-CA7D-4354-9882-5DAFE98A5211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275475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84530-CA7D-4354-9882-5DAFE98A5211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590820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84530-CA7D-4354-9882-5DAFE98A5211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967188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84530-CA7D-4354-9882-5DAFE98A5211}" type="slidenum">
              <a:rPr lang="uk-UA" smtClean="0"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230265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84530-CA7D-4354-9882-5DAFE98A5211}" type="slidenum">
              <a:rPr lang="uk-UA" smtClean="0"/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860152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84530-CA7D-4354-9882-5DAFE98A5211}" type="slidenum">
              <a:rPr lang="uk-UA" smtClean="0"/>
              <a:t>14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266958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84530-CA7D-4354-9882-5DAFE98A5211}" type="slidenum">
              <a:rPr lang="uk-UA" smtClean="0"/>
              <a:t>15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628669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84530-CA7D-4354-9882-5DAFE98A5211}" type="slidenum">
              <a:rPr lang="uk-UA" smtClean="0"/>
              <a:t>16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21720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84530-CA7D-4354-9882-5DAFE98A5211}" type="slidenum">
              <a:rPr lang="uk-UA" smtClean="0"/>
              <a:t>17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103749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84530-CA7D-4354-9882-5DAFE98A5211}" type="slidenum">
              <a:rPr lang="uk-UA" smtClean="0"/>
              <a:t>18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68817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84530-CA7D-4354-9882-5DAFE98A5211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75257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84530-CA7D-4354-9882-5DAFE98A5211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81129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84530-CA7D-4354-9882-5DAFE98A5211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67446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84530-CA7D-4354-9882-5DAFE98A5211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33660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84530-CA7D-4354-9882-5DAFE98A5211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62919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84530-CA7D-4354-9882-5DAFE98A5211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25211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84530-CA7D-4354-9882-5DAFE98A5211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8019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84530-CA7D-4354-9882-5DAFE98A5211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11724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382530"/>
            <a:ext cx="5949142" cy="1381125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uk-UA" dirty="0"/>
              <a:t>Заголовок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45271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71517B85-25BC-4B0E-B711-2B6F9AEBCB4E}"/>
              </a:ext>
            </a:extLst>
          </p:cNvPr>
          <p:cNvSpPr/>
          <p:nvPr/>
        </p:nvSpPr>
        <p:spPr>
          <a:xfrm>
            <a:off x="0" y="5719157"/>
            <a:ext cx="12192000" cy="11388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Прямокутник 4">
            <a:extLst>
              <a:ext uri="{FF2B5EF4-FFF2-40B4-BE49-F238E27FC236}">
                <a16:creationId xmlns:a16="http://schemas.microsoft.com/office/drawing/2014/main" id="{4169F565-AEA7-4BC9-B335-DBE9E914EC78}"/>
              </a:ext>
            </a:extLst>
          </p:cNvPr>
          <p:cNvSpPr/>
          <p:nvPr userDrawn="1"/>
        </p:nvSpPr>
        <p:spPr>
          <a:xfrm>
            <a:off x="0" y="5719157"/>
            <a:ext cx="12192000" cy="11388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74562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36BD-C101-446C-9D86-AD020CD43D83}" type="datetime1">
              <a:rPr lang="uk-UA" smtClean="0"/>
              <a:t>20.12.2018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0491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0D9B-B5C6-4E42-B22A-C7C4BC835DCB}" type="datetime1">
              <a:rPr lang="uk-UA" smtClean="0"/>
              <a:t>20.12.2018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14926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852B1-E8B1-4B47-AFE5-D56B3640A3D7}" type="datetime1">
              <a:rPr lang="uk-UA" smtClean="0"/>
              <a:t>20.12.2018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7695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0ACF18D7-C1DA-4B8D-A446-6749D30D7757}"/>
              </a:ext>
            </a:extLst>
          </p:cNvPr>
          <p:cNvSpPr/>
          <p:nvPr userDrawn="1"/>
        </p:nvSpPr>
        <p:spPr>
          <a:xfrm>
            <a:off x="0" y="-1"/>
            <a:ext cx="12192000" cy="13255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0" algn="l"/>
            <a:endParaRPr lang="uk-U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uk-UA" dirty="0"/>
              <a:t>Відредагуйте стиль зразка тексту</a:t>
            </a:r>
          </a:p>
          <a:p>
            <a:pPr lvl="1"/>
            <a:r>
              <a:rPr lang="uk-UA" dirty="0"/>
              <a:t>Другий рівень</a:t>
            </a:r>
          </a:p>
          <a:p>
            <a:pPr lvl="2"/>
            <a:r>
              <a:rPr lang="uk-UA" dirty="0"/>
              <a:t>Третій рівень</a:t>
            </a:r>
          </a:p>
          <a:p>
            <a:pPr lvl="3"/>
            <a:r>
              <a:rPr lang="uk-UA" dirty="0"/>
              <a:t>Четвертий рівень</a:t>
            </a:r>
          </a:p>
          <a:p>
            <a:pPr lvl="4"/>
            <a:r>
              <a:rPr lang="uk-UA" dirty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EDB8-7778-449D-902C-3B3C568FAF6B}" type="datetime1">
              <a:rPr lang="uk-UA" smtClean="0"/>
              <a:t>20.12.2018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472947FE-C0EE-4B89-BF95-BB6F5DBEA98C}" type="slidenum">
              <a:rPr lang="uk-UA" smtClean="0"/>
              <a:pPr/>
              <a:t>‹№›</a:t>
            </a:fld>
            <a:endParaRPr lang="uk-UA" dirty="0"/>
          </a:p>
        </p:txBody>
      </p:sp>
      <p:pic>
        <p:nvPicPr>
          <p:cNvPr id="8" name="Picture 34">
            <a:extLst>
              <a:ext uri="{FF2B5EF4-FFF2-40B4-BE49-F238E27FC236}">
                <a16:creationId xmlns:a16="http://schemas.microsoft.com/office/drawing/2014/main" id="{4DCE6FA9-7FD7-4289-A857-FCF3144616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1821" y="3668846"/>
            <a:ext cx="1277329" cy="308497"/>
          </a:xfrm>
          <a:prstGeom prst="rect">
            <a:avLst/>
          </a:prstGeom>
        </p:spPr>
      </p:pic>
      <p:pic>
        <p:nvPicPr>
          <p:cNvPr id="11" name="Picture 34">
            <a:extLst>
              <a:ext uri="{FF2B5EF4-FFF2-40B4-BE49-F238E27FC236}">
                <a16:creationId xmlns:a16="http://schemas.microsoft.com/office/drawing/2014/main" id="{5C81C349-9996-4A38-B47C-1A11878B5C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96544" y="527781"/>
            <a:ext cx="1277329" cy="30849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A53636B-9605-4913-8BEA-EACE6CBCB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7253"/>
            <a:ext cx="10515600" cy="132556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uk-UA" dirty="0"/>
              <a:t>Зразок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036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472947FE-C0EE-4B89-BF95-BB6F5DBEA98C}" type="slidenum">
              <a:rPr lang="uk-UA" smtClean="0"/>
              <a:pPr/>
              <a:t>‹№›</a:t>
            </a:fld>
            <a:endParaRPr lang="uk-UA" dirty="0"/>
          </a:p>
        </p:txBody>
      </p:sp>
      <p:sp>
        <p:nvSpPr>
          <p:cNvPr id="8" name="Прямокутник 7">
            <a:extLst>
              <a:ext uri="{FF2B5EF4-FFF2-40B4-BE49-F238E27FC236}">
                <a16:creationId xmlns:a16="http://schemas.microsoft.com/office/drawing/2014/main" id="{6E9D14EF-F48E-40C1-AB32-D2452295614D}"/>
              </a:ext>
            </a:extLst>
          </p:cNvPr>
          <p:cNvSpPr/>
          <p:nvPr userDrawn="1"/>
        </p:nvSpPr>
        <p:spPr>
          <a:xfrm>
            <a:off x="0" y="-1"/>
            <a:ext cx="2252312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0" algn="l"/>
            <a:endParaRPr lang="uk-UA" sz="4000" dirty="0"/>
          </a:p>
        </p:txBody>
      </p:sp>
      <p:pic>
        <p:nvPicPr>
          <p:cNvPr id="9" name="Picture 34">
            <a:extLst>
              <a:ext uri="{FF2B5EF4-FFF2-40B4-BE49-F238E27FC236}">
                <a16:creationId xmlns:a16="http://schemas.microsoft.com/office/drawing/2014/main" id="{38F7E94C-5B77-4402-BD0F-AA122CD7E98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6117" y="6219825"/>
            <a:ext cx="1277329" cy="308497"/>
          </a:xfrm>
          <a:prstGeom prst="rect">
            <a:avLst/>
          </a:prstGeom>
        </p:spPr>
      </p:pic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82233C1-B95B-49BA-806F-EF2EF310A4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608446" y="379562"/>
            <a:ext cx="8746942" cy="5810101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uk-UA" dirty="0"/>
              <a:t>Відредагуйте стиль зразка тексту</a:t>
            </a:r>
          </a:p>
          <a:p>
            <a:pPr lvl="1"/>
            <a:r>
              <a:rPr lang="uk-UA" dirty="0"/>
              <a:t>Другий рівень</a:t>
            </a:r>
          </a:p>
          <a:p>
            <a:pPr lvl="2"/>
            <a:r>
              <a:rPr lang="uk-UA" dirty="0"/>
              <a:t>Третій рівень</a:t>
            </a:r>
          </a:p>
          <a:p>
            <a:pPr lvl="3"/>
            <a:r>
              <a:rPr lang="uk-UA" dirty="0"/>
              <a:t>Четвертий рівень</a:t>
            </a:r>
          </a:p>
          <a:p>
            <a:pPr lvl="4"/>
            <a:r>
              <a:rPr lang="uk-UA" dirty="0"/>
              <a:t>П’ятий рівень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988B578-4D28-4C07-8389-FC91177835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9845" y="0"/>
            <a:ext cx="1844615" cy="1699404"/>
          </a:xfrm>
        </p:spPr>
        <p:txBody>
          <a:bodyPr>
            <a:normAutofit/>
          </a:bodyPr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uk-UA" dirty="0"/>
              <a:t>Зразок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701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0ACF18D7-C1DA-4B8D-A446-6749D30D7757}"/>
              </a:ext>
            </a:extLst>
          </p:cNvPr>
          <p:cNvSpPr/>
          <p:nvPr/>
        </p:nvSpPr>
        <p:spPr>
          <a:xfrm>
            <a:off x="0" y="-1"/>
            <a:ext cx="12192000" cy="13255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0" algn="l"/>
            <a:endParaRPr lang="uk-U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EDB8-7778-449D-902C-3B3C568FAF6B}" type="datetime1">
              <a:rPr lang="uk-UA" smtClean="0"/>
              <a:t>20.12.2018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472947FE-C0EE-4B89-BF95-BB6F5DBEA98C}" type="slidenum">
              <a:rPr lang="uk-UA" smtClean="0"/>
              <a:pPr/>
              <a:t>‹№›</a:t>
            </a:fld>
            <a:endParaRPr lang="uk-UA" dirty="0"/>
          </a:p>
        </p:txBody>
      </p:sp>
      <p:pic>
        <p:nvPicPr>
          <p:cNvPr id="8" name="Picture 34">
            <a:extLst>
              <a:ext uri="{FF2B5EF4-FFF2-40B4-BE49-F238E27FC236}">
                <a16:creationId xmlns:a16="http://schemas.microsoft.com/office/drawing/2014/main" id="{4DCE6FA9-7FD7-4289-A857-FCF314461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21" y="3668846"/>
            <a:ext cx="1277329" cy="308497"/>
          </a:xfrm>
          <a:prstGeom prst="rect">
            <a:avLst/>
          </a:prstGeom>
        </p:spPr>
      </p:pic>
      <p:pic>
        <p:nvPicPr>
          <p:cNvPr id="11" name="Picture 34">
            <a:extLst>
              <a:ext uri="{FF2B5EF4-FFF2-40B4-BE49-F238E27FC236}">
                <a16:creationId xmlns:a16="http://schemas.microsoft.com/office/drawing/2014/main" id="{5C81C349-9996-4A38-B47C-1A11878B5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44" y="527781"/>
            <a:ext cx="1277329" cy="308497"/>
          </a:xfrm>
          <a:prstGeom prst="rect">
            <a:avLst/>
          </a:prstGeom>
        </p:spPr>
      </p:pic>
      <p:sp>
        <p:nvSpPr>
          <p:cNvPr id="10" name="Прямокутник 9">
            <a:extLst>
              <a:ext uri="{FF2B5EF4-FFF2-40B4-BE49-F238E27FC236}">
                <a16:creationId xmlns:a16="http://schemas.microsoft.com/office/drawing/2014/main" id="{777A1B42-36AD-418E-8070-858C51B0BC27}"/>
              </a:ext>
            </a:extLst>
          </p:cNvPr>
          <p:cNvSpPr/>
          <p:nvPr userDrawn="1"/>
        </p:nvSpPr>
        <p:spPr>
          <a:xfrm>
            <a:off x="0" y="-1"/>
            <a:ext cx="12192000" cy="13255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0" algn="l"/>
            <a:endParaRPr lang="uk-UA" sz="4000" dirty="0"/>
          </a:p>
        </p:txBody>
      </p:sp>
      <p:pic>
        <p:nvPicPr>
          <p:cNvPr id="13" name="Picture 34">
            <a:extLst>
              <a:ext uri="{FF2B5EF4-FFF2-40B4-BE49-F238E27FC236}">
                <a16:creationId xmlns:a16="http://schemas.microsoft.com/office/drawing/2014/main" id="{C7E14B42-613A-47B8-A842-628AD41E9A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1821" y="3668846"/>
            <a:ext cx="1277329" cy="308497"/>
          </a:xfrm>
          <a:prstGeom prst="rect">
            <a:avLst/>
          </a:prstGeom>
        </p:spPr>
      </p:pic>
      <p:pic>
        <p:nvPicPr>
          <p:cNvPr id="14" name="Picture 34">
            <a:extLst>
              <a:ext uri="{FF2B5EF4-FFF2-40B4-BE49-F238E27FC236}">
                <a16:creationId xmlns:a16="http://schemas.microsoft.com/office/drawing/2014/main" id="{0D9E490D-B1EC-4CF7-8BEA-3EF3A663C2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96544" y="527781"/>
            <a:ext cx="1277329" cy="30849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A53636B-9605-4913-8BEA-EACE6CBCB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7253"/>
            <a:ext cx="10515600" cy="132556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uk-UA" dirty="0"/>
              <a:t>Зразок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519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0ACF18D7-C1DA-4B8D-A446-6749D30D7757}"/>
              </a:ext>
            </a:extLst>
          </p:cNvPr>
          <p:cNvSpPr/>
          <p:nvPr/>
        </p:nvSpPr>
        <p:spPr>
          <a:xfrm>
            <a:off x="0" y="-1"/>
            <a:ext cx="12192000" cy="18978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0" algn="l"/>
            <a:endParaRPr lang="uk-U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44461"/>
            <a:ext cx="10515600" cy="4132502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8AECD-4A94-4327-BAD7-47806D0E69D9}" type="datetime1">
              <a:rPr lang="uk-UA" smtClean="0"/>
              <a:t>20.12.2018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472947FE-C0EE-4B89-BF95-BB6F5DBEA98C}" type="slidenum">
              <a:rPr lang="uk-UA" smtClean="0"/>
              <a:t>‹№›</a:t>
            </a:fld>
            <a:endParaRPr lang="uk-UA"/>
          </a:p>
        </p:txBody>
      </p:sp>
      <p:pic>
        <p:nvPicPr>
          <p:cNvPr id="8" name="Picture 34">
            <a:extLst>
              <a:ext uri="{FF2B5EF4-FFF2-40B4-BE49-F238E27FC236}">
                <a16:creationId xmlns:a16="http://schemas.microsoft.com/office/drawing/2014/main" id="{4DCE6FA9-7FD7-4289-A857-FCF314461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21" y="3668846"/>
            <a:ext cx="1277329" cy="308497"/>
          </a:xfrm>
          <a:prstGeom prst="rect">
            <a:avLst/>
          </a:prstGeom>
        </p:spPr>
      </p:pic>
      <p:pic>
        <p:nvPicPr>
          <p:cNvPr id="11" name="Picture 34">
            <a:extLst>
              <a:ext uri="{FF2B5EF4-FFF2-40B4-BE49-F238E27FC236}">
                <a16:creationId xmlns:a16="http://schemas.microsoft.com/office/drawing/2014/main" id="{5C81C349-9996-4A38-B47C-1A11878B5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44" y="829707"/>
            <a:ext cx="1277329" cy="30849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A53636B-9605-4913-8BEA-EACE6CBCB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7253"/>
            <a:ext cx="9133936" cy="1880558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uk-UA" dirty="0"/>
              <a:t>Зразок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17119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472947FE-C0EE-4B89-BF95-BB6F5DBEA98C}" type="slidenum">
              <a:rPr lang="uk-UA" smtClean="0"/>
              <a:pPr/>
              <a:t>‹№›</a:t>
            </a:fld>
            <a:endParaRPr lang="uk-UA" dirty="0"/>
          </a:p>
        </p:txBody>
      </p:sp>
      <p:sp>
        <p:nvSpPr>
          <p:cNvPr id="8" name="Прямокутник 7">
            <a:extLst>
              <a:ext uri="{FF2B5EF4-FFF2-40B4-BE49-F238E27FC236}">
                <a16:creationId xmlns:a16="http://schemas.microsoft.com/office/drawing/2014/main" id="{6E9D14EF-F48E-40C1-AB32-D2452295614D}"/>
              </a:ext>
            </a:extLst>
          </p:cNvPr>
          <p:cNvSpPr/>
          <p:nvPr/>
        </p:nvSpPr>
        <p:spPr>
          <a:xfrm>
            <a:off x="0" y="-1"/>
            <a:ext cx="2252312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0" algn="l"/>
            <a:endParaRPr lang="uk-UA" sz="4000" dirty="0"/>
          </a:p>
        </p:txBody>
      </p:sp>
      <p:pic>
        <p:nvPicPr>
          <p:cNvPr id="9" name="Picture 34">
            <a:extLst>
              <a:ext uri="{FF2B5EF4-FFF2-40B4-BE49-F238E27FC236}">
                <a16:creationId xmlns:a16="http://schemas.microsoft.com/office/drawing/2014/main" id="{38F7E94C-5B77-4402-BD0F-AA122CD7E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17" y="6219825"/>
            <a:ext cx="1277329" cy="308497"/>
          </a:xfrm>
          <a:prstGeom prst="rect">
            <a:avLst/>
          </a:prstGeom>
        </p:spPr>
      </p:pic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82233C1-B95B-49BA-806F-EF2EF310A4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608446" y="379562"/>
            <a:ext cx="8746942" cy="5810101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988B578-4D28-4C07-8389-FC91177835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9845" y="0"/>
            <a:ext cx="1844615" cy="1699404"/>
          </a:xfrm>
        </p:spPr>
        <p:txBody>
          <a:bodyPr>
            <a:normAutofit/>
          </a:bodyPr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uk-UA" dirty="0"/>
              <a:t>Зразок заголовка</a:t>
            </a:r>
            <a:endParaRPr lang="en-US" dirty="0"/>
          </a:p>
        </p:txBody>
      </p:sp>
      <p:sp>
        <p:nvSpPr>
          <p:cNvPr id="11" name="Прямокутник 10">
            <a:extLst>
              <a:ext uri="{FF2B5EF4-FFF2-40B4-BE49-F238E27FC236}">
                <a16:creationId xmlns:a16="http://schemas.microsoft.com/office/drawing/2014/main" id="{D9CDEE75-18CF-41C9-8160-A8D91375908C}"/>
              </a:ext>
            </a:extLst>
          </p:cNvPr>
          <p:cNvSpPr/>
          <p:nvPr userDrawn="1"/>
        </p:nvSpPr>
        <p:spPr>
          <a:xfrm>
            <a:off x="0" y="-1"/>
            <a:ext cx="2252312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0" algn="l"/>
            <a:endParaRPr lang="uk-UA" sz="4000" dirty="0"/>
          </a:p>
        </p:txBody>
      </p:sp>
      <p:pic>
        <p:nvPicPr>
          <p:cNvPr id="12" name="Picture 34">
            <a:extLst>
              <a:ext uri="{FF2B5EF4-FFF2-40B4-BE49-F238E27FC236}">
                <a16:creationId xmlns:a16="http://schemas.microsoft.com/office/drawing/2014/main" id="{63149AF1-50DF-4D4A-A11C-A023280025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6117" y="6219825"/>
            <a:ext cx="1277329" cy="30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298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C604-772C-4D64-A8D0-7FDD12145456}" type="datetime1">
              <a:rPr lang="uk-UA" smtClean="0"/>
              <a:t>20.12.2018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3697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74AB-A519-4C51-81E9-460DB6DE967E}" type="datetime1">
              <a:rPr lang="uk-UA" smtClean="0"/>
              <a:t>20.12.2018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65510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5421-69F2-4C8A-BDA5-833AB0074E0F}" type="datetime1">
              <a:rPr lang="uk-UA" smtClean="0"/>
              <a:t>20.12.2018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36767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B70E-E816-4C44-B4E5-4897FB608D0D}" type="datetime1">
              <a:rPr lang="uk-UA" smtClean="0"/>
              <a:t>20.12.2018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93208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5287-7E4A-46BA-85A8-82072F0BD0C7}" type="datetime1">
              <a:rPr lang="uk-UA" smtClean="0"/>
              <a:t>20.12.2018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91764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8AECD-4A94-4327-BAD7-47806D0E69D9}" type="datetime1">
              <a:rPr lang="uk-UA" smtClean="0"/>
              <a:t>20.12.2018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947FE-C0EE-4B89-BF95-BB6F5DBEA98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7025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74" r:id="rId13"/>
    <p:sldLayoutId id="2147483681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534F69-2D51-4B3A-A763-03172190D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72895"/>
            <a:ext cx="6797040" cy="2390703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ru-RU" dirty="0">
                <a:solidFill>
                  <a:schemeClr val="tx1">
                    <a:lumMod val="85000"/>
                  </a:schemeClr>
                </a:solidFill>
              </a:rPr>
              <a:t>Тема</a:t>
            </a:r>
            <a:br>
              <a:rPr lang="en-US" dirty="0"/>
            </a:br>
            <a:br>
              <a:rPr lang="en-US" sz="1800" dirty="0"/>
            </a:br>
            <a:r>
              <a:rPr lang="ru-RU" dirty="0" err="1"/>
              <a:t>Нейронні</a:t>
            </a:r>
            <a:r>
              <a:rPr lang="ru-RU" dirty="0"/>
              <a:t> </a:t>
            </a:r>
            <a:r>
              <a:rPr lang="ru-RU" dirty="0" err="1"/>
              <a:t>мережі</a:t>
            </a:r>
            <a:endParaRPr lang="uk-UA" dirty="0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70FC6AAC-FBFE-48DF-A888-ED8AB6B6F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09169"/>
            <a:ext cx="9144000" cy="551018"/>
          </a:xfrm>
        </p:spPr>
        <p:txBody>
          <a:bodyPr>
            <a:normAutofit/>
          </a:bodyPr>
          <a:lstStyle/>
          <a:p>
            <a:r>
              <a:rPr lang="ru-RU" dirty="0"/>
              <a:t>«</a:t>
            </a:r>
            <a:r>
              <a:rPr lang="ru-RU" dirty="0" err="1"/>
              <a:t>Основи</a:t>
            </a:r>
            <a:r>
              <a:rPr lang="ru-RU" dirty="0"/>
              <a:t> прикладного </a:t>
            </a:r>
            <a:r>
              <a:rPr lang="ru-RU" dirty="0" err="1"/>
              <a:t>математичного</a:t>
            </a:r>
            <a:r>
              <a:rPr lang="ru-RU" dirty="0"/>
              <a:t> </a:t>
            </a:r>
            <a:r>
              <a:rPr lang="ru-RU" dirty="0" err="1"/>
              <a:t>моделювання</a:t>
            </a:r>
            <a:r>
              <a:rPr lang="ru-RU" dirty="0"/>
              <a:t> в R»</a:t>
            </a:r>
            <a:endParaRPr lang="uk-UA" dirty="0"/>
          </a:p>
        </p:txBody>
      </p:sp>
      <p:sp>
        <p:nvSpPr>
          <p:cNvPr id="4" name="Підзаголовок 2">
            <a:extLst>
              <a:ext uri="{FF2B5EF4-FFF2-40B4-BE49-F238E27FC236}">
                <a16:creationId xmlns:a16="http://schemas.microsoft.com/office/drawing/2014/main" id="{7317C412-2B98-4B58-BEAA-4F1171AD0D72}"/>
              </a:ext>
            </a:extLst>
          </p:cNvPr>
          <p:cNvSpPr txBox="1">
            <a:spLocks/>
          </p:cNvSpPr>
          <p:nvPr/>
        </p:nvSpPr>
        <p:spPr>
          <a:xfrm>
            <a:off x="1524000" y="5710195"/>
            <a:ext cx="3258675" cy="1147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>
                <a:solidFill>
                  <a:srgbClr val="000000"/>
                </a:solidFill>
              </a:rPr>
              <a:t>Клебан Ю.В.</a:t>
            </a:r>
          </a:p>
        </p:txBody>
      </p:sp>
      <p:sp>
        <p:nvSpPr>
          <p:cNvPr id="5" name="Підзаголовок 2">
            <a:extLst>
              <a:ext uri="{FF2B5EF4-FFF2-40B4-BE49-F238E27FC236}">
                <a16:creationId xmlns:a16="http://schemas.microsoft.com/office/drawing/2014/main" id="{8AB418F9-BC9B-4406-981A-5EDD76EDD47D}"/>
              </a:ext>
            </a:extLst>
          </p:cNvPr>
          <p:cNvSpPr txBox="1">
            <a:spLocks/>
          </p:cNvSpPr>
          <p:nvPr/>
        </p:nvSpPr>
        <p:spPr>
          <a:xfrm>
            <a:off x="8031610" y="5710195"/>
            <a:ext cx="3258675" cy="1147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uk-UA" dirty="0">
                <a:solidFill>
                  <a:srgbClr val="000000"/>
                </a:solidFill>
              </a:rPr>
              <a:t>м. Київ, 2018</a:t>
            </a:r>
          </a:p>
        </p:txBody>
      </p:sp>
      <p:pic>
        <p:nvPicPr>
          <p:cNvPr id="6" name="Графіка 5">
            <a:extLst>
              <a:ext uri="{FF2B5EF4-FFF2-40B4-BE49-F238E27FC236}">
                <a16:creationId xmlns:a16="http://schemas.microsoft.com/office/drawing/2014/main" id="{A38FEB87-99C9-4ACB-A7F7-3FBA612CC3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82675" y="5985704"/>
            <a:ext cx="717435" cy="55591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3D25436-2B2F-4560-B2C7-56F60000DE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577" y="6039988"/>
            <a:ext cx="1569852" cy="551018"/>
          </a:xfrm>
          <a:prstGeom prst="rect">
            <a:avLst/>
          </a:prstGeom>
          <a:effectLst>
            <a:glow rad="25400">
              <a:schemeClr val="bg1">
                <a:alpha val="0"/>
              </a:schemeClr>
            </a:glow>
          </a:effectLst>
        </p:spPr>
      </p:pic>
      <p:sp>
        <p:nvSpPr>
          <p:cNvPr id="8" name="Підзаголовок 2">
            <a:extLst>
              <a:ext uri="{FF2B5EF4-FFF2-40B4-BE49-F238E27FC236}">
                <a16:creationId xmlns:a16="http://schemas.microsoft.com/office/drawing/2014/main" id="{3F7D0F77-9482-4586-A622-145F28310B7B}"/>
              </a:ext>
            </a:extLst>
          </p:cNvPr>
          <p:cNvSpPr txBox="1">
            <a:spLocks/>
          </p:cNvSpPr>
          <p:nvPr/>
        </p:nvSpPr>
        <p:spPr>
          <a:xfrm>
            <a:off x="5356142" y="6075433"/>
            <a:ext cx="915094" cy="461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</a:rPr>
              <a:t>+</a:t>
            </a:r>
            <a:endParaRPr lang="uk-UA" dirty="0">
              <a:solidFill>
                <a:srgbClr val="000000"/>
              </a:solidFill>
            </a:endParaRPr>
          </a:p>
        </p:txBody>
      </p:sp>
      <p:pic>
        <p:nvPicPr>
          <p:cNvPr id="9" name="Picture 34">
            <a:extLst>
              <a:ext uri="{FF2B5EF4-FFF2-40B4-BE49-F238E27FC236}">
                <a16:creationId xmlns:a16="http://schemas.microsoft.com/office/drawing/2014/main" id="{CBF21478-4874-42F7-8AF1-F3643DFA27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3350" y="1053491"/>
            <a:ext cx="1686935" cy="4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186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10</a:t>
            </a:fld>
            <a:endParaRPr lang="uk-UA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53"/>
            <a:ext cx="10515600" cy="1325561"/>
          </a:xfrm>
        </p:spPr>
        <p:txBody>
          <a:bodyPr/>
          <a:lstStyle/>
          <a:p>
            <a:r>
              <a:rPr lang="uk-UA" dirty="0"/>
              <a:t>ФУНКЦІЇ АКТИВАЦІЇ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742D702-380E-4230-8247-EEBE052FEC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8"/>
          <a:stretch/>
        </p:blipFill>
        <p:spPr bwMode="auto">
          <a:xfrm>
            <a:off x="838199" y="1514006"/>
            <a:ext cx="7122389" cy="484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3298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місту 1">
            <a:extLst>
              <a:ext uri="{FF2B5EF4-FFF2-40B4-BE49-F238E27FC236}">
                <a16:creationId xmlns:a16="http://schemas.microsoft.com/office/drawing/2014/main" id="{9EAF2B81-4AC5-4FC4-BB17-E28FF1B41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uk-UA" sz="2400" dirty="0"/>
              <a:t>Далі знаходиться сума, яка за допомогою функції активації трансформується у результат (для бінарного вибору, наприклад, 0 або 1, направляти електричний сигнал чи ні).</a:t>
            </a:r>
            <a:br>
              <a:rPr lang="uk-UA" sz="2400" dirty="0"/>
            </a:br>
            <a:endParaRPr lang="uk-UA" sz="2400" dirty="0"/>
          </a:p>
        </p:txBody>
      </p:sp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11</a:t>
            </a:fld>
            <a:endParaRPr lang="uk-UA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ПЕРСЕПТРОН. </a:t>
            </a:r>
            <a:r>
              <a:rPr lang="ru-RU" dirty="0"/>
              <a:t>Приклад</a:t>
            </a:r>
            <a:endParaRPr lang="uk-UA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52A99387-4F9D-473C-BA7A-1E88C86CCC33}"/>
              </a:ext>
            </a:extLst>
          </p:cNvPr>
          <p:cNvSpPr/>
          <p:nvPr/>
        </p:nvSpPr>
        <p:spPr>
          <a:xfrm>
            <a:off x="2750423" y="3429000"/>
            <a:ext cx="1571162" cy="157116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1600" dirty="0">
                <a:solidFill>
                  <a:srgbClr val="000000"/>
                </a:solidFill>
              </a:rPr>
              <a:t>процесор</a:t>
            </a:r>
          </a:p>
        </p:txBody>
      </p:sp>
      <p:cxnSp>
        <p:nvCxnSpPr>
          <p:cNvPr id="7" name="Пряма зі стрілкою 6">
            <a:extLst>
              <a:ext uri="{FF2B5EF4-FFF2-40B4-BE49-F238E27FC236}">
                <a16:creationId xmlns:a16="http://schemas.microsoft.com/office/drawing/2014/main" id="{4F0DEB5C-0CB0-4703-894E-CDE80CF787EA}"/>
              </a:ext>
            </a:extLst>
          </p:cNvPr>
          <p:cNvCxnSpPr>
            <a:cxnSpLocks/>
          </p:cNvCxnSpPr>
          <p:nvPr/>
        </p:nvCxnSpPr>
        <p:spPr>
          <a:xfrm>
            <a:off x="1738206" y="3973188"/>
            <a:ext cx="912008" cy="270224"/>
          </a:xfrm>
          <a:prstGeom prst="straightConnector1">
            <a:avLst/>
          </a:prstGeom>
          <a:ln w="22225">
            <a:headEnd w="lg" len="lg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Пряма зі стрілкою 8">
            <a:extLst>
              <a:ext uri="{FF2B5EF4-FFF2-40B4-BE49-F238E27FC236}">
                <a16:creationId xmlns:a16="http://schemas.microsoft.com/office/drawing/2014/main" id="{0BC540AF-CABE-4073-9EAE-9968527C06F5}"/>
              </a:ext>
            </a:extLst>
          </p:cNvPr>
          <p:cNvCxnSpPr>
            <a:cxnSpLocks/>
          </p:cNvCxnSpPr>
          <p:nvPr/>
        </p:nvCxnSpPr>
        <p:spPr>
          <a:xfrm flipV="1">
            <a:off x="1738206" y="4417002"/>
            <a:ext cx="912008" cy="362081"/>
          </a:xfrm>
          <a:prstGeom prst="straightConnector1">
            <a:avLst/>
          </a:prstGeom>
          <a:ln w="22225">
            <a:headEnd w="lg" len="lg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Пряма зі стрілкою 10">
            <a:extLst>
              <a:ext uri="{FF2B5EF4-FFF2-40B4-BE49-F238E27FC236}">
                <a16:creationId xmlns:a16="http://schemas.microsoft.com/office/drawing/2014/main" id="{29D770A0-6A8A-413F-A320-19D6338C2A61}"/>
              </a:ext>
            </a:extLst>
          </p:cNvPr>
          <p:cNvCxnSpPr>
            <a:cxnSpLocks/>
          </p:cNvCxnSpPr>
          <p:nvPr/>
        </p:nvCxnSpPr>
        <p:spPr>
          <a:xfrm>
            <a:off x="4374340" y="4214581"/>
            <a:ext cx="1031510" cy="0"/>
          </a:xfrm>
          <a:prstGeom prst="straightConnector1">
            <a:avLst/>
          </a:prstGeom>
          <a:ln w="22225">
            <a:headEnd w="lg" len="lg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DAD19F4-DF88-472F-8631-356C3B49BA16}"/>
              </a:ext>
            </a:extLst>
          </p:cNvPr>
          <p:cNvSpPr txBox="1"/>
          <p:nvPr/>
        </p:nvSpPr>
        <p:spPr>
          <a:xfrm>
            <a:off x="838200" y="3724662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uk-UA" dirty="0"/>
              <a:t>1=</a:t>
            </a:r>
            <a:r>
              <a:rPr lang="en-US" dirty="0"/>
              <a:t>11</a:t>
            </a:r>
            <a:endParaRPr lang="uk-U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E9491C-8570-485D-8772-ECAA2A777C6F}"/>
              </a:ext>
            </a:extLst>
          </p:cNvPr>
          <p:cNvSpPr txBox="1"/>
          <p:nvPr/>
        </p:nvSpPr>
        <p:spPr>
          <a:xfrm>
            <a:off x="838200" y="4648894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</a:t>
            </a:r>
            <a:r>
              <a:rPr lang="uk-UA" dirty="0"/>
              <a:t>=5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31A913-778E-4947-96D8-C205BFAC1B6F}"/>
              </a:ext>
            </a:extLst>
          </p:cNvPr>
          <p:cNvSpPr txBox="1"/>
          <p:nvPr/>
        </p:nvSpPr>
        <p:spPr>
          <a:xfrm>
            <a:off x="5458605" y="4019841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endParaRPr lang="uk-U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6EE3FD-77FB-4B14-9778-F2A1FC365D80}"/>
              </a:ext>
            </a:extLst>
          </p:cNvPr>
          <p:cNvSpPr txBox="1"/>
          <p:nvPr/>
        </p:nvSpPr>
        <p:spPr>
          <a:xfrm rot="984532">
            <a:off x="1779322" y="3814602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 = 0,6</a:t>
            </a:r>
            <a:endParaRPr lang="uk-U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48FA59-B7FC-458E-ADE5-223619CD80B5}"/>
              </a:ext>
            </a:extLst>
          </p:cNvPr>
          <p:cNvSpPr txBox="1"/>
          <p:nvPr/>
        </p:nvSpPr>
        <p:spPr>
          <a:xfrm rot="20290836">
            <a:off x="1794312" y="4519467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 = -0,8</a:t>
            </a:r>
            <a:endParaRPr lang="uk-UA" dirty="0"/>
          </a:p>
        </p:txBody>
      </p:sp>
      <p:sp>
        <p:nvSpPr>
          <p:cNvPr id="17" name="Місце для вмісту 1">
            <a:extLst>
              <a:ext uri="{FF2B5EF4-FFF2-40B4-BE49-F238E27FC236}">
                <a16:creationId xmlns:a16="http://schemas.microsoft.com/office/drawing/2014/main" id="{1780FBFD-EE54-4DAA-B689-4F18B2A28813}"/>
              </a:ext>
            </a:extLst>
          </p:cNvPr>
          <p:cNvSpPr txBox="1">
            <a:spLocks/>
          </p:cNvSpPr>
          <p:nvPr/>
        </p:nvSpPr>
        <p:spPr>
          <a:xfrm>
            <a:off x="6233808" y="3429000"/>
            <a:ext cx="5458520" cy="2447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uk-UA" sz="2400" dirty="0"/>
              <a:t>Для нашого прикладу визначимо функцію активації наступним чином: якщо сума більша нуля, </a:t>
            </a:r>
            <a:br>
              <a:rPr lang="uk-UA" sz="2400" dirty="0"/>
            </a:br>
            <a:r>
              <a:rPr lang="uk-UA" sz="2400" dirty="0"/>
              <a:t>тоді вихід (</a:t>
            </a:r>
            <a:r>
              <a:rPr lang="en-US" sz="2400" dirty="0"/>
              <a:t>Y</a:t>
            </a:r>
            <a:r>
              <a:rPr lang="uk-UA" sz="2400" dirty="0"/>
              <a:t>) =</a:t>
            </a:r>
            <a:r>
              <a:rPr lang="en-US" sz="2400" dirty="0"/>
              <a:t> 1</a:t>
            </a:r>
            <a:r>
              <a:rPr lang="ru-RU" sz="2400" dirty="0"/>
              <a:t>, </a:t>
            </a:r>
            <a:r>
              <a:rPr lang="uk-UA" sz="2400" dirty="0"/>
              <a:t>інакше -1.</a:t>
            </a:r>
          </a:p>
        </p:txBody>
      </p:sp>
    </p:spTree>
    <p:extLst>
      <p:ext uri="{BB962C8B-B14F-4D97-AF65-F5344CB8AC3E}">
        <p14:creationId xmlns:p14="http://schemas.microsoft.com/office/powerpoint/2010/main" val="2077009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Місце для вмісту 1">
                <a:extLst>
                  <a:ext uri="{FF2B5EF4-FFF2-40B4-BE49-F238E27FC236}">
                    <a16:creationId xmlns:a16="http://schemas.microsoft.com/office/drawing/2014/main" id="{9EAF2B81-4AC5-4FC4-BB17-E28FF1B41B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uk-UA" sz="2400" dirty="0"/>
                  <a:t>Опишемо правило формулою: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uk-UA" sz="2400" b="0" i="1" smtClean="0">
                                  <a:latin typeface="Cambria Math" panose="02040503050406030204" pitchFamily="18" charset="0"/>
                                </a:rPr>
                                <m:t>якщо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𝑠𝑢𝑚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uk-UA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uk-UA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uk-UA" sz="2400" b="0" i="1" smtClean="0">
                                  <a:latin typeface="Cambria Math" panose="02040503050406030204" pitchFamily="18" charset="0"/>
                                </a:rPr>
                                <m:t>, якщо</m:t>
                              </m:r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𝑠𝑢𝑚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sum = 6,6 + (-4) = 2,6</a:t>
                </a:r>
                <a:br>
                  <a:rPr lang="uk-UA" sz="2400" dirty="0"/>
                </a:br>
                <a:endParaRPr lang="uk-UA" sz="2400" dirty="0"/>
              </a:p>
            </p:txBody>
          </p:sp>
        </mc:Choice>
        <mc:Fallback xmlns="">
          <p:sp>
            <p:nvSpPr>
              <p:cNvPr id="2" name="Місце для вмісту 1">
                <a:extLst>
                  <a:ext uri="{FF2B5EF4-FFF2-40B4-BE49-F238E27FC236}">
                    <a16:creationId xmlns:a16="http://schemas.microsoft.com/office/drawing/2014/main" id="{9EAF2B81-4AC5-4FC4-BB17-E28FF1B41B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12</a:t>
            </a:fld>
            <a:endParaRPr lang="uk-UA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ПЕРСЕПТРОН. </a:t>
            </a:r>
            <a:r>
              <a:rPr lang="ru-RU" dirty="0"/>
              <a:t>Приклад</a:t>
            </a:r>
            <a:endParaRPr lang="uk-UA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52A99387-4F9D-473C-BA7A-1E88C86CCC33}"/>
              </a:ext>
            </a:extLst>
          </p:cNvPr>
          <p:cNvSpPr/>
          <p:nvPr/>
        </p:nvSpPr>
        <p:spPr>
          <a:xfrm>
            <a:off x="2750423" y="3429000"/>
            <a:ext cx="1571162" cy="157116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1600" dirty="0">
                <a:solidFill>
                  <a:srgbClr val="000000"/>
                </a:solidFill>
              </a:rPr>
              <a:t>процесор</a:t>
            </a:r>
          </a:p>
        </p:txBody>
      </p:sp>
      <p:cxnSp>
        <p:nvCxnSpPr>
          <p:cNvPr id="7" name="Пряма зі стрілкою 6">
            <a:extLst>
              <a:ext uri="{FF2B5EF4-FFF2-40B4-BE49-F238E27FC236}">
                <a16:creationId xmlns:a16="http://schemas.microsoft.com/office/drawing/2014/main" id="{4F0DEB5C-0CB0-4703-894E-CDE80CF787EA}"/>
              </a:ext>
            </a:extLst>
          </p:cNvPr>
          <p:cNvCxnSpPr>
            <a:cxnSpLocks/>
          </p:cNvCxnSpPr>
          <p:nvPr/>
        </p:nvCxnSpPr>
        <p:spPr>
          <a:xfrm>
            <a:off x="1738206" y="3973188"/>
            <a:ext cx="912008" cy="270224"/>
          </a:xfrm>
          <a:prstGeom prst="straightConnector1">
            <a:avLst/>
          </a:prstGeom>
          <a:ln w="22225">
            <a:headEnd w="lg" len="lg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Пряма зі стрілкою 8">
            <a:extLst>
              <a:ext uri="{FF2B5EF4-FFF2-40B4-BE49-F238E27FC236}">
                <a16:creationId xmlns:a16="http://schemas.microsoft.com/office/drawing/2014/main" id="{0BC540AF-CABE-4073-9EAE-9968527C06F5}"/>
              </a:ext>
            </a:extLst>
          </p:cNvPr>
          <p:cNvCxnSpPr>
            <a:cxnSpLocks/>
          </p:cNvCxnSpPr>
          <p:nvPr/>
        </p:nvCxnSpPr>
        <p:spPr>
          <a:xfrm flipV="1">
            <a:off x="1738206" y="4417002"/>
            <a:ext cx="912008" cy="362081"/>
          </a:xfrm>
          <a:prstGeom prst="straightConnector1">
            <a:avLst/>
          </a:prstGeom>
          <a:ln w="22225">
            <a:headEnd w="lg" len="lg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Пряма зі стрілкою 10">
            <a:extLst>
              <a:ext uri="{FF2B5EF4-FFF2-40B4-BE49-F238E27FC236}">
                <a16:creationId xmlns:a16="http://schemas.microsoft.com/office/drawing/2014/main" id="{29D770A0-6A8A-413F-A320-19D6338C2A61}"/>
              </a:ext>
            </a:extLst>
          </p:cNvPr>
          <p:cNvCxnSpPr>
            <a:cxnSpLocks/>
          </p:cNvCxnSpPr>
          <p:nvPr/>
        </p:nvCxnSpPr>
        <p:spPr>
          <a:xfrm>
            <a:off x="4374340" y="4214581"/>
            <a:ext cx="1031510" cy="0"/>
          </a:xfrm>
          <a:prstGeom prst="straightConnector1">
            <a:avLst/>
          </a:prstGeom>
          <a:ln w="22225">
            <a:headEnd w="lg" len="lg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DAD19F4-DF88-472F-8631-356C3B49BA16}"/>
              </a:ext>
            </a:extLst>
          </p:cNvPr>
          <p:cNvSpPr txBox="1"/>
          <p:nvPr/>
        </p:nvSpPr>
        <p:spPr>
          <a:xfrm>
            <a:off x="838200" y="3724662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uk-UA" dirty="0"/>
              <a:t>1=</a:t>
            </a:r>
            <a:r>
              <a:rPr lang="en-US" dirty="0"/>
              <a:t>11</a:t>
            </a:r>
            <a:endParaRPr lang="uk-U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E9491C-8570-485D-8772-ECAA2A777C6F}"/>
              </a:ext>
            </a:extLst>
          </p:cNvPr>
          <p:cNvSpPr txBox="1"/>
          <p:nvPr/>
        </p:nvSpPr>
        <p:spPr>
          <a:xfrm>
            <a:off x="838200" y="4648894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</a:t>
            </a:r>
            <a:r>
              <a:rPr lang="uk-UA" dirty="0"/>
              <a:t>=5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31A913-778E-4947-96D8-C205BFAC1B6F}"/>
              </a:ext>
            </a:extLst>
          </p:cNvPr>
          <p:cNvSpPr txBox="1"/>
          <p:nvPr/>
        </p:nvSpPr>
        <p:spPr>
          <a:xfrm>
            <a:off x="5458605" y="4019841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= 1</a:t>
            </a:r>
            <a:endParaRPr lang="uk-U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6EE3FD-77FB-4B14-9778-F2A1FC365D80}"/>
              </a:ext>
            </a:extLst>
          </p:cNvPr>
          <p:cNvSpPr txBox="1"/>
          <p:nvPr/>
        </p:nvSpPr>
        <p:spPr>
          <a:xfrm rot="984532">
            <a:off x="1779322" y="3814602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 = 0,6</a:t>
            </a:r>
            <a:endParaRPr lang="uk-U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48FA59-B7FC-458E-ADE5-223619CD80B5}"/>
              </a:ext>
            </a:extLst>
          </p:cNvPr>
          <p:cNvSpPr txBox="1"/>
          <p:nvPr/>
        </p:nvSpPr>
        <p:spPr>
          <a:xfrm rot="20290836">
            <a:off x="1794312" y="4519467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 = -0,8</a:t>
            </a:r>
            <a:endParaRPr lang="uk-UA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F861AC-84EA-47A7-AAAF-BD7B874404E4}"/>
              </a:ext>
            </a:extLst>
          </p:cNvPr>
          <p:cNvSpPr txBox="1"/>
          <p:nvPr/>
        </p:nvSpPr>
        <p:spPr>
          <a:xfrm>
            <a:off x="2940664" y="4348669"/>
            <a:ext cx="1450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 = 2,6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69621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13</a:t>
            </a:fld>
            <a:endParaRPr lang="uk-UA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НАВЧАННЯ ПЕРСЕПТРОНА</a:t>
            </a:r>
          </a:p>
        </p:txBody>
      </p:sp>
      <p:graphicFrame>
        <p:nvGraphicFramePr>
          <p:cNvPr id="15" name="Місце для вмісту 14">
            <a:extLst>
              <a:ext uri="{FF2B5EF4-FFF2-40B4-BE49-F238E27FC236}">
                <a16:creationId xmlns:a16="http://schemas.microsoft.com/office/drawing/2014/main" id="{F7AA4E6F-FE14-41E5-8F17-A005CD7456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0449754"/>
              </p:ext>
            </p:extLst>
          </p:nvPr>
        </p:nvGraphicFramePr>
        <p:xfrm>
          <a:off x="1960944" y="1790900"/>
          <a:ext cx="5689921" cy="4436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Стрілка: вигнута вліво 11">
            <a:extLst>
              <a:ext uri="{FF2B5EF4-FFF2-40B4-BE49-F238E27FC236}">
                <a16:creationId xmlns:a16="http://schemas.microsoft.com/office/drawing/2014/main" id="{3E402A07-C5A4-449B-80F3-892C0E093781}"/>
              </a:ext>
            </a:extLst>
          </p:cNvPr>
          <p:cNvSpPr/>
          <p:nvPr/>
        </p:nvSpPr>
        <p:spPr>
          <a:xfrm rot="9799807">
            <a:off x="1043798" y="2327687"/>
            <a:ext cx="1379509" cy="3937862"/>
          </a:xfrm>
          <a:prstGeom prst="curved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93C80D-2D56-4B92-9927-32198DAE62B3}"/>
                  </a:ext>
                </a:extLst>
              </p:cNvPr>
              <p:cNvSpPr txBox="1"/>
              <p:nvPr/>
            </p:nvSpPr>
            <p:spPr>
              <a:xfrm>
                <a:off x="8224276" y="3429000"/>
                <a:ext cx="772647" cy="10749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pos m:val="top"/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</m:oMath>
                  </m:oMathPara>
                </a14:m>
                <a:endParaRPr lang="uk-UA" sz="5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93C80D-2D56-4B92-9927-32198DAE6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4276" y="3429000"/>
                <a:ext cx="772647" cy="10749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53683E91-3412-468D-9A7E-FFD2C6A45054}"/>
              </a:ext>
            </a:extLst>
          </p:cNvPr>
          <p:cNvSpPr txBox="1"/>
          <p:nvPr/>
        </p:nvSpPr>
        <p:spPr>
          <a:xfrm>
            <a:off x="9576390" y="3572583"/>
            <a:ext cx="177741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min error</a:t>
            </a:r>
            <a:endParaRPr lang="uk-UA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800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місту 1">
            <a:extLst>
              <a:ext uri="{FF2B5EF4-FFF2-40B4-BE49-F238E27FC236}">
                <a16:creationId xmlns:a16="http://schemas.microsoft.com/office/drawing/2014/main" id="{9EAF2B81-4AC5-4FC4-BB17-E28FF1B41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uk-UA" sz="2400" b="1" dirty="0"/>
              <a:t>Нейронна мережа </a:t>
            </a:r>
            <a:r>
              <a:rPr lang="uk-UA" sz="2400" dirty="0"/>
              <a:t>– набір об'єднаних між собою </a:t>
            </a:r>
            <a:r>
              <a:rPr lang="uk-UA" sz="2400" dirty="0" err="1"/>
              <a:t>персептронів</a:t>
            </a:r>
            <a:r>
              <a:rPr lang="uk-UA" sz="2400" dirty="0"/>
              <a:t> з вхідним, вихідним та прихованими шарами. </a:t>
            </a:r>
          </a:p>
          <a:p>
            <a:pPr marL="0" indent="0">
              <a:buNone/>
            </a:pPr>
            <a:endParaRPr lang="uk-UA" sz="2400" dirty="0"/>
          </a:p>
        </p:txBody>
      </p:sp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14</a:t>
            </a:fld>
            <a:endParaRPr lang="uk-UA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НЕЙРОННА МЕРЕЖА</a:t>
            </a:r>
          </a:p>
        </p:txBody>
      </p:sp>
      <p:pic>
        <p:nvPicPr>
          <p:cNvPr id="5124" name="Picture 4" descr="Neural Network Architecture">
            <a:extLst>
              <a:ext uri="{FF2B5EF4-FFF2-40B4-BE49-F238E27FC236}">
                <a16:creationId xmlns:a16="http://schemas.microsoft.com/office/drawing/2014/main" id="{F6410E13-C7FC-4FCB-B1FF-7F25E061D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38707"/>
            <a:ext cx="7009435" cy="3438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Місце для вмісту 1">
            <a:extLst>
              <a:ext uri="{FF2B5EF4-FFF2-40B4-BE49-F238E27FC236}">
                <a16:creationId xmlns:a16="http://schemas.microsoft.com/office/drawing/2014/main" id="{E24C52A7-A114-44BB-BEA6-DE7F096BF68A}"/>
              </a:ext>
            </a:extLst>
          </p:cNvPr>
          <p:cNvSpPr txBox="1">
            <a:spLocks/>
          </p:cNvSpPr>
          <p:nvPr/>
        </p:nvSpPr>
        <p:spPr>
          <a:xfrm>
            <a:off x="8286991" y="3702958"/>
            <a:ext cx="2627453" cy="15097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uk-UA" sz="2000" dirty="0"/>
              <a:t>На прихованих шарах не видно проміжних результатів лише входи і виходи.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1739740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15</a:t>
            </a:fld>
            <a:endParaRPr lang="uk-UA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  <a:endParaRPr lang="uk-UA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E95846E-6281-417D-97D7-A1AF61E36B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889114"/>
            <a:ext cx="10515600" cy="394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763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16</a:t>
            </a:fld>
            <a:endParaRPr lang="uk-UA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ВИДИ НЕЙРОННИХ МЕРЕЖ</a:t>
            </a:r>
            <a:endParaRPr lang="uk-UA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048EEF5-3C3A-44FE-8493-9C5DDD7023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200" y="1574095"/>
            <a:ext cx="7670923" cy="489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118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Місце для вмісту 5">
            <a:extLst>
              <a:ext uri="{FF2B5EF4-FFF2-40B4-BE49-F238E27FC236}">
                <a16:creationId xmlns:a16="http://schemas.microsoft.com/office/drawing/2014/main" id="{5F882583-4D6C-427B-BA68-6EE743D6D8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8800807"/>
              </p:ext>
            </p:extLst>
          </p:nvPr>
        </p:nvGraphicFramePr>
        <p:xfrm>
          <a:off x="838200" y="1315665"/>
          <a:ext cx="11101754" cy="54813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95586">
                  <a:extLst>
                    <a:ext uri="{9D8B030D-6E8A-4147-A177-3AD203B41FA5}">
                      <a16:colId xmlns:a16="http://schemas.microsoft.com/office/drawing/2014/main" val="1978635013"/>
                    </a:ext>
                  </a:extLst>
                </a:gridCol>
                <a:gridCol w="9406168">
                  <a:extLst>
                    <a:ext uri="{9D8B030D-6E8A-4147-A177-3AD203B41FA5}">
                      <a16:colId xmlns:a16="http://schemas.microsoft.com/office/drawing/2014/main" val="32901676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 Package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86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nnet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Software for feed-forward neural networks with a single hidden layer, and for multinomial log-linear models.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331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neuralnet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Training of neural networks using backpropagation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2001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h2o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 scripting functionality for H2O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1790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RSNNS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Interface to the Stuttgart Neural Network Simulator (SNNS)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8691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tensorflow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Interface to TensorFlow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451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deepnet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Deep learning toolkit in 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760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darch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Package for Deep Architectures and Restricted Boltzmann Machines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7049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rnn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Package to implement Recurrent Neural Networks (RRNs)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5554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FCNN4R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Interface to the FCNN library that allows user-extensible ANNs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03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rcppDL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Implementation of basic machine learning methods with many layers (deep learning), including dA (Denoising Autoencoder), SdA (Stacked Denoising Autoencoder), RBM (Restricted Boltzmann machine) and DBN (Deep Belief Nets)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6196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deepr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Package to streamline the training, fine-tuning and predicting processes for deep learning based on </a:t>
                      </a:r>
                      <a:r>
                        <a:rPr lang="en-US" sz="1600" dirty="0" err="1"/>
                        <a:t>darch</a:t>
                      </a:r>
                      <a:r>
                        <a:rPr lang="en-US" sz="1600" dirty="0"/>
                        <a:t> and </a:t>
                      </a:r>
                      <a:r>
                        <a:rPr lang="en-US" sz="1600" dirty="0" err="1"/>
                        <a:t>deepnet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3077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MXNetR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Package that brings flexible and efficient GPU computing and state-of-art deep learning to 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4097938"/>
                  </a:ext>
                </a:extLst>
              </a:tr>
            </a:tbl>
          </a:graphicData>
        </a:graphic>
      </p:graphicFrame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17</a:t>
            </a:fld>
            <a:endParaRPr lang="uk-UA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ПАКЕТИ</a:t>
            </a:r>
            <a:r>
              <a:rPr lang="en-US" dirty="0"/>
              <a:t> R </a:t>
            </a:r>
            <a:r>
              <a:rPr lang="ru-RU" dirty="0"/>
              <a:t>для </a:t>
            </a:r>
            <a:r>
              <a:rPr lang="en-US" dirty="0"/>
              <a:t>ANN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81767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70FC6AAC-FBFE-48DF-A888-ED8AB6B6F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82522"/>
            <a:ext cx="7908758" cy="3503214"/>
          </a:xfrm>
        </p:spPr>
        <p:txBody>
          <a:bodyPr>
            <a:normAutofit/>
          </a:bodyPr>
          <a:lstStyle/>
          <a:p>
            <a:r>
              <a:rPr lang="ru-RU" sz="4000" dirty="0"/>
              <a:t>«</a:t>
            </a:r>
            <a:r>
              <a:rPr lang="ru-RU" sz="4000" dirty="0" err="1"/>
              <a:t>Основи</a:t>
            </a:r>
            <a:r>
              <a:rPr lang="ru-RU" sz="4000" dirty="0"/>
              <a:t> прикладного </a:t>
            </a:r>
            <a:r>
              <a:rPr lang="ru-RU" sz="4000" dirty="0" err="1"/>
              <a:t>математичного</a:t>
            </a:r>
            <a:r>
              <a:rPr lang="ru-RU" sz="4000" dirty="0"/>
              <a:t> </a:t>
            </a:r>
            <a:r>
              <a:rPr lang="ru-RU" sz="4000" dirty="0" err="1"/>
              <a:t>моделювання</a:t>
            </a:r>
            <a:r>
              <a:rPr lang="ru-RU" sz="4000" dirty="0"/>
              <a:t> в R»</a:t>
            </a:r>
          </a:p>
          <a:p>
            <a:endParaRPr lang="ru-RU" dirty="0"/>
          </a:p>
          <a:p>
            <a:pPr>
              <a:tabLst>
                <a:tab pos="1082675" algn="l"/>
              </a:tabLst>
            </a:pPr>
            <a:r>
              <a:rPr lang="en-US" dirty="0"/>
              <a:t>Email:	y.kleban@intelsofttech.com</a:t>
            </a:r>
          </a:p>
          <a:p>
            <a:pPr>
              <a:tabLst>
                <a:tab pos="1082675" algn="l"/>
              </a:tabLst>
            </a:pPr>
            <a:r>
              <a:rPr lang="en-US" dirty="0"/>
              <a:t>Phone:	+380970502960</a:t>
            </a:r>
            <a:endParaRPr lang="uk-UA" dirty="0"/>
          </a:p>
        </p:txBody>
      </p:sp>
      <p:sp>
        <p:nvSpPr>
          <p:cNvPr id="4" name="Підзаголовок 2">
            <a:extLst>
              <a:ext uri="{FF2B5EF4-FFF2-40B4-BE49-F238E27FC236}">
                <a16:creationId xmlns:a16="http://schemas.microsoft.com/office/drawing/2014/main" id="{7317C412-2B98-4B58-BEAA-4F1171AD0D72}"/>
              </a:ext>
            </a:extLst>
          </p:cNvPr>
          <p:cNvSpPr txBox="1">
            <a:spLocks/>
          </p:cNvSpPr>
          <p:nvPr/>
        </p:nvSpPr>
        <p:spPr>
          <a:xfrm>
            <a:off x="1524000" y="5770285"/>
            <a:ext cx="3258675" cy="1087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>
                <a:solidFill>
                  <a:srgbClr val="000000"/>
                </a:solidFill>
              </a:rPr>
              <a:t>Клебан Ю.В.</a:t>
            </a:r>
          </a:p>
        </p:txBody>
      </p:sp>
      <p:sp>
        <p:nvSpPr>
          <p:cNvPr id="5" name="Підзаголовок 2">
            <a:extLst>
              <a:ext uri="{FF2B5EF4-FFF2-40B4-BE49-F238E27FC236}">
                <a16:creationId xmlns:a16="http://schemas.microsoft.com/office/drawing/2014/main" id="{8AB418F9-BC9B-4406-981A-5EDD76EDD47D}"/>
              </a:ext>
            </a:extLst>
          </p:cNvPr>
          <p:cNvSpPr txBox="1">
            <a:spLocks/>
          </p:cNvSpPr>
          <p:nvPr/>
        </p:nvSpPr>
        <p:spPr>
          <a:xfrm>
            <a:off x="8031610" y="5770285"/>
            <a:ext cx="3258675" cy="1087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uk-UA" dirty="0">
                <a:solidFill>
                  <a:srgbClr val="000000"/>
                </a:solidFill>
              </a:rPr>
              <a:t>м. Київ, 2018</a:t>
            </a:r>
          </a:p>
        </p:txBody>
      </p:sp>
      <p:pic>
        <p:nvPicPr>
          <p:cNvPr id="6" name="Графіка 5">
            <a:extLst>
              <a:ext uri="{FF2B5EF4-FFF2-40B4-BE49-F238E27FC236}">
                <a16:creationId xmlns:a16="http://schemas.microsoft.com/office/drawing/2014/main" id="{A38FEB87-99C9-4ACB-A7F7-3FBA612CC3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82675" y="5985704"/>
            <a:ext cx="717435" cy="55591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3D25436-2B2F-4560-B2C7-56F60000DE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577" y="6039988"/>
            <a:ext cx="1569852" cy="551018"/>
          </a:xfrm>
          <a:prstGeom prst="rect">
            <a:avLst/>
          </a:prstGeom>
          <a:effectLst>
            <a:glow rad="25400">
              <a:schemeClr val="bg1">
                <a:alpha val="0"/>
              </a:schemeClr>
            </a:glow>
          </a:effectLst>
        </p:spPr>
      </p:pic>
      <p:sp>
        <p:nvSpPr>
          <p:cNvPr id="8" name="Підзаголовок 2">
            <a:extLst>
              <a:ext uri="{FF2B5EF4-FFF2-40B4-BE49-F238E27FC236}">
                <a16:creationId xmlns:a16="http://schemas.microsoft.com/office/drawing/2014/main" id="{3F7D0F77-9482-4586-A622-145F28310B7B}"/>
              </a:ext>
            </a:extLst>
          </p:cNvPr>
          <p:cNvSpPr txBox="1">
            <a:spLocks/>
          </p:cNvSpPr>
          <p:nvPr/>
        </p:nvSpPr>
        <p:spPr>
          <a:xfrm>
            <a:off x="5356142" y="6075433"/>
            <a:ext cx="915094" cy="461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</a:rPr>
              <a:t>+</a:t>
            </a:r>
            <a:endParaRPr lang="uk-UA" dirty="0">
              <a:solidFill>
                <a:srgbClr val="000000"/>
              </a:solidFill>
            </a:endParaRPr>
          </a:p>
        </p:txBody>
      </p:sp>
      <p:pic>
        <p:nvPicPr>
          <p:cNvPr id="9" name="Picture 34">
            <a:extLst>
              <a:ext uri="{FF2B5EF4-FFF2-40B4-BE49-F238E27FC236}">
                <a16:creationId xmlns:a16="http://schemas.microsoft.com/office/drawing/2014/main" id="{CBF21478-4874-42F7-8AF1-F3643DFA27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3350" y="1053491"/>
            <a:ext cx="1686935" cy="4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791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2</a:t>
            </a:fld>
            <a:endParaRPr lang="uk-UA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БІОЛОГІЧНИЙ НЕЙРОН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7A430E-5ADA-48DC-AF82-0975B89D2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575" y="1621855"/>
            <a:ext cx="7625991" cy="4917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A38B74-9D15-4D37-89E9-AF5EFE8F64D2}"/>
              </a:ext>
            </a:extLst>
          </p:cNvPr>
          <p:cNvSpPr txBox="1"/>
          <p:nvPr/>
        </p:nvSpPr>
        <p:spPr>
          <a:xfrm>
            <a:off x="6177970" y="4417358"/>
            <a:ext cx="53571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>
                <a:solidFill>
                  <a:srgbClr val="000000"/>
                </a:solidFill>
              </a:rPr>
              <a:t>Людський мозок складається зі з'єднаних </a:t>
            </a:r>
            <a:r>
              <a:rPr lang="uk-UA" sz="2000" b="1" dirty="0">
                <a:solidFill>
                  <a:srgbClr val="000000"/>
                </a:solidFill>
              </a:rPr>
              <a:t>нейронів</a:t>
            </a:r>
            <a:r>
              <a:rPr lang="uk-UA" sz="2000" dirty="0">
                <a:solidFill>
                  <a:srgbClr val="000000"/>
                </a:solidFill>
              </a:rPr>
              <a:t> з </a:t>
            </a:r>
            <a:r>
              <a:rPr lang="uk-UA" sz="2000" b="1" dirty="0" err="1">
                <a:solidFill>
                  <a:srgbClr val="000000"/>
                </a:solidFill>
              </a:rPr>
              <a:t>дендридами</a:t>
            </a:r>
            <a:r>
              <a:rPr lang="uk-UA" sz="2000" dirty="0">
                <a:solidFill>
                  <a:srgbClr val="000000"/>
                </a:solidFill>
              </a:rPr>
              <a:t>, що отримують дані на вхід і далі на основі цих даних створюють електричний сигнал, що подається через </a:t>
            </a:r>
            <a:r>
              <a:rPr lang="uk-UA" sz="2000" b="1" dirty="0">
                <a:solidFill>
                  <a:srgbClr val="000000"/>
                </a:solidFill>
              </a:rPr>
              <a:t>аксон </a:t>
            </a:r>
            <a:r>
              <a:rPr lang="uk-UA" sz="2000" dirty="0">
                <a:solidFill>
                  <a:srgbClr val="000000"/>
                </a:solidFill>
              </a:rPr>
              <a:t>до інших </a:t>
            </a:r>
            <a:r>
              <a:rPr lang="uk-UA" sz="2000" b="1" dirty="0">
                <a:solidFill>
                  <a:srgbClr val="000000"/>
                </a:solidFill>
              </a:rPr>
              <a:t>нейронів.</a:t>
            </a:r>
          </a:p>
        </p:txBody>
      </p:sp>
    </p:spTree>
    <p:extLst>
      <p:ext uri="{BB962C8B-B14F-4D97-AF65-F5344CB8AC3E}">
        <p14:creationId xmlns:p14="http://schemas.microsoft.com/office/powerpoint/2010/main" val="2809586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88A894D-40EB-445A-A473-7174A91586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20" r="16349"/>
          <a:stretch/>
        </p:blipFill>
        <p:spPr>
          <a:xfrm>
            <a:off x="827923" y="1661862"/>
            <a:ext cx="4206240" cy="3337387"/>
          </a:xfrm>
          <a:prstGeom prst="rect">
            <a:avLst/>
          </a:prstGeom>
        </p:spPr>
      </p:pic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3</a:t>
            </a:fld>
            <a:endParaRPr lang="uk-UA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ЛЮДИНА І КОМП</a:t>
            </a:r>
            <a:r>
              <a:rPr lang="en-US" dirty="0"/>
              <a:t>’</a:t>
            </a:r>
            <a:r>
              <a:rPr lang="uk-UA" dirty="0"/>
              <a:t>ЮТЕР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A38B74-9D15-4D37-89E9-AF5EFE8F64D2}"/>
              </a:ext>
            </a:extLst>
          </p:cNvPr>
          <p:cNvSpPr txBox="1"/>
          <p:nvPr/>
        </p:nvSpPr>
        <p:spPr>
          <a:xfrm>
            <a:off x="1472966" y="4999249"/>
            <a:ext cx="29161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dirty="0">
                <a:solidFill>
                  <a:srgbClr val="000000"/>
                </a:solidFill>
              </a:rPr>
              <a:t>Складні</a:t>
            </a:r>
            <a:r>
              <a:rPr lang="uk-UA" sz="2400" dirty="0">
                <a:solidFill>
                  <a:srgbClr val="000000"/>
                </a:solidFill>
              </a:rPr>
              <a:t> для </a:t>
            </a:r>
            <a:r>
              <a:rPr lang="uk-UA" sz="2400" b="1" dirty="0">
                <a:solidFill>
                  <a:srgbClr val="000000"/>
                </a:solidFill>
              </a:rPr>
              <a:t>людини</a:t>
            </a:r>
            <a:r>
              <a:rPr lang="uk-UA" sz="2400" dirty="0">
                <a:solidFill>
                  <a:srgbClr val="000000"/>
                </a:solidFill>
              </a:rPr>
              <a:t>, але прості для комп'ютера</a:t>
            </a:r>
            <a:r>
              <a:rPr lang="en-US" sz="2400" dirty="0">
                <a:solidFill>
                  <a:srgbClr val="000000"/>
                </a:solidFill>
              </a:rPr>
              <a:t> (</a:t>
            </a:r>
            <a:r>
              <a:rPr lang="uk-UA" sz="2400" dirty="0">
                <a:solidFill>
                  <a:srgbClr val="000000"/>
                </a:solidFill>
              </a:rPr>
              <a:t>обчислення</a:t>
            </a:r>
            <a:r>
              <a:rPr lang="en-US" sz="2400" dirty="0">
                <a:solidFill>
                  <a:srgbClr val="000000"/>
                </a:solidFill>
              </a:rPr>
              <a:t>)</a:t>
            </a:r>
            <a:endParaRPr lang="uk-UA" sz="2400" b="1" dirty="0">
              <a:solidFill>
                <a:srgbClr val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8D5BA-17BA-47A7-B435-A102CB3E1F01}"/>
              </a:ext>
            </a:extLst>
          </p:cNvPr>
          <p:cNvSpPr txBox="1"/>
          <p:nvPr/>
        </p:nvSpPr>
        <p:spPr>
          <a:xfrm>
            <a:off x="7624384" y="4999249"/>
            <a:ext cx="29161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dirty="0">
                <a:solidFill>
                  <a:srgbClr val="000000"/>
                </a:solidFill>
              </a:rPr>
              <a:t>Складні</a:t>
            </a:r>
            <a:r>
              <a:rPr lang="uk-UA" sz="2400" dirty="0">
                <a:solidFill>
                  <a:srgbClr val="000000"/>
                </a:solidFill>
              </a:rPr>
              <a:t> для </a:t>
            </a:r>
            <a:r>
              <a:rPr lang="uk-UA" sz="2400" b="1" dirty="0">
                <a:solidFill>
                  <a:srgbClr val="000000"/>
                </a:solidFill>
              </a:rPr>
              <a:t>комп'ютера</a:t>
            </a:r>
            <a:r>
              <a:rPr lang="uk-UA" sz="2400" dirty="0">
                <a:solidFill>
                  <a:srgbClr val="000000"/>
                </a:solidFill>
              </a:rPr>
              <a:t>, але прості для людини (розпізнавання)</a:t>
            </a:r>
            <a:endParaRPr lang="uk-UA" sz="2400" b="1" dirty="0">
              <a:solidFill>
                <a:srgbClr val="000000"/>
              </a:solidFill>
            </a:endParaRPr>
          </a:p>
        </p:txBody>
      </p:sp>
      <p:pic>
        <p:nvPicPr>
          <p:cNvPr id="9" name="Рисунок 8" descr="Зображення, що містить особа, великий, група&#10;&#10;Опис створено автоматично">
            <a:extLst>
              <a:ext uri="{FF2B5EF4-FFF2-40B4-BE49-F238E27FC236}">
                <a16:creationId xmlns:a16="http://schemas.microsoft.com/office/drawing/2014/main" id="{B1EF9D99-12DB-4EB4-B94A-AB051CBBA9F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33" r="16270"/>
          <a:stretch/>
        </p:blipFill>
        <p:spPr>
          <a:xfrm>
            <a:off x="6949439" y="2062162"/>
            <a:ext cx="3807229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390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місту 1">
            <a:extLst>
              <a:ext uri="{FF2B5EF4-FFF2-40B4-BE49-F238E27FC236}">
                <a16:creationId xmlns:a16="http://schemas.microsoft.com/office/drawing/2014/main" id="{9EAF2B81-4AC5-4FC4-BB17-E28FF1B41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73496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uk-UA" sz="2400" b="1" dirty="0"/>
              <a:t>Нейронні мережі </a:t>
            </a:r>
            <a:r>
              <a:rPr lang="uk-UA" sz="2400" dirty="0"/>
              <a:t>– алгоритми на основі біологічного нейрона, що передбачають навчання моделей аналогічно до підходу, який використовують люди. </a:t>
            </a:r>
          </a:p>
          <a:p>
            <a:pPr marL="0" indent="0">
              <a:buNone/>
            </a:pPr>
            <a:endParaRPr lang="uk-UA" sz="2400" dirty="0"/>
          </a:p>
          <a:p>
            <a:pPr marL="0" indent="0">
              <a:buNone/>
            </a:pPr>
            <a:r>
              <a:rPr lang="uk-UA" sz="2400" dirty="0"/>
              <a:t>Кейси, які допоможуть вирішити </a:t>
            </a:r>
            <a:r>
              <a:rPr lang="uk-UA" sz="2400" dirty="0" err="1"/>
              <a:t>нейромережі</a:t>
            </a:r>
            <a:r>
              <a:rPr lang="uk-UA" sz="2400" dirty="0"/>
              <a:t>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uk-UA" sz="2400" dirty="0"/>
              <a:t> Розпізнавання.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uk-UA" sz="2400" dirty="0"/>
              <a:t> Прогнозування часових рядів.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uk-UA" sz="2400" dirty="0"/>
              <a:t> Виявлення аномалій.</a:t>
            </a:r>
            <a:endParaRPr lang="en-US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 </a:t>
            </a:r>
            <a:r>
              <a:rPr lang="ru-RU" sz="2400" dirty="0" err="1"/>
              <a:t>Кластеризац</a:t>
            </a:r>
            <a:r>
              <a:rPr lang="uk-UA" sz="2400" dirty="0" err="1"/>
              <a:t>ія</a:t>
            </a:r>
            <a:r>
              <a:rPr lang="uk-UA" sz="2400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uk-UA" sz="2400" dirty="0"/>
              <a:t> Класифікація.</a:t>
            </a:r>
          </a:p>
        </p:txBody>
      </p:sp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4</a:t>
            </a:fld>
            <a:endParaRPr lang="uk-UA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ПОНЯТТЯ</a:t>
            </a:r>
          </a:p>
        </p:txBody>
      </p:sp>
    </p:spTree>
    <p:extLst>
      <p:ext uri="{BB962C8B-B14F-4D97-AF65-F5344CB8AC3E}">
        <p14:creationId xmlns:p14="http://schemas.microsoft.com/office/powerpoint/2010/main" val="2770611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місту 1">
            <a:extLst>
              <a:ext uri="{FF2B5EF4-FFF2-40B4-BE49-F238E27FC236}">
                <a16:creationId xmlns:a16="http://schemas.microsoft.com/office/drawing/2014/main" id="{9EAF2B81-4AC5-4FC4-BB17-E28FF1B41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uk-UA" sz="2400" b="1" dirty="0" err="1"/>
              <a:t>Персептрон</a:t>
            </a:r>
            <a:r>
              <a:rPr lang="uk-UA" sz="2400" dirty="0"/>
              <a:t> - модель, що має 1 або більше входів, процесор та вихід. </a:t>
            </a:r>
          </a:p>
          <a:p>
            <a:pPr marL="0" indent="0">
              <a:buNone/>
            </a:pPr>
            <a:endParaRPr lang="uk-UA" sz="2400" dirty="0"/>
          </a:p>
        </p:txBody>
      </p:sp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5</a:t>
            </a:fld>
            <a:endParaRPr lang="uk-UA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ПЕРС</a:t>
            </a:r>
            <a:r>
              <a:rPr lang="ru-RU" dirty="0"/>
              <a:t>Е</a:t>
            </a:r>
            <a:r>
              <a:rPr lang="uk-UA" dirty="0"/>
              <a:t>ПТРОН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52A99387-4F9D-473C-BA7A-1E88C86CCC33}"/>
              </a:ext>
            </a:extLst>
          </p:cNvPr>
          <p:cNvSpPr/>
          <p:nvPr/>
        </p:nvSpPr>
        <p:spPr>
          <a:xfrm>
            <a:off x="5094488" y="3564509"/>
            <a:ext cx="1571162" cy="157116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1600" dirty="0">
                <a:solidFill>
                  <a:srgbClr val="000000"/>
                </a:solidFill>
              </a:rPr>
              <a:t>процесор</a:t>
            </a:r>
          </a:p>
        </p:txBody>
      </p:sp>
      <p:cxnSp>
        <p:nvCxnSpPr>
          <p:cNvPr id="7" name="Пряма зі стрілкою 6">
            <a:extLst>
              <a:ext uri="{FF2B5EF4-FFF2-40B4-BE49-F238E27FC236}">
                <a16:creationId xmlns:a16="http://schemas.microsoft.com/office/drawing/2014/main" id="{4F0DEB5C-0CB0-4703-894E-CDE80CF787EA}"/>
              </a:ext>
            </a:extLst>
          </p:cNvPr>
          <p:cNvCxnSpPr>
            <a:cxnSpLocks/>
          </p:cNvCxnSpPr>
          <p:nvPr/>
        </p:nvCxnSpPr>
        <p:spPr>
          <a:xfrm>
            <a:off x="2855933" y="4001294"/>
            <a:ext cx="2138346" cy="137787"/>
          </a:xfrm>
          <a:prstGeom prst="straightConnector1">
            <a:avLst/>
          </a:prstGeom>
          <a:ln w="22225">
            <a:headEnd w="lg" len="lg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Пряма зі стрілкою 8">
            <a:extLst>
              <a:ext uri="{FF2B5EF4-FFF2-40B4-BE49-F238E27FC236}">
                <a16:creationId xmlns:a16="http://schemas.microsoft.com/office/drawing/2014/main" id="{0BC540AF-CABE-4073-9EAE-9968527C06F5}"/>
              </a:ext>
            </a:extLst>
          </p:cNvPr>
          <p:cNvCxnSpPr>
            <a:cxnSpLocks/>
          </p:cNvCxnSpPr>
          <p:nvPr/>
        </p:nvCxnSpPr>
        <p:spPr>
          <a:xfrm flipV="1">
            <a:off x="2855933" y="4582490"/>
            <a:ext cx="2138346" cy="165356"/>
          </a:xfrm>
          <a:prstGeom prst="straightConnector1">
            <a:avLst/>
          </a:prstGeom>
          <a:ln w="22225">
            <a:headEnd w="lg" len="lg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Пряма зі стрілкою 10">
            <a:extLst>
              <a:ext uri="{FF2B5EF4-FFF2-40B4-BE49-F238E27FC236}">
                <a16:creationId xmlns:a16="http://schemas.microsoft.com/office/drawing/2014/main" id="{29D770A0-6A8A-413F-A320-19D6338C2A61}"/>
              </a:ext>
            </a:extLst>
          </p:cNvPr>
          <p:cNvCxnSpPr>
            <a:cxnSpLocks/>
          </p:cNvCxnSpPr>
          <p:nvPr/>
        </p:nvCxnSpPr>
        <p:spPr>
          <a:xfrm>
            <a:off x="6718405" y="4350090"/>
            <a:ext cx="2219867" cy="0"/>
          </a:xfrm>
          <a:prstGeom prst="straightConnector1">
            <a:avLst/>
          </a:prstGeom>
          <a:ln w="22225">
            <a:headEnd w="lg" len="lg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DAD19F4-DF88-472F-8631-356C3B49BA16}"/>
              </a:ext>
            </a:extLst>
          </p:cNvPr>
          <p:cNvSpPr txBox="1"/>
          <p:nvPr/>
        </p:nvSpPr>
        <p:spPr>
          <a:xfrm>
            <a:off x="2022231" y="3793168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Вхід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E9491C-8570-485D-8772-ECAA2A777C6F}"/>
              </a:ext>
            </a:extLst>
          </p:cNvPr>
          <p:cNvSpPr txBox="1"/>
          <p:nvPr/>
        </p:nvSpPr>
        <p:spPr>
          <a:xfrm>
            <a:off x="2022231" y="4582490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Вхід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31A913-778E-4947-96D8-C205BFAC1B6F}"/>
              </a:ext>
            </a:extLst>
          </p:cNvPr>
          <p:cNvSpPr txBox="1"/>
          <p:nvPr/>
        </p:nvSpPr>
        <p:spPr>
          <a:xfrm>
            <a:off x="8991027" y="4155350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Вихід</a:t>
            </a:r>
          </a:p>
        </p:txBody>
      </p:sp>
    </p:spTree>
    <p:extLst>
      <p:ext uri="{BB962C8B-B14F-4D97-AF65-F5344CB8AC3E}">
        <p14:creationId xmlns:p14="http://schemas.microsoft.com/office/powerpoint/2010/main" val="981238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6</a:t>
            </a:fld>
            <a:endParaRPr lang="uk-UA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КРОКИ РОБОТИ ПЕРСЕПТРОНА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86EEA7-6EFE-4238-9E47-FBF707664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396" y="1742427"/>
            <a:ext cx="8012723" cy="3806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кутник 9">
            <a:extLst>
              <a:ext uri="{FF2B5EF4-FFF2-40B4-BE49-F238E27FC236}">
                <a16:creationId xmlns:a16="http://schemas.microsoft.com/office/drawing/2014/main" id="{20E36123-0088-411A-B21B-81D782EEE446}"/>
              </a:ext>
            </a:extLst>
          </p:cNvPr>
          <p:cNvSpPr/>
          <p:nvPr/>
        </p:nvSpPr>
        <p:spPr>
          <a:xfrm>
            <a:off x="2139466" y="1677254"/>
            <a:ext cx="861646" cy="402016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Прямокутник 19">
            <a:extLst>
              <a:ext uri="{FF2B5EF4-FFF2-40B4-BE49-F238E27FC236}">
                <a16:creationId xmlns:a16="http://schemas.microsoft.com/office/drawing/2014/main" id="{D65BB6DF-B899-46F1-A695-5AF9980A7601}"/>
              </a:ext>
            </a:extLst>
          </p:cNvPr>
          <p:cNvSpPr/>
          <p:nvPr/>
        </p:nvSpPr>
        <p:spPr>
          <a:xfrm>
            <a:off x="3282466" y="1677254"/>
            <a:ext cx="861646" cy="402016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Прямокутник 20">
            <a:extLst>
              <a:ext uri="{FF2B5EF4-FFF2-40B4-BE49-F238E27FC236}">
                <a16:creationId xmlns:a16="http://schemas.microsoft.com/office/drawing/2014/main" id="{1F5545FC-340D-4CDD-BDAB-DE25BC800223}"/>
              </a:ext>
            </a:extLst>
          </p:cNvPr>
          <p:cNvSpPr/>
          <p:nvPr/>
        </p:nvSpPr>
        <p:spPr>
          <a:xfrm>
            <a:off x="5445373" y="1677254"/>
            <a:ext cx="1201612" cy="402016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Прямокутник 21">
            <a:extLst>
              <a:ext uri="{FF2B5EF4-FFF2-40B4-BE49-F238E27FC236}">
                <a16:creationId xmlns:a16="http://schemas.microsoft.com/office/drawing/2014/main" id="{413EF987-A1C9-47AD-A1A0-99E961A12399}"/>
              </a:ext>
            </a:extLst>
          </p:cNvPr>
          <p:cNvSpPr/>
          <p:nvPr/>
        </p:nvSpPr>
        <p:spPr>
          <a:xfrm>
            <a:off x="7555527" y="1677254"/>
            <a:ext cx="2599592" cy="402016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ADF4AA-6020-493D-A4B9-67ADF2134BC6}"/>
              </a:ext>
            </a:extLst>
          </p:cNvPr>
          <p:cNvSpPr txBox="1"/>
          <p:nvPr/>
        </p:nvSpPr>
        <p:spPr>
          <a:xfrm>
            <a:off x="2072568" y="5821739"/>
            <a:ext cx="1398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rgbClr val="000000"/>
                </a:solidFill>
              </a:rPr>
              <a:t>Отримання входів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B09977-3A60-4D5C-9D2D-4C50B504708E}"/>
              </a:ext>
            </a:extLst>
          </p:cNvPr>
          <p:cNvSpPr txBox="1"/>
          <p:nvPr/>
        </p:nvSpPr>
        <p:spPr>
          <a:xfrm>
            <a:off x="3235845" y="5821739"/>
            <a:ext cx="1398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rgbClr val="000000"/>
                </a:solidFill>
              </a:rPr>
              <a:t>Врахування</a:t>
            </a:r>
          </a:p>
          <a:p>
            <a:r>
              <a:rPr lang="uk-UA" dirty="0">
                <a:solidFill>
                  <a:srgbClr val="000000"/>
                </a:solidFill>
              </a:rPr>
              <a:t>ваг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C7CCAD-45A7-42A7-A10E-85C795719770}"/>
              </a:ext>
            </a:extLst>
          </p:cNvPr>
          <p:cNvSpPr txBox="1"/>
          <p:nvPr/>
        </p:nvSpPr>
        <p:spPr>
          <a:xfrm>
            <a:off x="5171474" y="5948084"/>
            <a:ext cx="1398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rgbClr val="000000"/>
                </a:solidFill>
              </a:rPr>
              <a:t>Сумування входів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1BE3A4-DD80-4532-B62B-0B7CA9FF0757}"/>
              </a:ext>
            </a:extLst>
          </p:cNvPr>
          <p:cNvSpPr txBox="1"/>
          <p:nvPr/>
        </p:nvSpPr>
        <p:spPr>
          <a:xfrm>
            <a:off x="7457110" y="5948084"/>
            <a:ext cx="1398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rgbClr val="000000"/>
                </a:solidFill>
              </a:rPr>
              <a:t>Генерація виходу</a:t>
            </a:r>
          </a:p>
        </p:txBody>
      </p:sp>
    </p:spTree>
    <p:extLst>
      <p:ext uri="{BB962C8B-B14F-4D97-AF65-F5344CB8AC3E}">
        <p14:creationId xmlns:p14="http://schemas.microsoft.com/office/powerpoint/2010/main" val="2850389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місту 1">
            <a:extLst>
              <a:ext uri="{FF2B5EF4-FFF2-40B4-BE49-F238E27FC236}">
                <a16:creationId xmlns:a16="http://schemas.microsoft.com/office/drawing/2014/main" id="{9EAF2B81-4AC5-4FC4-BB17-E28FF1B41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uk-UA" sz="2400" dirty="0"/>
              <a:t>Припустимо у нас є найпростіший </a:t>
            </a:r>
            <a:r>
              <a:rPr lang="uk-UA" sz="2400" dirty="0" err="1"/>
              <a:t>персептрон</a:t>
            </a:r>
            <a:r>
              <a:rPr lang="en-US" sz="2400" dirty="0"/>
              <a:t> </a:t>
            </a:r>
            <a:r>
              <a:rPr lang="ru-RU" sz="2400" dirty="0"/>
              <a:t>з </a:t>
            </a:r>
            <a:r>
              <a:rPr lang="ru-RU" sz="2400" dirty="0" err="1"/>
              <a:t>двома</a:t>
            </a:r>
            <a:r>
              <a:rPr lang="ru-RU" sz="2400" dirty="0"/>
              <a:t> входами</a:t>
            </a:r>
            <a:r>
              <a:rPr lang="uk-UA" sz="2400" dirty="0"/>
              <a:t>: </a:t>
            </a:r>
          </a:p>
          <a:p>
            <a:pPr marL="0" indent="0">
              <a:buNone/>
            </a:pPr>
            <a:r>
              <a:rPr lang="en-US" sz="2400" dirty="0"/>
              <a:t>X1 = 11</a:t>
            </a:r>
            <a:endParaRPr lang="ru-RU" sz="2400" dirty="0"/>
          </a:p>
          <a:p>
            <a:pPr marL="0" indent="0">
              <a:buNone/>
            </a:pPr>
            <a:r>
              <a:rPr lang="en-US" sz="2400" dirty="0"/>
              <a:t>X2 = 5</a:t>
            </a:r>
            <a:br>
              <a:rPr lang="uk-UA" sz="2400" dirty="0"/>
            </a:br>
            <a:endParaRPr lang="uk-UA" sz="2400" dirty="0"/>
          </a:p>
        </p:txBody>
      </p:sp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7</a:t>
            </a:fld>
            <a:endParaRPr lang="uk-UA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ПЕРСЕПТРОН. </a:t>
            </a:r>
            <a:r>
              <a:rPr lang="ru-RU" dirty="0"/>
              <a:t>Приклад</a:t>
            </a:r>
            <a:endParaRPr lang="uk-UA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52A99387-4F9D-473C-BA7A-1E88C86CCC33}"/>
              </a:ext>
            </a:extLst>
          </p:cNvPr>
          <p:cNvSpPr/>
          <p:nvPr/>
        </p:nvSpPr>
        <p:spPr>
          <a:xfrm>
            <a:off x="2750423" y="3429000"/>
            <a:ext cx="1571162" cy="157116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1600" dirty="0">
                <a:solidFill>
                  <a:srgbClr val="000000"/>
                </a:solidFill>
              </a:rPr>
              <a:t>процесор</a:t>
            </a:r>
          </a:p>
        </p:txBody>
      </p:sp>
      <p:cxnSp>
        <p:nvCxnSpPr>
          <p:cNvPr id="7" name="Пряма зі стрілкою 6">
            <a:extLst>
              <a:ext uri="{FF2B5EF4-FFF2-40B4-BE49-F238E27FC236}">
                <a16:creationId xmlns:a16="http://schemas.microsoft.com/office/drawing/2014/main" id="{4F0DEB5C-0CB0-4703-894E-CDE80CF787EA}"/>
              </a:ext>
            </a:extLst>
          </p:cNvPr>
          <p:cNvCxnSpPr>
            <a:cxnSpLocks/>
          </p:cNvCxnSpPr>
          <p:nvPr/>
        </p:nvCxnSpPr>
        <p:spPr>
          <a:xfrm>
            <a:off x="1738206" y="3973188"/>
            <a:ext cx="912008" cy="270224"/>
          </a:xfrm>
          <a:prstGeom prst="straightConnector1">
            <a:avLst/>
          </a:prstGeom>
          <a:ln w="22225">
            <a:headEnd w="lg" len="lg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Пряма зі стрілкою 8">
            <a:extLst>
              <a:ext uri="{FF2B5EF4-FFF2-40B4-BE49-F238E27FC236}">
                <a16:creationId xmlns:a16="http://schemas.microsoft.com/office/drawing/2014/main" id="{0BC540AF-CABE-4073-9EAE-9968527C06F5}"/>
              </a:ext>
            </a:extLst>
          </p:cNvPr>
          <p:cNvCxnSpPr>
            <a:cxnSpLocks/>
          </p:cNvCxnSpPr>
          <p:nvPr/>
        </p:nvCxnSpPr>
        <p:spPr>
          <a:xfrm flipV="1">
            <a:off x="1738206" y="4417002"/>
            <a:ext cx="912008" cy="362081"/>
          </a:xfrm>
          <a:prstGeom prst="straightConnector1">
            <a:avLst/>
          </a:prstGeom>
          <a:ln w="22225">
            <a:headEnd w="lg" len="lg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Пряма зі стрілкою 10">
            <a:extLst>
              <a:ext uri="{FF2B5EF4-FFF2-40B4-BE49-F238E27FC236}">
                <a16:creationId xmlns:a16="http://schemas.microsoft.com/office/drawing/2014/main" id="{29D770A0-6A8A-413F-A320-19D6338C2A61}"/>
              </a:ext>
            </a:extLst>
          </p:cNvPr>
          <p:cNvCxnSpPr>
            <a:cxnSpLocks/>
          </p:cNvCxnSpPr>
          <p:nvPr/>
        </p:nvCxnSpPr>
        <p:spPr>
          <a:xfrm>
            <a:off x="4374340" y="4214581"/>
            <a:ext cx="1031510" cy="0"/>
          </a:xfrm>
          <a:prstGeom prst="straightConnector1">
            <a:avLst/>
          </a:prstGeom>
          <a:ln w="22225">
            <a:headEnd w="lg" len="lg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DAD19F4-DF88-472F-8631-356C3B49BA16}"/>
              </a:ext>
            </a:extLst>
          </p:cNvPr>
          <p:cNvSpPr txBox="1"/>
          <p:nvPr/>
        </p:nvSpPr>
        <p:spPr>
          <a:xfrm>
            <a:off x="838200" y="3724662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uk-UA" dirty="0"/>
              <a:t>1=</a:t>
            </a:r>
            <a:r>
              <a:rPr lang="en-US" dirty="0"/>
              <a:t>11</a:t>
            </a:r>
            <a:endParaRPr lang="uk-U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E9491C-8570-485D-8772-ECAA2A777C6F}"/>
              </a:ext>
            </a:extLst>
          </p:cNvPr>
          <p:cNvSpPr txBox="1"/>
          <p:nvPr/>
        </p:nvSpPr>
        <p:spPr>
          <a:xfrm>
            <a:off x="838200" y="4648894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</a:t>
            </a:r>
            <a:r>
              <a:rPr lang="uk-UA" dirty="0"/>
              <a:t>=5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31A913-778E-4947-96D8-C205BFAC1B6F}"/>
              </a:ext>
            </a:extLst>
          </p:cNvPr>
          <p:cNvSpPr txBox="1"/>
          <p:nvPr/>
        </p:nvSpPr>
        <p:spPr>
          <a:xfrm>
            <a:off x="5458605" y="4019841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64419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місту 1">
            <a:extLst>
              <a:ext uri="{FF2B5EF4-FFF2-40B4-BE49-F238E27FC236}">
                <a16:creationId xmlns:a16="http://schemas.microsoft.com/office/drawing/2014/main" id="{9EAF2B81-4AC5-4FC4-BB17-E28FF1B41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uk-UA" sz="2400" dirty="0"/>
              <a:t>Значення кожного входу повинно бути </a:t>
            </a:r>
            <a:r>
              <a:rPr lang="uk-UA" sz="2400" dirty="0" err="1"/>
              <a:t>скореговано</a:t>
            </a:r>
            <a:r>
              <a:rPr lang="uk-UA" sz="2400" dirty="0"/>
              <a:t> на його вагу (яка зазвичай у діапазоні </a:t>
            </a:r>
            <a:r>
              <a:rPr lang="en-US" sz="2400" dirty="0"/>
              <a:t>[</a:t>
            </a:r>
            <a:r>
              <a:rPr lang="uk-UA" sz="2400" dirty="0"/>
              <a:t>-1</a:t>
            </a:r>
            <a:r>
              <a:rPr lang="en-US" sz="2400" dirty="0"/>
              <a:t>;1]</a:t>
            </a:r>
            <a:r>
              <a:rPr lang="uk-UA" sz="2400" dirty="0"/>
              <a:t>)</a:t>
            </a:r>
            <a:r>
              <a:rPr lang="en-US" sz="2400" dirty="0"/>
              <a:t>:</a:t>
            </a:r>
            <a:endParaRPr lang="uk-UA" sz="2400" dirty="0"/>
          </a:p>
          <a:p>
            <a:pPr marL="0" indent="0">
              <a:buNone/>
            </a:pPr>
            <a:r>
              <a:rPr lang="en-US" sz="2400" dirty="0"/>
              <a:t>w(X1) = 0,6</a:t>
            </a:r>
          </a:p>
          <a:p>
            <a:pPr marL="0" indent="0">
              <a:buNone/>
            </a:pPr>
            <a:r>
              <a:rPr lang="en-US" sz="2400" dirty="0"/>
              <a:t>w(X2) = -0,8</a:t>
            </a:r>
            <a:br>
              <a:rPr lang="uk-UA" sz="2400" dirty="0"/>
            </a:br>
            <a:endParaRPr lang="uk-UA" sz="2400" dirty="0"/>
          </a:p>
        </p:txBody>
      </p:sp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8</a:t>
            </a:fld>
            <a:endParaRPr lang="uk-UA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ПЕРСЕПТРОН. </a:t>
            </a:r>
            <a:r>
              <a:rPr lang="ru-RU" dirty="0"/>
              <a:t>Приклад</a:t>
            </a:r>
            <a:endParaRPr lang="uk-UA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52A99387-4F9D-473C-BA7A-1E88C86CCC33}"/>
              </a:ext>
            </a:extLst>
          </p:cNvPr>
          <p:cNvSpPr/>
          <p:nvPr/>
        </p:nvSpPr>
        <p:spPr>
          <a:xfrm>
            <a:off x="2750423" y="3429000"/>
            <a:ext cx="1571162" cy="157116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1600" dirty="0">
                <a:solidFill>
                  <a:srgbClr val="000000"/>
                </a:solidFill>
              </a:rPr>
              <a:t>процесор</a:t>
            </a:r>
          </a:p>
        </p:txBody>
      </p:sp>
      <p:cxnSp>
        <p:nvCxnSpPr>
          <p:cNvPr id="7" name="Пряма зі стрілкою 6">
            <a:extLst>
              <a:ext uri="{FF2B5EF4-FFF2-40B4-BE49-F238E27FC236}">
                <a16:creationId xmlns:a16="http://schemas.microsoft.com/office/drawing/2014/main" id="{4F0DEB5C-0CB0-4703-894E-CDE80CF787EA}"/>
              </a:ext>
            </a:extLst>
          </p:cNvPr>
          <p:cNvCxnSpPr>
            <a:cxnSpLocks/>
          </p:cNvCxnSpPr>
          <p:nvPr/>
        </p:nvCxnSpPr>
        <p:spPr>
          <a:xfrm>
            <a:off x="1738206" y="3973188"/>
            <a:ext cx="912008" cy="270224"/>
          </a:xfrm>
          <a:prstGeom prst="straightConnector1">
            <a:avLst/>
          </a:prstGeom>
          <a:ln w="22225">
            <a:headEnd w="lg" len="lg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Пряма зі стрілкою 8">
            <a:extLst>
              <a:ext uri="{FF2B5EF4-FFF2-40B4-BE49-F238E27FC236}">
                <a16:creationId xmlns:a16="http://schemas.microsoft.com/office/drawing/2014/main" id="{0BC540AF-CABE-4073-9EAE-9968527C06F5}"/>
              </a:ext>
            </a:extLst>
          </p:cNvPr>
          <p:cNvCxnSpPr>
            <a:cxnSpLocks/>
          </p:cNvCxnSpPr>
          <p:nvPr/>
        </p:nvCxnSpPr>
        <p:spPr>
          <a:xfrm flipV="1">
            <a:off x="1738206" y="4417002"/>
            <a:ext cx="912008" cy="362081"/>
          </a:xfrm>
          <a:prstGeom prst="straightConnector1">
            <a:avLst/>
          </a:prstGeom>
          <a:ln w="22225">
            <a:headEnd w="lg" len="lg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Пряма зі стрілкою 10">
            <a:extLst>
              <a:ext uri="{FF2B5EF4-FFF2-40B4-BE49-F238E27FC236}">
                <a16:creationId xmlns:a16="http://schemas.microsoft.com/office/drawing/2014/main" id="{29D770A0-6A8A-413F-A320-19D6338C2A61}"/>
              </a:ext>
            </a:extLst>
          </p:cNvPr>
          <p:cNvCxnSpPr>
            <a:cxnSpLocks/>
          </p:cNvCxnSpPr>
          <p:nvPr/>
        </p:nvCxnSpPr>
        <p:spPr>
          <a:xfrm>
            <a:off x="4374340" y="4214581"/>
            <a:ext cx="1031510" cy="0"/>
          </a:xfrm>
          <a:prstGeom prst="straightConnector1">
            <a:avLst/>
          </a:prstGeom>
          <a:ln w="22225">
            <a:headEnd w="lg" len="lg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DAD19F4-DF88-472F-8631-356C3B49BA16}"/>
              </a:ext>
            </a:extLst>
          </p:cNvPr>
          <p:cNvSpPr txBox="1"/>
          <p:nvPr/>
        </p:nvSpPr>
        <p:spPr>
          <a:xfrm>
            <a:off x="838200" y="3724662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uk-UA" dirty="0"/>
              <a:t>1=</a:t>
            </a:r>
            <a:r>
              <a:rPr lang="en-US" dirty="0"/>
              <a:t>11</a:t>
            </a:r>
            <a:endParaRPr lang="uk-U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E9491C-8570-485D-8772-ECAA2A777C6F}"/>
              </a:ext>
            </a:extLst>
          </p:cNvPr>
          <p:cNvSpPr txBox="1"/>
          <p:nvPr/>
        </p:nvSpPr>
        <p:spPr>
          <a:xfrm>
            <a:off x="838200" y="4648894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</a:t>
            </a:r>
            <a:r>
              <a:rPr lang="uk-UA" dirty="0"/>
              <a:t>=5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31A913-778E-4947-96D8-C205BFAC1B6F}"/>
              </a:ext>
            </a:extLst>
          </p:cNvPr>
          <p:cNvSpPr txBox="1"/>
          <p:nvPr/>
        </p:nvSpPr>
        <p:spPr>
          <a:xfrm>
            <a:off x="5458605" y="4019841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endParaRPr lang="uk-U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6EE3FD-77FB-4B14-9778-F2A1FC365D80}"/>
              </a:ext>
            </a:extLst>
          </p:cNvPr>
          <p:cNvSpPr txBox="1"/>
          <p:nvPr/>
        </p:nvSpPr>
        <p:spPr>
          <a:xfrm rot="984532">
            <a:off x="1779322" y="3814602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 = 0,6</a:t>
            </a:r>
            <a:endParaRPr lang="uk-U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48FA59-B7FC-458E-ADE5-223619CD80B5}"/>
              </a:ext>
            </a:extLst>
          </p:cNvPr>
          <p:cNvSpPr txBox="1"/>
          <p:nvPr/>
        </p:nvSpPr>
        <p:spPr>
          <a:xfrm rot="20290836">
            <a:off x="1794312" y="4519467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 = -0,8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02597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місту 1">
            <a:extLst>
              <a:ext uri="{FF2B5EF4-FFF2-40B4-BE49-F238E27FC236}">
                <a16:creationId xmlns:a16="http://schemas.microsoft.com/office/drawing/2014/main" id="{9EAF2B81-4AC5-4FC4-BB17-E28FF1B41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uk-UA" sz="2400" dirty="0"/>
              <a:t>Знайдемо зважені значення входів</a:t>
            </a:r>
            <a:r>
              <a:rPr lang="en-US" sz="2400" dirty="0"/>
              <a:t>:</a:t>
            </a:r>
            <a:endParaRPr lang="uk-UA" sz="2400" dirty="0"/>
          </a:p>
          <a:p>
            <a:pPr marL="0" indent="0">
              <a:buNone/>
            </a:pPr>
            <a:r>
              <a:rPr lang="en-US" sz="2400" dirty="0"/>
              <a:t>X1 * w(X1) = 11 * 0,6 = 6,6</a:t>
            </a:r>
          </a:p>
          <a:p>
            <a:pPr marL="0" indent="0">
              <a:buNone/>
            </a:pPr>
            <a:r>
              <a:rPr lang="en-US" sz="2400" dirty="0"/>
              <a:t>X2 * w(X2) = 5 * -0,8 = -4</a:t>
            </a:r>
            <a:br>
              <a:rPr lang="uk-UA" sz="2400" dirty="0"/>
            </a:br>
            <a:endParaRPr lang="uk-UA" sz="2400" dirty="0"/>
          </a:p>
        </p:txBody>
      </p:sp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9</a:t>
            </a:fld>
            <a:endParaRPr lang="uk-UA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ПЕРСЕПТРОН. </a:t>
            </a:r>
            <a:r>
              <a:rPr lang="ru-RU" dirty="0"/>
              <a:t>Приклад</a:t>
            </a:r>
            <a:endParaRPr lang="uk-UA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52A99387-4F9D-473C-BA7A-1E88C86CCC33}"/>
              </a:ext>
            </a:extLst>
          </p:cNvPr>
          <p:cNvSpPr/>
          <p:nvPr/>
        </p:nvSpPr>
        <p:spPr>
          <a:xfrm>
            <a:off x="2750423" y="3429000"/>
            <a:ext cx="1571162" cy="157116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1600" dirty="0">
                <a:solidFill>
                  <a:srgbClr val="000000"/>
                </a:solidFill>
              </a:rPr>
              <a:t>процесор</a:t>
            </a:r>
          </a:p>
        </p:txBody>
      </p:sp>
      <p:cxnSp>
        <p:nvCxnSpPr>
          <p:cNvPr id="7" name="Пряма зі стрілкою 6">
            <a:extLst>
              <a:ext uri="{FF2B5EF4-FFF2-40B4-BE49-F238E27FC236}">
                <a16:creationId xmlns:a16="http://schemas.microsoft.com/office/drawing/2014/main" id="{4F0DEB5C-0CB0-4703-894E-CDE80CF787EA}"/>
              </a:ext>
            </a:extLst>
          </p:cNvPr>
          <p:cNvCxnSpPr>
            <a:cxnSpLocks/>
          </p:cNvCxnSpPr>
          <p:nvPr/>
        </p:nvCxnSpPr>
        <p:spPr>
          <a:xfrm>
            <a:off x="1738206" y="3973188"/>
            <a:ext cx="912008" cy="270224"/>
          </a:xfrm>
          <a:prstGeom prst="straightConnector1">
            <a:avLst/>
          </a:prstGeom>
          <a:ln w="22225">
            <a:headEnd w="lg" len="lg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Пряма зі стрілкою 8">
            <a:extLst>
              <a:ext uri="{FF2B5EF4-FFF2-40B4-BE49-F238E27FC236}">
                <a16:creationId xmlns:a16="http://schemas.microsoft.com/office/drawing/2014/main" id="{0BC540AF-CABE-4073-9EAE-9968527C06F5}"/>
              </a:ext>
            </a:extLst>
          </p:cNvPr>
          <p:cNvCxnSpPr>
            <a:cxnSpLocks/>
          </p:cNvCxnSpPr>
          <p:nvPr/>
        </p:nvCxnSpPr>
        <p:spPr>
          <a:xfrm flipV="1">
            <a:off x="1738206" y="4417002"/>
            <a:ext cx="912008" cy="362081"/>
          </a:xfrm>
          <a:prstGeom prst="straightConnector1">
            <a:avLst/>
          </a:prstGeom>
          <a:ln w="22225">
            <a:headEnd w="lg" len="lg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Пряма зі стрілкою 10">
            <a:extLst>
              <a:ext uri="{FF2B5EF4-FFF2-40B4-BE49-F238E27FC236}">
                <a16:creationId xmlns:a16="http://schemas.microsoft.com/office/drawing/2014/main" id="{29D770A0-6A8A-413F-A320-19D6338C2A61}"/>
              </a:ext>
            </a:extLst>
          </p:cNvPr>
          <p:cNvCxnSpPr>
            <a:cxnSpLocks/>
          </p:cNvCxnSpPr>
          <p:nvPr/>
        </p:nvCxnSpPr>
        <p:spPr>
          <a:xfrm>
            <a:off x="4374340" y="4214581"/>
            <a:ext cx="1031510" cy="0"/>
          </a:xfrm>
          <a:prstGeom prst="straightConnector1">
            <a:avLst/>
          </a:prstGeom>
          <a:ln w="22225">
            <a:headEnd w="lg" len="lg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DAD19F4-DF88-472F-8631-356C3B49BA16}"/>
              </a:ext>
            </a:extLst>
          </p:cNvPr>
          <p:cNvSpPr txBox="1"/>
          <p:nvPr/>
        </p:nvSpPr>
        <p:spPr>
          <a:xfrm>
            <a:off x="838200" y="3724662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uk-UA" dirty="0"/>
              <a:t>1=</a:t>
            </a:r>
            <a:r>
              <a:rPr lang="en-US" dirty="0"/>
              <a:t>11</a:t>
            </a:r>
            <a:endParaRPr lang="uk-U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E9491C-8570-485D-8772-ECAA2A777C6F}"/>
              </a:ext>
            </a:extLst>
          </p:cNvPr>
          <p:cNvSpPr txBox="1"/>
          <p:nvPr/>
        </p:nvSpPr>
        <p:spPr>
          <a:xfrm>
            <a:off x="838200" y="4648894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</a:t>
            </a:r>
            <a:r>
              <a:rPr lang="uk-UA" dirty="0"/>
              <a:t>=5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31A913-778E-4947-96D8-C205BFAC1B6F}"/>
              </a:ext>
            </a:extLst>
          </p:cNvPr>
          <p:cNvSpPr txBox="1"/>
          <p:nvPr/>
        </p:nvSpPr>
        <p:spPr>
          <a:xfrm>
            <a:off x="5458605" y="4019841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endParaRPr lang="uk-U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6EE3FD-77FB-4B14-9778-F2A1FC365D80}"/>
              </a:ext>
            </a:extLst>
          </p:cNvPr>
          <p:cNvSpPr txBox="1"/>
          <p:nvPr/>
        </p:nvSpPr>
        <p:spPr>
          <a:xfrm rot="984532">
            <a:off x="1779322" y="3814602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 = 0,6</a:t>
            </a:r>
            <a:endParaRPr lang="uk-U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48FA59-B7FC-458E-ADE5-223619CD80B5}"/>
              </a:ext>
            </a:extLst>
          </p:cNvPr>
          <p:cNvSpPr txBox="1"/>
          <p:nvPr/>
        </p:nvSpPr>
        <p:spPr>
          <a:xfrm rot="20290836">
            <a:off x="1794312" y="4519467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 = -0,8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2155792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Template">
  <a:themeElements>
    <a:clrScheme name="IntelSoft Theme Colors">
      <a:dk1>
        <a:srgbClr val="007B8C"/>
      </a:dk1>
      <a:lt1>
        <a:srgbClr val="FFFFFF"/>
      </a:lt1>
      <a:dk2>
        <a:srgbClr val="007B8C"/>
      </a:dk2>
      <a:lt2>
        <a:srgbClr val="FFFFFF"/>
      </a:lt2>
      <a:accent1>
        <a:srgbClr val="00B05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Template" id="{E378ADA1-280A-4A4C-BF5E-149EC099645D}" vid="{3179B525-AAA0-4C57-9481-4804BA26CDD7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ThemeTemplate</Template>
  <TotalTime>3973</TotalTime>
  <Words>688</Words>
  <Application>Microsoft Office PowerPoint</Application>
  <PresentationFormat>Широкий екран</PresentationFormat>
  <Paragraphs>159</Paragraphs>
  <Slides>18</Slides>
  <Notes>18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18</vt:i4>
      </vt:variant>
    </vt:vector>
  </HeadingPairs>
  <TitlesOfParts>
    <vt:vector size="25" baseType="lpstr">
      <vt:lpstr>Arial</vt:lpstr>
      <vt:lpstr>Calibri</vt:lpstr>
      <vt:lpstr>Cambria Math</vt:lpstr>
      <vt:lpstr>Franklin Gothic Book</vt:lpstr>
      <vt:lpstr>Franklin Gothic Medium</vt:lpstr>
      <vt:lpstr>Wingdings</vt:lpstr>
      <vt:lpstr>ThemeTemplate</vt:lpstr>
      <vt:lpstr>Тема  Нейронні мережі</vt:lpstr>
      <vt:lpstr>БІОЛОГІЧНИЙ НЕЙРОН</vt:lpstr>
      <vt:lpstr>ЛЮДИНА І КОМП’ЮТЕР</vt:lpstr>
      <vt:lpstr>ПОНЯТТЯ</vt:lpstr>
      <vt:lpstr>ПЕРСЕПТРОН</vt:lpstr>
      <vt:lpstr>КРОКИ РОБОТИ ПЕРСЕПТРОНА</vt:lpstr>
      <vt:lpstr>ПЕРСЕПТРОН. Приклад</vt:lpstr>
      <vt:lpstr>ПЕРСЕПТРОН. Приклад</vt:lpstr>
      <vt:lpstr>ПЕРСЕПТРОН. Приклад</vt:lpstr>
      <vt:lpstr>ФУНКЦІЇ АКТИВАЦІЇ</vt:lpstr>
      <vt:lpstr>ПЕРСЕПТРОН. Приклад</vt:lpstr>
      <vt:lpstr>ПЕРСЕПТРОН. Приклад</vt:lpstr>
      <vt:lpstr>НАВЧАННЯ ПЕРСЕПТРОНА</vt:lpstr>
      <vt:lpstr>НЕЙРОННА МЕРЕЖА</vt:lpstr>
      <vt:lpstr>DEEP LEARNING</vt:lpstr>
      <vt:lpstr>ВИДИ НЕЙРОННИХ МЕРЕЖ</vt:lpstr>
      <vt:lpstr>ПАКЕТИ R для ANN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  «Основи прикладного програмування в R»</dc:title>
  <dc:creator>Юрій Клебан</dc:creator>
  <cp:lastModifiedBy>Юрій Клебан</cp:lastModifiedBy>
  <cp:revision>145</cp:revision>
  <dcterms:created xsi:type="dcterms:W3CDTF">2018-11-22T09:08:52Z</dcterms:created>
  <dcterms:modified xsi:type="dcterms:W3CDTF">2018-12-20T09:46:13Z</dcterms:modified>
</cp:coreProperties>
</file>