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0" r:id="rId2"/>
    <p:sldId id="308" r:id="rId3"/>
    <p:sldId id="300" r:id="rId4"/>
    <p:sldId id="310" r:id="rId5"/>
    <p:sldId id="315" r:id="rId6"/>
    <p:sldId id="312" r:id="rId7"/>
    <p:sldId id="313" r:id="rId8"/>
    <p:sldId id="316" r:id="rId9"/>
    <p:sldId id="311" r:id="rId10"/>
    <p:sldId id="309" r:id="rId11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3" autoAdjust="0"/>
    <p:restoredTop sz="87897" autoAdjust="0"/>
  </p:normalViewPr>
  <p:slideViewPr>
    <p:cSldViewPr snapToGrid="0">
      <p:cViewPr varScale="1">
        <p:scale>
          <a:sx n="58" d="100"/>
          <a:sy n="58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062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797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functions is a set of packages developed by researchers all over the world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963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00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500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006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49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240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477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17.05.2021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17.05.2021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17.05.2021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17.05.2021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17.05.2021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6386658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lend.com/resources/what-is-etl/" TargetMode="External"/><Relationship Id="rId4" Type="http://schemas.openxmlformats.org/officeDocument/2006/relationships/hyperlink" Target="https://www.guru99.com/etl-extract-load-proces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oelverbelen.netlify.app/resources/r/packag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7553498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Fundamentals of ETL: data extraction, transformation and loading. </a:t>
            </a:r>
            <a:r>
              <a:rPr lang="en-US" dirty="0">
                <a:solidFill>
                  <a:srgbClr val="FFFF00"/>
                </a:solidFill>
              </a:rPr>
              <a:t>Read data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en-US" dirty="0"/>
              <a:t>Applied Mathematical Modeling in Banking</a:t>
            </a:r>
            <a:endParaRPr lang="uk-UA" dirty="0"/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E8F3FF45-F702-4991-A93A-2FFDCAAF67BE}"/>
              </a:ext>
            </a:extLst>
          </p:cNvPr>
          <p:cNvGrpSpPr/>
          <p:nvPr/>
        </p:nvGrpSpPr>
        <p:grpSpPr>
          <a:xfrm>
            <a:off x="4782675" y="5985704"/>
            <a:ext cx="2860754" cy="605302"/>
            <a:chOff x="4782675" y="5985704"/>
            <a:chExt cx="2860754" cy="605302"/>
          </a:xfrm>
        </p:grpSpPr>
        <p:pic>
          <p:nvPicPr>
            <p:cNvPr id="6" name="Графіка 5">
              <a:extLst>
                <a:ext uri="{FF2B5EF4-FFF2-40B4-BE49-F238E27FC236}">
                  <a16:creationId xmlns:a16="http://schemas.microsoft.com/office/drawing/2014/main" id="{A38FEB87-99C9-4ACB-A7F7-3FBA612C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2675" y="5985704"/>
              <a:ext cx="717435" cy="555913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3D25436-2B2F-4560-B2C7-56F60000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577" y="6039988"/>
              <a:ext cx="1569852" cy="551018"/>
            </a:xfrm>
            <a:prstGeom prst="rect">
              <a:avLst/>
            </a:prstGeom>
            <a:effectLst>
              <a:glow rad="25400">
                <a:schemeClr val="bg1">
                  <a:alpha val="0"/>
                </a:schemeClr>
              </a:glow>
            </a:effectLst>
          </p:spPr>
        </p:pic>
        <p:sp>
          <p:nvSpPr>
            <p:cNvPr id="8" name="Підзаголовок 2">
              <a:extLst>
                <a:ext uri="{FF2B5EF4-FFF2-40B4-BE49-F238E27FC236}">
                  <a16:creationId xmlns:a16="http://schemas.microsoft.com/office/drawing/2014/main" id="{3F7D0F77-9482-4586-A622-145F28310B7B}"/>
                </a:ext>
              </a:extLst>
            </p:cNvPr>
            <p:cNvSpPr txBox="1">
              <a:spLocks/>
            </p:cNvSpPr>
            <p:nvPr/>
          </p:nvSpPr>
          <p:spPr>
            <a:xfrm>
              <a:off x="5356142" y="6075433"/>
              <a:ext cx="915094" cy="4612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lang="uk-UA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Unit 4 ETL (Extract Transform Load). Url: </a:t>
            </a:r>
            <a:r>
              <a:rPr lang="en-US" sz="2400" dirty="0">
                <a:hlinkClick r:id="rId3"/>
              </a:rPr>
              <a:t>https://slideplayer.com/slide/6386658/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Data Warehouse ETL Toolkit by Ralph Kimball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ETL (Extract, Transform, and Load) Process in Data Warehouse Url: </a:t>
            </a:r>
            <a:r>
              <a:rPr lang="en-US" sz="2400" dirty="0">
                <a:hlinkClick r:id="rId4"/>
              </a:rPr>
              <a:t>https://www.guru99.com/etl-extract-load-process.html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Extract, Transform, Load? Definition, Process, and Tools. Url: </a:t>
            </a:r>
            <a:r>
              <a:rPr lang="en-US" sz="2400" dirty="0">
                <a:hlinkClick r:id="rId5"/>
              </a:rPr>
              <a:t>https://www.talend.com/resources/what-is-etl/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3200" dirty="0"/>
              <a:t>What is ETL?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3200" dirty="0"/>
              <a:t>Data Quality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3200" dirty="0"/>
              <a:t>Data Profiling</a:t>
            </a:r>
          </a:p>
          <a:p>
            <a:pPr marL="0" indent="0">
              <a:buNone/>
            </a:pP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3530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packages</a:t>
            </a:r>
            <a:endParaRPr lang="uk-UA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D85F46E-D56B-4684-BE27-14BDD55E4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4"/>
          <a:stretch/>
        </p:blipFill>
        <p:spPr bwMode="auto">
          <a:xfrm>
            <a:off x="2933178" y="409059"/>
            <a:ext cx="6623818" cy="567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53750DE-6792-4382-BAC6-EE8827BCE183}"/>
              </a:ext>
            </a:extLst>
          </p:cNvPr>
          <p:cNvSpPr txBox="1"/>
          <p:nvPr/>
        </p:nvSpPr>
        <p:spPr>
          <a:xfrm>
            <a:off x="2933178" y="6264275"/>
            <a:ext cx="662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</a:t>
            </a:r>
            <a:r>
              <a:rPr lang="ru-RU" dirty="0"/>
              <a:t>: </a:t>
            </a:r>
            <a:r>
              <a:rPr lang="uk-UA" dirty="0">
                <a:hlinkClick r:id="rId4"/>
              </a:rPr>
              <a:t>https://roelverbelen.netlify.app/resources/r/packages</a:t>
            </a:r>
            <a:r>
              <a:rPr lang="uk-U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  <a:endParaRPr lang="uk-UA" dirty="0"/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6CF26F4F-CEC5-49BD-B445-E06BD13A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62" y="2767012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5155A46-8225-4BD0-BCBB-C6699826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912" y="1306162"/>
            <a:ext cx="1388806" cy="138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0198C814-B322-4611-A174-7A85A79E6F4B}"/>
              </a:ext>
            </a:extLst>
          </p:cNvPr>
          <p:cNvGrpSpPr/>
          <p:nvPr/>
        </p:nvGrpSpPr>
        <p:grpSpPr>
          <a:xfrm>
            <a:off x="3684331" y="1429527"/>
            <a:ext cx="1149142" cy="1289253"/>
            <a:chOff x="5273781" y="1962150"/>
            <a:chExt cx="1149142" cy="1289253"/>
          </a:xfrm>
        </p:grpSpPr>
        <p:sp>
          <p:nvSpPr>
            <p:cNvPr id="10" name="Шестикутник 9">
              <a:extLst>
                <a:ext uri="{FF2B5EF4-FFF2-40B4-BE49-F238E27FC236}">
                  <a16:creationId xmlns:a16="http://schemas.microsoft.com/office/drawing/2014/main" id="{FEC2CD58-70CA-424D-B2F7-6CDF33769212}"/>
                </a:ext>
              </a:extLst>
            </p:cNvPr>
            <p:cNvSpPr/>
            <p:nvPr/>
          </p:nvSpPr>
          <p:spPr>
            <a:xfrm rot="16200000">
              <a:off x="5200654" y="2035277"/>
              <a:ext cx="1289253" cy="1143000"/>
            </a:xfrm>
            <a:prstGeom prst="hexagon">
              <a:avLst/>
            </a:prstGeom>
            <a:solidFill>
              <a:srgbClr val="254471"/>
            </a:solidFill>
            <a:ln w="28575">
              <a:solidFill>
                <a:srgbClr val="1F39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6888B6-19F9-4D82-ACF9-27DBB316BE14}"/>
                </a:ext>
              </a:extLst>
            </p:cNvPr>
            <p:cNvSpPr txBox="1"/>
            <p:nvPr/>
          </p:nvSpPr>
          <p:spPr>
            <a:xfrm>
              <a:off x="5279923" y="240672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jsonlite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6" descr="Read Excel Files • readxl">
            <a:extLst>
              <a:ext uri="{FF2B5EF4-FFF2-40B4-BE49-F238E27FC236}">
                <a16:creationId xmlns:a16="http://schemas.microsoft.com/office/drawing/2014/main" id="{DCCEC77D-8724-42B0-B2CA-D97C5486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98" y="2306908"/>
            <a:ext cx="1142999" cy="13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ADME">
            <a:extLst>
              <a:ext uri="{FF2B5EF4-FFF2-40B4-BE49-F238E27FC236}">
                <a16:creationId xmlns:a16="http://schemas.microsoft.com/office/drawing/2014/main" id="{6154708D-E05D-413A-9C2E-108C1CF5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222" y="3429000"/>
            <a:ext cx="1142999" cy="13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B24BA7-07B9-4BF6-8151-39D0255A329A}"/>
              </a:ext>
            </a:extLst>
          </p:cNvPr>
          <p:cNvSpPr txBox="1"/>
          <p:nvPr/>
        </p:nvSpPr>
        <p:spPr>
          <a:xfrm>
            <a:off x="2016547" y="4711178"/>
            <a:ext cx="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.csv</a:t>
            </a:r>
            <a:endParaRPr lang="uk-UA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5A4F4-A39E-40CA-938E-9C5AFD4D3B2F}"/>
              </a:ext>
            </a:extLst>
          </p:cNvPr>
          <p:cNvSpPr txBox="1"/>
          <p:nvPr/>
        </p:nvSpPr>
        <p:spPr>
          <a:xfrm>
            <a:off x="515300" y="4377205"/>
            <a:ext cx="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.txt</a:t>
            </a:r>
            <a:endParaRPr lang="uk-UA" sz="2400" b="1" dirty="0"/>
          </a:p>
        </p:txBody>
      </p:sp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1BB88A17-8664-4EF6-ACBB-B4898AE15B4C}"/>
              </a:ext>
            </a:extLst>
          </p:cNvPr>
          <p:cNvGrpSpPr/>
          <p:nvPr/>
        </p:nvGrpSpPr>
        <p:grpSpPr>
          <a:xfrm>
            <a:off x="4921969" y="3463721"/>
            <a:ext cx="1149142" cy="1289253"/>
            <a:chOff x="5273781" y="1962150"/>
            <a:chExt cx="1149142" cy="1289253"/>
          </a:xfrm>
        </p:grpSpPr>
        <p:sp>
          <p:nvSpPr>
            <p:cNvPr id="17" name="Шестикутник 16">
              <a:extLst>
                <a:ext uri="{FF2B5EF4-FFF2-40B4-BE49-F238E27FC236}">
                  <a16:creationId xmlns:a16="http://schemas.microsoft.com/office/drawing/2014/main" id="{E2A5AE4D-8B01-4FD9-85D7-D9B970EAE372}"/>
                </a:ext>
              </a:extLst>
            </p:cNvPr>
            <p:cNvSpPr/>
            <p:nvPr/>
          </p:nvSpPr>
          <p:spPr>
            <a:xfrm rot="16200000">
              <a:off x="5200654" y="2035277"/>
              <a:ext cx="1289253" cy="1143000"/>
            </a:xfrm>
            <a:prstGeom prst="hexagon">
              <a:avLst/>
            </a:prstGeom>
            <a:solidFill>
              <a:srgbClr val="254471"/>
            </a:solidFill>
            <a:ln w="28575">
              <a:solidFill>
                <a:srgbClr val="1F39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9F26A9-42D0-4FF4-A21E-555E62900968}"/>
                </a:ext>
              </a:extLst>
            </p:cNvPr>
            <p:cNvSpPr txBox="1"/>
            <p:nvPr/>
          </p:nvSpPr>
          <p:spPr>
            <a:xfrm>
              <a:off x="5279923" y="240672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httr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C7B978-D13F-4B01-B116-D6F4C6B951F2}"/>
              </a:ext>
            </a:extLst>
          </p:cNvPr>
          <p:cNvSpPr txBox="1"/>
          <p:nvPr/>
        </p:nvSpPr>
        <p:spPr>
          <a:xfrm>
            <a:off x="3793723" y="3198166"/>
            <a:ext cx="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.json</a:t>
            </a:r>
            <a:endParaRPr lang="uk-UA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535D2-A37C-464B-B141-164DA8A55501}"/>
              </a:ext>
            </a:extLst>
          </p:cNvPr>
          <p:cNvSpPr txBox="1"/>
          <p:nvPr/>
        </p:nvSpPr>
        <p:spPr>
          <a:xfrm>
            <a:off x="7199370" y="4281010"/>
            <a:ext cx="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.html</a:t>
            </a:r>
            <a:endParaRPr lang="uk-UA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CDA70-DCBE-47CE-A6E2-33CC6AA41E84}"/>
              </a:ext>
            </a:extLst>
          </p:cNvPr>
          <p:cNvSpPr txBox="1"/>
          <p:nvPr/>
        </p:nvSpPr>
        <p:spPr>
          <a:xfrm>
            <a:off x="6538177" y="1563267"/>
            <a:ext cx="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.xlsx</a:t>
            </a:r>
            <a:endParaRPr lang="uk-UA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91173-9FB1-44A9-B459-18128C813F82}"/>
              </a:ext>
            </a:extLst>
          </p:cNvPr>
          <p:cNvSpPr txBox="1"/>
          <p:nvPr/>
        </p:nvSpPr>
        <p:spPr>
          <a:xfrm>
            <a:off x="10410801" y="3198166"/>
            <a:ext cx="138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</a:t>
            </a:r>
            <a:r>
              <a:rPr lang="en-US" sz="2400" b="1" dirty="0" err="1"/>
              <a:t>gsheet</a:t>
            </a:r>
            <a:endParaRPr lang="uk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ED0AB-567F-40E5-B43A-E90B6A754EEF}"/>
              </a:ext>
            </a:extLst>
          </p:cNvPr>
          <p:cNvSpPr txBox="1"/>
          <p:nvPr/>
        </p:nvSpPr>
        <p:spPr>
          <a:xfrm>
            <a:off x="3784496" y="5342120"/>
            <a:ext cx="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.xml</a:t>
            </a:r>
            <a:endParaRPr lang="uk-UA" sz="2400" b="1" dirty="0"/>
          </a:p>
        </p:txBody>
      </p:sp>
      <p:grpSp>
        <p:nvGrpSpPr>
          <p:cNvPr id="24" name="Групувати 23">
            <a:extLst>
              <a:ext uri="{FF2B5EF4-FFF2-40B4-BE49-F238E27FC236}">
                <a16:creationId xmlns:a16="http://schemas.microsoft.com/office/drawing/2014/main" id="{FEF6494E-E7A5-4CC9-998A-89F873A0CE0C}"/>
              </a:ext>
            </a:extLst>
          </p:cNvPr>
          <p:cNvGrpSpPr/>
          <p:nvPr/>
        </p:nvGrpSpPr>
        <p:grpSpPr>
          <a:xfrm>
            <a:off x="5958022" y="4728271"/>
            <a:ext cx="1149142" cy="1289253"/>
            <a:chOff x="5273781" y="1962150"/>
            <a:chExt cx="1149142" cy="1289253"/>
          </a:xfrm>
        </p:grpSpPr>
        <p:sp>
          <p:nvSpPr>
            <p:cNvPr id="25" name="Шестикутник 24">
              <a:extLst>
                <a:ext uri="{FF2B5EF4-FFF2-40B4-BE49-F238E27FC236}">
                  <a16:creationId xmlns:a16="http://schemas.microsoft.com/office/drawing/2014/main" id="{B9732778-B180-406D-AD31-2CA5E3D17B63}"/>
                </a:ext>
              </a:extLst>
            </p:cNvPr>
            <p:cNvSpPr/>
            <p:nvPr/>
          </p:nvSpPr>
          <p:spPr>
            <a:xfrm rot="16200000">
              <a:off x="5200654" y="2035277"/>
              <a:ext cx="1289253" cy="1143000"/>
            </a:xfrm>
            <a:prstGeom prst="hexagon">
              <a:avLst/>
            </a:prstGeom>
            <a:solidFill>
              <a:srgbClr val="254471"/>
            </a:solidFill>
            <a:ln w="28575">
              <a:solidFill>
                <a:srgbClr val="1F39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FF2A3B-9FB0-4B5E-9C1F-FC05E4E1CB79}"/>
                </a:ext>
              </a:extLst>
            </p:cNvPr>
            <p:cNvSpPr txBox="1"/>
            <p:nvPr/>
          </p:nvSpPr>
          <p:spPr>
            <a:xfrm>
              <a:off x="5279923" y="240672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XML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47167396-E3ED-4B32-B9FD-C7F694CAF96C}"/>
              </a:ext>
            </a:extLst>
          </p:cNvPr>
          <p:cNvCxnSpPr>
            <a:cxnSpLocks/>
          </p:cNvCxnSpPr>
          <p:nvPr/>
        </p:nvCxnSpPr>
        <p:spPr>
          <a:xfrm>
            <a:off x="4736390" y="5572952"/>
            <a:ext cx="930986" cy="0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9EB29939-18FF-4CF0-81C3-79A0A92E91D3}"/>
              </a:ext>
            </a:extLst>
          </p:cNvPr>
          <p:cNvCxnSpPr>
            <a:cxnSpLocks/>
          </p:cNvCxnSpPr>
          <p:nvPr/>
        </p:nvCxnSpPr>
        <p:spPr>
          <a:xfrm>
            <a:off x="7429888" y="2021534"/>
            <a:ext cx="529074" cy="396069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F62D224E-24C8-4140-9E35-E9F3569DEC62}"/>
              </a:ext>
            </a:extLst>
          </p:cNvPr>
          <p:cNvCxnSpPr>
            <a:cxnSpLocks/>
          </p:cNvCxnSpPr>
          <p:nvPr/>
        </p:nvCxnSpPr>
        <p:spPr>
          <a:xfrm flipV="1">
            <a:off x="8103930" y="4281010"/>
            <a:ext cx="489762" cy="204313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5D04FC5B-77DC-4AE9-A5CE-CF208A487E5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716862" y="2617202"/>
            <a:ext cx="388342" cy="580964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A9FEE026-8FBA-44D8-A9B1-D59EEC552FEB}"/>
              </a:ext>
            </a:extLst>
          </p:cNvPr>
          <p:cNvCxnSpPr>
            <a:cxnSpLocks/>
          </p:cNvCxnSpPr>
          <p:nvPr/>
        </p:nvCxnSpPr>
        <p:spPr>
          <a:xfrm flipH="1" flipV="1">
            <a:off x="2296132" y="4090987"/>
            <a:ext cx="191749" cy="664965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690447B4-CA33-429E-80DB-6F64B22A2955}"/>
              </a:ext>
            </a:extLst>
          </p:cNvPr>
          <p:cNvCxnSpPr>
            <a:cxnSpLocks/>
          </p:cNvCxnSpPr>
          <p:nvPr/>
        </p:nvCxnSpPr>
        <p:spPr>
          <a:xfrm flipV="1">
            <a:off x="1170048" y="4012784"/>
            <a:ext cx="471334" cy="372717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зі стрілкою 32">
            <a:extLst>
              <a:ext uri="{FF2B5EF4-FFF2-40B4-BE49-F238E27FC236}">
                <a16:creationId xmlns:a16="http://schemas.microsoft.com/office/drawing/2014/main" id="{A93BEBEF-3896-4477-8CAF-4331EF1AE4F4}"/>
              </a:ext>
            </a:extLst>
          </p:cNvPr>
          <p:cNvCxnSpPr>
            <a:cxnSpLocks/>
          </p:cNvCxnSpPr>
          <p:nvPr/>
        </p:nvCxnSpPr>
        <p:spPr>
          <a:xfrm flipV="1">
            <a:off x="4270897" y="2907684"/>
            <a:ext cx="0" cy="290482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зі стрілкою 33">
            <a:extLst>
              <a:ext uri="{FF2B5EF4-FFF2-40B4-BE49-F238E27FC236}">
                <a16:creationId xmlns:a16="http://schemas.microsoft.com/office/drawing/2014/main" id="{36CD8E57-E660-4215-9B96-764105D57A8E}"/>
              </a:ext>
            </a:extLst>
          </p:cNvPr>
          <p:cNvCxnSpPr>
            <a:cxnSpLocks/>
          </p:cNvCxnSpPr>
          <p:nvPr/>
        </p:nvCxnSpPr>
        <p:spPr>
          <a:xfrm>
            <a:off x="4453710" y="3677551"/>
            <a:ext cx="373621" cy="230742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D94847AB-8327-4B44-9D41-0173BAB90351}"/>
              </a:ext>
            </a:extLst>
          </p:cNvPr>
          <p:cNvGrpSpPr/>
          <p:nvPr/>
        </p:nvGrpSpPr>
        <p:grpSpPr>
          <a:xfrm>
            <a:off x="8036029" y="5056798"/>
            <a:ext cx="1149142" cy="1289253"/>
            <a:chOff x="5273781" y="1962150"/>
            <a:chExt cx="1149142" cy="1289253"/>
          </a:xfrm>
        </p:grpSpPr>
        <p:sp>
          <p:nvSpPr>
            <p:cNvPr id="36" name="Шестикутник 35">
              <a:extLst>
                <a:ext uri="{FF2B5EF4-FFF2-40B4-BE49-F238E27FC236}">
                  <a16:creationId xmlns:a16="http://schemas.microsoft.com/office/drawing/2014/main" id="{36B58815-A701-4C7F-BE59-5DD901175812}"/>
                </a:ext>
              </a:extLst>
            </p:cNvPr>
            <p:cNvSpPr/>
            <p:nvPr/>
          </p:nvSpPr>
          <p:spPr>
            <a:xfrm rot="16200000">
              <a:off x="5200654" y="2035277"/>
              <a:ext cx="1289253" cy="1143000"/>
            </a:xfrm>
            <a:prstGeom prst="hexagon">
              <a:avLst/>
            </a:prstGeom>
            <a:solidFill>
              <a:srgbClr val="254471"/>
            </a:solidFill>
            <a:ln w="28575">
              <a:solidFill>
                <a:srgbClr val="1F39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3C2EA-80F7-40CC-B21B-FDB247B35950}"/>
                </a:ext>
              </a:extLst>
            </p:cNvPr>
            <p:cNvSpPr txBox="1"/>
            <p:nvPr/>
          </p:nvSpPr>
          <p:spPr>
            <a:xfrm>
              <a:off x="5279923" y="240672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methods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2353CADB-C4C5-426E-A988-9C44A5F65C55}"/>
              </a:ext>
            </a:extLst>
          </p:cNvPr>
          <p:cNvCxnSpPr>
            <a:cxnSpLocks/>
          </p:cNvCxnSpPr>
          <p:nvPr/>
        </p:nvCxnSpPr>
        <p:spPr>
          <a:xfrm>
            <a:off x="7202440" y="5430606"/>
            <a:ext cx="712826" cy="270819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F9BB0FA2-BF25-4FF3-A161-328DCC017042}"/>
              </a:ext>
            </a:extLst>
          </p:cNvPr>
          <p:cNvGrpSpPr/>
          <p:nvPr/>
        </p:nvGrpSpPr>
        <p:grpSpPr>
          <a:xfrm>
            <a:off x="883396" y="5148407"/>
            <a:ext cx="1149142" cy="1289253"/>
            <a:chOff x="5273781" y="1962150"/>
            <a:chExt cx="1149142" cy="1289253"/>
          </a:xfrm>
        </p:grpSpPr>
        <p:sp>
          <p:nvSpPr>
            <p:cNvPr id="40" name="Шестикутник 39">
              <a:extLst>
                <a:ext uri="{FF2B5EF4-FFF2-40B4-BE49-F238E27FC236}">
                  <a16:creationId xmlns:a16="http://schemas.microsoft.com/office/drawing/2014/main" id="{39BF77C0-614D-4B96-A102-89F264D4C1DC}"/>
                </a:ext>
              </a:extLst>
            </p:cNvPr>
            <p:cNvSpPr/>
            <p:nvPr/>
          </p:nvSpPr>
          <p:spPr>
            <a:xfrm rot="16200000">
              <a:off x="5200654" y="2035277"/>
              <a:ext cx="1289253" cy="1143000"/>
            </a:xfrm>
            <a:prstGeom prst="hexagon">
              <a:avLst/>
            </a:prstGeom>
            <a:solidFill>
              <a:srgbClr val="254471"/>
            </a:solidFill>
            <a:ln w="28575">
              <a:solidFill>
                <a:srgbClr val="1F39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82E49A-41E2-4763-9DA4-3638B0C0616D}"/>
                </a:ext>
              </a:extLst>
            </p:cNvPr>
            <p:cNvSpPr txBox="1"/>
            <p:nvPr/>
          </p:nvSpPr>
          <p:spPr>
            <a:xfrm>
              <a:off x="5279923" y="240672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utils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0E690F89-3570-40D2-8236-2AE08159644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142495" y="5172843"/>
            <a:ext cx="345386" cy="630942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 зі стрілкою 42">
            <a:extLst>
              <a:ext uri="{FF2B5EF4-FFF2-40B4-BE49-F238E27FC236}">
                <a16:creationId xmlns:a16="http://schemas.microsoft.com/office/drawing/2014/main" id="{8BEF51AA-C8D6-4E30-88E6-F63768C3F9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86634" y="4838870"/>
            <a:ext cx="159467" cy="333973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увати 43">
            <a:extLst>
              <a:ext uri="{FF2B5EF4-FFF2-40B4-BE49-F238E27FC236}">
                <a16:creationId xmlns:a16="http://schemas.microsoft.com/office/drawing/2014/main" id="{5ECC4BE7-725B-4CEB-80C3-CB72E335D533}"/>
              </a:ext>
            </a:extLst>
          </p:cNvPr>
          <p:cNvGrpSpPr/>
          <p:nvPr/>
        </p:nvGrpSpPr>
        <p:grpSpPr>
          <a:xfrm>
            <a:off x="6153459" y="2647791"/>
            <a:ext cx="1149142" cy="1289253"/>
            <a:chOff x="5273781" y="1962150"/>
            <a:chExt cx="1149142" cy="1289253"/>
          </a:xfrm>
        </p:grpSpPr>
        <p:sp>
          <p:nvSpPr>
            <p:cNvPr id="45" name="Шестикутник 44">
              <a:extLst>
                <a:ext uri="{FF2B5EF4-FFF2-40B4-BE49-F238E27FC236}">
                  <a16:creationId xmlns:a16="http://schemas.microsoft.com/office/drawing/2014/main" id="{9ADD8DCE-1E4A-4E86-99A1-3B8755E17EF6}"/>
                </a:ext>
              </a:extLst>
            </p:cNvPr>
            <p:cNvSpPr/>
            <p:nvPr/>
          </p:nvSpPr>
          <p:spPr>
            <a:xfrm rot="16200000">
              <a:off x="5200654" y="2035277"/>
              <a:ext cx="1289253" cy="1143000"/>
            </a:xfrm>
            <a:prstGeom prst="hexagon">
              <a:avLst/>
            </a:prstGeom>
            <a:solidFill>
              <a:srgbClr val="254471"/>
            </a:solidFill>
            <a:ln w="28575">
              <a:solidFill>
                <a:srgbClr val="1F39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AC35DC-1A89-4CCE-A1A1-461EDAE581BD}"/>
                </a:ext>
              </a:extLst>
            </p:cNvPr>
            <p:cNvSpPr txBox="1"/>
            <p:nvPr/>
          </p:nvSpPr>
          <p:spPr>
            <a:xfrm>
              <a:off x="5279923" y="240672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xlsx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Пряма зі стрілкою 46">
            <a:extLst>
              <a:ext uri="{FF2B5EF4-FFF2-40B4-BE49-F238E27FC236}">
                <a16:creationId xmlns:a16="http://schemas.microsoft.com/office/drawing/2014/main" id="{0B3E0DAD-774E-4890-9B7D-D21162EA07C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27683" y="2024932"/>
            <a:ext cx="81828" cy="519700"/>
          </a:xfrm>
          <a:prstGeom prst="straightConnector1">
            <a:avLst/>
          </a:prstGeom>
          <a:ln w="28575">
            <a:solidFill>
              <a:srgbClr val="4B8AA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CSV</a:t>
            </a:r>
            <a:endParaRPr lang="uk-U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B347DD-71A7-499D-ACF7-4982603E9CBA}"/>
              </a:ext>
            </a:extLst>
          </p:cNvPr>
          <p:cNvSpPr txBox="1"/>
          <p:nvPr/>
        </p:nvSpPr>
        <p:spPr>
          <a:xfrm>
            <a:off x="2800004" y="1084263"/>
            <a:ext cx="5683786" cy="615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  <a:tabLst>
                <a:tab pos="398463" algn="l"/>
              </a:tabLst>
            </a:pPr>
            <a:r>
              <a:rPr lang="en-US" sz="2800" dirty="0">
                <a:latin typeface="Manrope ExtraBold" pitchFamily="2" charset="0"/>
              </a:rPr>
              <a:t>C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omma</a:t>
            </a:r>
            <a:r>
              <a:rPr lang="en-US" sz="2800" dirty="0">
                <a:latin typeface="Manrope Medium" pitchFamily="2" charset="0"/>
              </a:rPr>
              <a:t> </a:t>
            </a:r>
            <a:r>
              <a:rPr lang="en-US" sz="2800" dirty="0">
                <a:latin typeface="Manrope ExtraBold" pitchFamily="2" charset="0"/>
              </a:rPr>
              <a:t>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eparated</a:t>
            </a:r>
            <a:r>
              <a:rPr lang="en-US" sz="2800" dirty="0">
                <a:latin typeface="Manrope Medium" pitchFamily="2" charset="0"/>
              </a:rPr>
              <a:t> </a:t>
            </a:r>
            <a:r>
              <a:rPr lang="en-US" sz="2800" dirty="0">
                <a:latin typeface="Manrope ExtraBold" pitchFamily="2" charset="0"/>
              </a:rPr>
              <a:t>V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alues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1B4D9E-A188-493B-8DC5-9702A0C932D7}"/>
              </a:ext>
            </a:extLst>
          </p:cNvPr>
          <p:cNvSpPr txBox="1"/>
          <p:nvPr/>
        </p:nvSpPr>
        <p:spPr>
          <a:xfrm>
            <a:off x="2800004" y="1891091"/>
            <a:ext cx="6373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Id,Name,Sales,Salary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1,Ivan Petrov,1542,10445.45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2,Stepan Ivanov,1240,7587.2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4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CSV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2A47-3626-4FB5-9EF2-DB93101C4844}"/>
              </a:ext>
            </a:extLst>
          </p:cNvPr>
          <p:cNvSpPr txBox="1"/>
          <p:nvPr/>
        </p:nvSpPr>
        <p:spPr>
          <a:xfrm>
            <a:off x="-1" y="1699404"/>
            <a:ext cx="2227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packages: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utils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readr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F5E8B-FFFE-4AEF-9A78-377C499B1E23}"/>
              </a:ext>
            </a:extLst>
          </p:cNvPr>
          <p:cNvSpPr txBox="1"/>
          <p:nvPr/>
        </p:nvSpPr>
        <p:spPr>
          <a:xfrm>
            <a:off x="2554776" y="1461153"/>
            <a:ext cx="96372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data &lt;- </a:t>
            </a:r>
            <a:r>
              <a:rPr 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read.csv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(file = “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file_path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) 	</a:t>
            </a:r>
          </a:p>
          <a:p>
            <a:endParaRPr lang="en-US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data &lt;- </a:t>
            </a:r>
            <a:r>
              <a:rPr 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read.csv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(file = “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file_path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”, 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na.strings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= c(“NULL”, “NA”, “”, “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DbNull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”)))</a:t>
            </a: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dirty="0"/>
              <a:t>data &lt;- </a:t>
            </a:r>
            <a:r>
              <a:rPr lang="en-US" sz="2200" b="1" dirty="0"/>
              <a:t>read.csv2</a:t>
            </a:r>
            <a:r>
              <a:rPr lang="en-US" sz="2200" dirty="0"/>
              <a:t>(file = “</a:t>
            </a:r>
            <a:r>
              <a:rPr lang="en-US" sz="2200" dirty="0" err="1"/>
              <a:t>file_path</a:t>
            </a:r>
            <a:r>
              <a:rPr lang="en-US" sz="2200" dirty="0"/>
              <a:t>”,  </a:t>
            </a:r>
            <a:r>
              <a:rPr lang="en-US" sz="2200" dirty="0" err="1"/>
              <a:t>sep</a:t>
            </a:r>
            <a:r>
              <a:rPr lang="en-US" sz="2200" dirty="0"/>
              <a:t> =“,”, dec = “.”)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#install.packages(“readr”)</a:t>
            </a:r>
          </a:p>
          <a:p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library(</a:t>
            </a:r>
            <a:r>
              <a:rPr lang="en-US" sz="2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readr</a:t>
            </a:r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n-US" sz="2200" dirty="0"/>
              <a:t>data &lt;- </a:t>
            </a:r>
            <a:r>
              <a:rPr lang="en-US" sz="2200" b="1" dirty="0" err="1"/>
              <a:t>read_csv</a:t>
            </a:r>
            <a:r>
              <a:rPr lang="en-US" sz="2200" dirty="0"/>
              <a:t>(file = “</a:t>
            </a:r>
            <a:r>
              <a:rPr lang="en-US" sz="2200" dirty="0" err="1"/>
              <a:t>file_path</a:t>
            </a:r>
            <a:r>
              <a:rPr lang="en-US" sz="2200" dirty="0"/>
              <a:t>”, …</a:t>
            </a:r>
            <a:endParaRPr lang="uk-UA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/>
              <a:t>data &lt;- </a:t>
            </a:r>
            <a:r>
              <a:rPr lang="en-US" sz="2200" b="1" dirty="0"/>
              <a:t>read_csv2</a:t>
            </a:r>
            <a:r>
              <a:rPr lang="en-US" sz="2200" dirty="0"/>
              <a:t>(file = “</a:t>
            </a:r>
            <a:r>
              <a:rPr lang="en-US" sz="2200" dirty="0" err="1"/>
              <a:t>file_path</a:t>
            </a:r>
            <a:r>
              <a:rPr lang="en-US" sz="2200" dirty="0"/>
              <a:t>”, … )</a:t>
            </a:r>
            <a:endParaRPr lang="uk-UA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9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XLSX</a:t>
            </a:r>
            <a:endParaRPr lang="uk-U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B347DD-71A7-499D-ACF7-4982603E9CBA}"/>
              </a:ext>
            </a:extLst>
          </p:cNvPr>
          <p:cNvSpPr txBox="1"/>
          <p:nvPr/>
        </p:nvSpPr>
        <p:spPr>
          <a:xfrm>
            <a:off x="2800004" y="1084262"/>
            <a:ext cx="9391996" cy="2988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  <a:tabLst>
                <a:tab pos="398463" algn="l"/>
              </a:tabLst>
            </a:pPr>
            <a:r>
              <a:rPr lang="en-US" sz="2800" dirty="0">
                <a:latin typeface="Manrope Medium" pitchFamily="2" charset="0"/>
              </a:rPr>
              <a:t>Microsoft Excel Open XML Format for Spreadsheets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4C3C6E-6D6F-45C0-BDF4-0AA4B0EE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30" y="1994480"/>
            <a:ext cx="6198099" cy="2438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E397B-687E-47F1-81AB-6E877ABEEF1C}"/>
              </a:ext>
            </a:extLst>
          </p:cNvPr>
          <p:cNvSpPr txBox="1"/>
          <p:nvPr/>
        </p:nvSpPr>
        <p:spPr>
          <a:xfrm>
            <a:off x="0" y="1304777"/>
            <a:ext cx="22444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packages: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xlsx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openxlsx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XML</a:t>
            </a:r>
            <a:endParaRPr lang="uk-U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B347DD-71A7-499D-ACF7-4982603E9CBA}"/>
              </a:ext>
            </a:extLst>
          </p:cNvPr>
          <p:cNvSpPr txBox="1"/>
          <p:nvPr/>
        </p:nvSpPr>
        <p:spPr>
          <a:xfrm>
            <a:off x="2800004" y="1084263"/>
            <a:ext cx="5683786" cy="615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  <a:tabLst>
                <a:tab pos="398463" algn="l"/>
              </a:tabLst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e</a:t>
            </a:r>
            <a:r>
              <a:rPr lang="en-US" sz="2800" dirty="0" err="1">
                <a:latin typeface="Manrope ExtraBold" pitchFamily="2" charset="0"/>
              </a:rPr>
              <a:t>X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tensible</a:t>
            </a:r>
            <a:r>
              <a:rPr lang="en-US" sz="2800" dirty="0">
                <a:latin typeface="Manrope Medium" pitchFamily="2" charset="0"/>
              </a:rPr>
              <a:t> </a:t>
            </a:r>
            <a:r>
              <a:rPr lang="en-US" sz="2800" dirty="0">
                <a:latin typeface="Manrope ExtraBold" pitchFamily="2" charset="0"/>
              </a:rPr>
              <a:t>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arkup</a:t>
            </a:r>
            <a:r>
              <a:rPr lang="en-US" sz="2800" dirty="0">
                <a:latin typeface="Manrope Medium" pitchFamily="2" charset="0"/>
              </a:rPr>
              <a:t> </a:t>
            </a:r>
            <a:r>
              <a:rPr lang="en-US" sz="2800" dirty="0">
                <a:latin typeface="Manrope ExtraBold" pitchFamily="2" charset="0"/>
              </a:rPr>
              <a:t>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Medium" pitchFamily="2" charset="0"/>
              </a:rPr>
              <a:t>anguage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1B4D9E-A188-493B-8DC5-9702A0C932D7}"/>
              </a:ext>
            </a:extLst>
          </p:cNvPr>
          <p:cNvSpPr txBox="1"/>
          <p:nvPr/>
        </p:nvSpPr>
        <p:spPr>
          <a:xfrm>
            <a:off x="2800004" y="1891091"/>
            <a:ext cx="7940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&lt;RECORDS&gt;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&lt;EMPLOYEE&gt;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&lt;ID&gt;1&lt;/ID&gt;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&lt;NAME&gt;Rick&lt;/NAME&gt;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&lt;SALARY&gt;623.3&lt;/SALARY&gt;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&lt;STARTDATE&gt;1/1/2012&lt;/STARTDATE&gt;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&lt;DEPT&gt;IT&lt;/DEPT&gt;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&lt;/EMPLOYEE&gt;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&lt;/RECORDS&gt;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8AF3F-DADB-42E8-936F-3A34CEE6088E}"/>
              </a:ext>
            </a:extLst>
          </p:cNvPr>
          <p:cNvSpPr txBox="1"/>
          <p:nvPr/>
        </p:nvSpPr>
        <p:spPr>
          <a:xfrm>
            <a:off x="0" y="1304777"/>
            <a:ext cx="22444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packages: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XML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methods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5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/>
              <a:t>E</a:t>
            </a:r>
            <a:r>
              <a:rPr lang="en-US" sz="4800" dirty="0"/>
              <a:t>xtract </a:t>
            </a:r>
            <a:r>
              <a:rPr lang="en-US" sz="4800" b="1" dirty="0"/>
              <a:t>T</a:t>
            </a:r>
            <a:r>
              <a:rPr lang="en-US" sz="4800" dirty="0"/>
              <a:t>ransform </a:t>
            </a:r>
            <a:r>
              <a:rPr lang="en-US" sz="4800" b="1" dirty="0"/>
              <a:t>L</a:t>
            </a:r>
            <a:r>
              <a:rPr lang="en-US" sz="4800" dirty="0"/>
              <a:t>oad</a:t>
            </a:r>
          </a:p>
          <a:p>
            <a:pPr marL="0" indent="0">
              <a:buNone/>
            </a:pPr>
            <a:endParaRPr lang="en-US" sz="4800" dirty="0"/>
          </a:p>
          <a:p>
            <a:pPr marL="515938" indent="-515938" algn="just">
              <a:buFont typeface="Wingdings" panose="05000000000000000000" pitchFamily="2" charset="2"/>
              <a:buChar char="ü"/>
            </a:pPr>
            <a:r>
              <a:rPr lang="en-US" sz="3200" dirty="0"/>
              <a:t>A properly designed ETL system extracts data from the source systems, enforces data quality and consistency standards, conforms data </a:t>
            </a:r>
          </a:p>
          <a:p>
            <a:pPr marL="515938" indent="-515938" algn="just">
              <a:buFont typeface="Wingdings" panose="05000000000000000000" pitchFamily="2" charset="2"/>
              <a:buChar char="ü"/>
            </a:pPr>
            <a:r>
              <a:rPr lang="en-US" sz="3200" dirty="0"/>
              <a:t>Delivers data in a presentation-ready format so that application developers can build applications and end users can make decisions.</a:t>
            </a:r>
          </a:p>
          <a:p>
            <a:pPr marL="0" indent="0">
              <a:buNone/>
            </a:pP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1077330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3505</TotalTime>
  <Words>429</Words>
  <Application>Microsoft Office PowerPoint</Application>
  <PresentationFormat>Широкий екран</PresentationFormat>
  <Paragraphs>86</Paragraphs>
  <Slides>10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Candara</vt:lpstr>
      <vt:lpstr>Courier New</vt:lpstr>
      <vt:lpstr>Franklin Gothic Book</vt:lpstr>
      <vt:lpstr>Franklin Gothic Medium</vt:lpstr>
      <vt:lpstr>Manrope ExtraBold</vt:lpstr>
      <vt:lpstr>Manrope Medium</vt:lpstr>
      <vt:lpstr>Wingdings</vt:lpstr>
      <vt:lpstr>ThemeTemplate</vt:lpstr>
      <vt:lpstr>Fundamentals of ETL: data extraction, transformation and loading. Read data</vt:lpstr>
      <vt:lpstr>Table of contents</vt:lpstr>
      <vt:lpstr>R packages</vt:lpstr>
      <vt:lpstr>R packages</vt:lpstr>
      <vt:lpstr>CSV</vt:lpstr>
      <vt:lpstr>CSV</vt:lpstr>
      <vt:lpstr>XLSX</vt:lpstr>
      <vt:lpstr>XML</vt:lpstr>
      <vt:lpstr>ETL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математичного моделювання в R»</dc:title>
  <dc:creator>Юрій Клебан</dc:creator>
  <cp:lastModifiedBy>Yurii Kleban</cp:lastModifiedBy>
  <cp:revision>124</cp:revision>
  <cp:lastPrinted>2018-12-14T08:38:23Z</cp:lastPrinted>
  <dcterms:created xsi:type="dcterms:W3CDTF">2018-11-22T09:08:52Z</dcterms:created>
  <dcterms:modified xsi:type="dcterms:W3CDTF">2021-05-17T18:27:14Z</dcterms:modified>
</cp:coreProperties>
</file>