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60" r:id="rId2"/>
    <p:sldId id="308" r:id="rId3"/>
    <p:sldId id="300" r:id="rId4"/>
    <p:sldId id="287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10" r:id="rId13"/>
    <p:sldId id="311" r:id="rId14"/>
    <p:sldId id="312" r:id="rId15"/>
    <p:sldId id="313" r:id="rId16"/>
    <p:sldId id="315" r:id="rId17"/>
    <p:sldId id="316" r:id="rId18"/>
    <p:sldId id="317" r:id="rId19"/>
    <p:sldId id="318" r:id="rId20"/>
    <p:sldId id="319" r:id="rId21"/>
    <p:sldId id="314" r:id="rId22"/>
    <p:sldId id="309" r:id="rId23"/>
  </p:sldIdLst>
  <p:sldSz cx="12192000" cy="6858000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4F4F"/>
    <a:srgbClr val="007B8C"/>
    <a:srgbClr val="00A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33" autoAdjust="0"/>
    <p:restoredTop sz="87897" autoAdjust="0"/>
  </p:normalViewPr>
  <p:slideViewPr>
    <p:cSldViewPr snapToGrid="0">
      <p:cViewPr varScale="1">
        <p:scale>
          <a:sx n="58" d="100"/>
          <a:sy n="58" d="100"/>
        </p:scale>
        <p:origin x="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900A7557-5168-4D37-8B64-49BC61894B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7293AC5-0BE1-49BE-8068-B5F804CF44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BAA4-CDAF-41B6-BD14-09C1104D2ABC}" type="datetimeFigureOut">
              <a:rPr lang="uk-UA" smtClean="0"/>
              <a:t>17.05.2021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1013CBA-C3CC-4DD4-A2C3-CBAF1030D4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9E234111-6694-49E9-AC5C-25419D1269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3F476-860B-4A65-8687-8964CAA026C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80301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75581-76A8-4E96-B3A5-55626BBCD851}" type="datetimeFigureOut">
              <a:rPr lang="uk-UA" smtClean="0"/>
              <a:t>17.05.2021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84530-CA7D-4354-9882-5DAFE98A521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49445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27547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</a:t>
            </a:r>
            <a:r>
              <a:rPr lang="en-US" sz="1200" dirty="0"/>
              <a:t>what is data quality?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36044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74029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52690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24784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38712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49941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2893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9881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sz="1200" dirty="0"/>
              <a:t>Data profiling involves statistical analysis of the data at source and the data being loaded, as well as analysis of metadata. 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/>
              <a:t>These statistics may be used for various analysis purposes.: on slide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16819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8011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37977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62393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82240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6062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1963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15641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Building the ETL system is a </a:t>
            </a:r>
            <a:r>
              <a:rPr lang="en-US" i="1" dirty="0"/>
              <a:t>back room activity that is not very visible to end users, it easily consumes 70 percent of the resources needed for implementation and maintenance of a typical data warehouse.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779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Building the ETL system is a </a:t>
            </a:r>
            <a:r>
              <a:rPr lang="en-US" i="1" dirty="0"/>
              <a:t>back room activity that is not very visible to end users, it easily consumes 70 percent of the resources needed for implementation and maintenance of a typical data warehouse.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9517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Building the ETL system is a </a:t>
            </a:r>
            <a:r>
              <a:rPr lang="en-US" i="1" dirty="0"/>
              <a:t>back room activity that is not very visible to end users, it easily consumes 70 percent of the resources needed for implementation and maintenance of a typical data warehouse.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415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64841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Why data quality matters?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Good data is your most valuable asset, and bad data can seriously harm your </a:t>
            </a:r>
          </a:p>
          <a:p>
            <a:pPr algn="just"/>
            <a:r>
              <a:rPr lang="en-US" sz="1200" dirty="0"/>
              <a:t>business and credibility…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7997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82530"/>
            <a:ext cx="5949142" cy="1381125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uk-UA" dirty="0"/>
              <a:t>Заголовок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527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71517B85-25BC-4B0E-B711-2B6F9AEBCB4E}"/>
              </a:ext>
            </a:extLst>
          </p:cNvPr>
          <p:cNvSpPr/>
          <p:nvPr/>
        </p:nvSpPr>
        <p:spPr>
          <a:xfrm>
            <a:off x="0" y="5719157"/>
            <a:ext cx="12192000" cy="1138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169F565-AEA7-4BC9-B335-DBE9E914EC78}"/>
              </a:ext>
            </a:extLst>
          </p:cNvPr>
          <p:cNvSpPr/>
          <p:nvPr userDrawn="1"/>
        </p:nvSpPr>
        <p:spPr>
          <a:xfrm>
            <a:off x="0" y="5719157"/>
            <a:ext cx="12192000" cy="1138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4562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36BD-C101-446C-9D86-AD020CD43D83}" type="datetime1">
              <a:rPr lang="uk-UA" smtClean="0"/>
              <a:t>17.05.2021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491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0D9B-B5C6-4E42-B22A-C7C4BC835DCB}" type="datetime1">
              <a:rPr lang="uk-UA" smtClean="0"/>
              <a:t>17.05.2021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492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52B1-E8B1-4B47-AFE5-D56B3640A3D7}" type="datetime1">
              <a:rPr lang="uk-UA" smtClean="0"/>
              <a:t>17.05.2021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695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DB8-7778-449D-902C-3B3C568FAF6B}" type="datetime1">
              <a:rPr lang="uk-UA" smtClean="0"/>
              <a:t>17.05.2021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10515600" cy="13255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3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6E9D14EF-F48E-40C1-AB32-D2452295614D}"/>
              </a:ext>
            </a:extLst>
          </p:cNvPr>
          <p:cNvSpPr/>
          <p:nvPr userDrawn="1"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38F7E94C-5B77-4402-BD0F-AA122CD7E9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82233C1-B95B-49BA-806F-EF2EF310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81010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88B578-4D28-4C07-8389-FC9117783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45" y="0"/>
            <a:ext cx="1844615" cy="16994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0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DB8-7778-449D-902C-3B3C568FAF6B}" type="datetime1">
              <a:rPr lang="uk-UA" smtClean="0"/>
              <a:t>17.05.2021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77A1B42-36AD-418E-8070-858C51B0BC27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13" name="Picture 34">
            <a:extLst>
              <a:ext uri="{FF2B5EF4-FFF2-40B4-BE49-F238E27FC236}">
                <a16:creationId xmlns:a16="http://schemas.microsoft.com/office/drawing/2014/main" id="{C7E14B42-613A-47B8-A842-628AD41E9A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4" name="Picture 34">
            <a:extLst>
              <a:ext uri="{FF2B5EF4-FFF2-40B4-BE49-F238E27FC236}">
                <a16:creationId xmlns:a16="http://schemas.microsoft.com/office/drawing/2014/main" id="{0D9E490D-B1EC-4CF7-8BEA-3EF3A663C2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10515600" cy="13255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1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/>
        </p:nvSpPr>
        <p:spPr>
          <a:xfrm>
            <a:off x="0" y="-1"/>
            <a:ext cx="12192000" cy="1897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461"/>
            <a:ext cx="10515600" cy="413250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AECD-4A94-4327-BAD7-47806D0E69D9}" type="datetime1">
              <a:rPr lang="uk-UA" smtClean="0"/>
              <a:t>17.05.2021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44" y="829707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9133936" cy="188055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711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6E9D14EF-F48E-40C1-AB32-D2452295614D}"/>
              </a:ext>
            </a:extLst>
          </p:cNvPr>
          <p:cNvSpPr/>
          <p:nvPr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38F7E94C-5B77-4402-BD0F-AA122CD7E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82233C1-B95B-49BA-806F-EF2EF310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81010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88B578-4D28-4C07-8389-FC9117783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45" y="0"/>
            <a:ext cx="1844615" cy="16994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D9CDEE75-18CF-41C9-8160-A8D91375908C}"/>
              </a:ext>
            </a:extLst>
          </p:cNvPr>
          <p:cNvSpPr/>
          <p:nvPr userDrawn="1"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12" name="Picture 34">
            <a:extLst>
              <a:ext uri="{FF2B5EF4-FFF2-40B4-BE49-F238E27FC236}">
                <a16:creationId xmlns:a16="http://schemas.microsoft.com/office/drawing/2014/main" id="{63149AF1-50DF-4D4A-A11C-A02328002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9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604-772C-4D64-A8D0-7FDD12145456}" type="datetime1">
              <a:rPr lang="uk-UA" smtClean="0"/>
              <a:t>17.05.2021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697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74AB-A519-4C51-81E9-460DB6DE967E}" type="datetime1">
              <a:rPr lang="uk-UA" smtClean="0"/>
              <a:t>17.05.2021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551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5421-69F2-4C8A-BDA5-833AB0074E0F}" type="datetime1">
              <a:rPr lang="uk-UA" smtClean="0"/>
              <a:t>17.05.2021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676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B70E-E816-4C44-B4E5-4897FB608D0D}" type="datetime1">
              <a:rPr lang="uk-UA" smtClean="0"/>
              <a:t>17.05.2021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20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5287-7E4A-46BA-85A8-82072F0BD0C7}" type="datetime1">
              <a:rPr lang="uk-UA" smtClean="0"/>
              <a:t>17.05.2021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176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AECD-4A94-4327-BAD7-47806D0E69D9}" type="datetime1">
              <a:rPr lang="uk-UA" smtClean="0"/>
              <a:t>17.05.2021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025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74" r:id="rId13"/>
    <p:sldLayoutId id="214748368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6386658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alend.com/resources/what-is-etl/" TargetMode="External"/><Relationship Id="rId4" Type="http://schemas.openxmlformats.org/officeDocument/2006/relationships/hyperlink" Target="https://www.guru99.com/etl-extract-load-proces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34F69-2D51-4B3A-A763-03172190D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2895"/>
            <a:ext cx="7553498" cy="239070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Fundamentals of ETL: data extraction, transformation and loading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0FC6AAC-FBFE-48DF-A888-ED8AB6B6F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9169"/>
            <a:ext cx="9144000" cy="551018"/>
          </a:xfrm>
        </p:spPr>
        <p:txBody>
          <a:bodyPr>
            <a:normAutofit/>
          </a:bodyPr>
          <a:lstStyle/>
          <a:p>
            <a:r>
              <a:rPr lang="en-US" dirty="0"/>
              <a:t>Applied Mathematical Modeling in Banking</a:t>
            </a:r>
            <a:endParaRPr lang="uk-UA" dirty="0"/>
          </a:p>
        </p:txBody>
      </p:sp>
      <p:grpSp>
        <p:nvGrpSpPr>
          <p:cNvPr id="11" name="Групувати 10">
            <a:extLst>
              <a:ext uri="{FF2B5EF4-FFF2-40B4-BE49-F238E27FC236}">
                <a16:creationId xmlns:a16="http://schemas.microsoft.com/office/drawing/2014/main" id="{E8F3FF45-F702-4991-A93A-2FFDCAAF67BE}"/>
              </a:ext>
            </a:extLst>
          </p:cNvPr>
          <p:cNvGrpSpPr/>
          <p:nvPr/>
        </p:nvGrpSpPr>
        <p:grpSpPr>
          <a:xfrm>
            <a:off x="4782675" y="5985704"/>
            <a:ext cx="2860754" cy="605302"/>
            <a:chOff x="4782675" y="5985704"/>
            <a:chExt cx="2860754" cy="605302"/>
          </a:xfrm>
        </p:grpSpPr>
        <p:pic>
          <p:nvPicPr>
            <p:cNvPr id="6" name="Графіка 5">
              <a:extLst>
                <a:ext uri="{FF2B5EF4-FFF2-40B4-BE49-F238E27FC236}">
                  <a16:creationId xmlns:a16="http://schemas.microsoft.com/office/drawing/2014/main" id="{A38FEB87-99C9-4ACB-A7F7-3FBA612CC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82675" y="5985704"/>
              <a:ext cx="717435" cy="555913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23D25436-2B2F-4560-B2C7-56F60000D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3577" y="6039988"/>
              <a:ext cx="1569852" cy="551018"/>
            </a:xfrm>
            <a:prstGeom prst="rect">
              <a:avLst/>
            </a:prstGeom>
            <a:effectLst>
              <a:glow rad="25400">
                <a:schemeClr val="bg1">
                  <a:alpha val="0"/>
                </a:schemeClr>
              </a:glow>
            </a:effectLst>
          </p:spPr>
        </p:pic>
        <p:sp>
          <p:nvSpPr>
            <p:cNvPr id="8" name="Підзаголовок 2">
              <a:extLst>
                <a:ext uri="{FF2B5EF4-FFF2-40B4-BE49-F238E27FC236}">
                  <a16:creationId xmlns:a16="http://schemas.microsoft.com/office/drawing/2014/main" id="{3F7D0F77-9482-4586-A622-145F28310B7B}"/>
                </a:ext>
              </a:extLst>
            </p:cNvPr>
            <p:cNvSpPr txBox="1">
              <a:spLocks/>
            </p:cNvSpPr>
            <p:nvPr/>
          </p:nvSpPr>
          <p:spPr>
            <a:xfrm>
              <a:off x="5356142" y="6075433"/>
              <a:ext cx="915094" cy="4612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000000"/>
                  </a:solidFill>
                </a:rPr>
                <a:t>+</a:t>
              </a:r>
              <a:endParaRPr lang="uk-UA" dirty="0">
                <a:solidFill>
                  <a:srgbClr val="000000"/>
                </a:solidFill>
              </a:endParaRPr>
            </a:p>
          </p:txBody>
        </p:sp>
      </p:grpSp>
      <p:pic>
        <p:nvPicPr>
          <p:cNvPr id="9" name="Picture 34">
            <a:extLst>
              <a:ext uri="{FF2B5EF4-FFF2-40B4-BE49-F238E27FC236}">
                <a16:creationId xmlns:a16="http://schemas.microsoft.com/office/drawing/2014/main" id="{CBF21478-4874-42F7-8AF1-F3643DFA2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350" y="1053491"/>
            <a:ext cx="1686935" cy="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8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10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Quality: Definition</a:t>
            </a:r>
            <a:endParaRPr lang="uk-UA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515600" cy="314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Data quality </a:t>
            </a:r>
            <a:r>
              <a:rPr lang="en-US" sz="3200" dirty="0"/>
              <a:t>is a perception or an assessment of data’s fitness to serve its purpose in a given context.</a:t>
            </a:r>
          </a:p>
        </p:txBody>
      </p:sp>
    </p:spTree>
    <p:extLst>
      <p:ext uri="{BB962C8B-B14F-4D97-AF65-F5344CB8AC3E}">
        <p14:creationId xmlns:p14="http://schemas.microsoft.com/office/powerpoint/2010/main" val="121276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11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Quality: Dimensions</a:t>
            </a:r>
            <a:endParaRPr lang="uk-UA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302"/>
            <a:ext cx="10515600" cy="4272742"/>
          </a:xfrm>
        </p:spPr>
        <p:txBody>
          <a:bodyPr>
            <a:normAutofit fontScale="92500" lnSpcReduction="20000"/>
          </a:bodyPr>
          <a:lstStyle/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b="1" dirty="0"/>
              <a:t>Correctness / Accuracy </a:t>
            </a:r>
            <a:r>
              <a:rPr lang="en-US" sz="3200" dirty="0"/>
              <a:t>: Accuracy of data is the degree to which the captured data correctly describes the real world entity.</a:t>
            </a:r>
          </a:p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b="1" dirty="0"/>
              <a:t>Consistency:</a:t>
            </a:r>
            <a:r>
              <a:rPr lang="en-US" sz="3200" dirty="0"/>
              <a:t> This is about the single version of truth. Consistency means data throughout the enterprise should be sync with each other.</a:t>
            </a:r>
            <a:r>
              <a:rPr lang="en-US" sz="3200" b="1" dirty="0"/>
              <a:t> </a:t>
            </a:r>
          </a:p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b="1" dirty="0"/>
              <a:t>Completeness</a:t>
            </a:r>
            <a:r>
              <a:rPr lang="en-US" sz="3200" dirty="0"/>
              <a:t>: It is the extent to which the expected attributes of data are provided.</a:t>
            </a:r>
          </a:p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b="1" dirty="0"/>
              <a:t>Timeliness</a:t>
            </a:r>
            <a:r>
              <a:rPr lang="en-US" sz="3200" dirty="0"/>
              <a:t>: Right data to the right person at the right time is important for business.</a:t>
            </a:r>
          </a:p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b="1" dirty="0"/>
              <a:t>Metadata</a:t>
            </a:r>
            <a:r>
              <a:rPr lang="en-US" sz="3200" dirty="0"/>
              <a:t>: Data about data.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522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12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Quality: Example</a:t>
            </a:r>
            <a:endParaRPr lang="uk-UA" dirty="0"/>
          </a:p>
        </p:txBody>
      </p:sp>
      <p:graphicFrame>
        <p:nvGraphicFramePr>
          <p:cNvPr id="2" name="Таблиця 4">
            <a:extLst>
              <a:ext uri="{FF2B5EF4-FFF2-40B4-BE49-F238E27FC236}">
                <a16:creationId xmlns:a16="http://schemas.microsoft.com/office/drawing/2014/main" id="{D938D04A-DA8E-4CF6-A6CB-07858C1147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365292"/>
              </p:ext>
            </p:extLst>
          </p:nvPr>
        </p:nvGraphicFramePr>
        <p:xfrm>
          <a:off x="838200" y="2856403"/>
          <a:ext cx="10515597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59732986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918996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4532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Bill ID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Customer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SecurityNumber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9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1140114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Mr. Joe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SN11475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0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1254478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Mr. Joe Dou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SN11475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3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2134545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Mr. Dou Joe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SN11475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3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1234875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Mr. </a:t>
                      </a:r>
                      <a:r>
                        <a:rPr lang="en-US" sz="2400" dirty="0" err="1"/>
                        <a:t>Jou</a:t>
                      </a:r>
                      <a:r>
                        <a:rPr lang="en-US" sz="2400" dirty="0"/>
                        <a:t> Dou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SN11475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5533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72A3CF-5AD7-445A-9111-762CB27907FE}"/>
              </a:ext>
            </a:extLst>
          </p:cNvPr>
          <p:cNvSpPr txBox="1"/>
          <p:nvPr/>
        </p:nvSpPr>
        <p:spPr>
          <a:xfrm>
            <a:off x="838199" y="1914942"/>
            <a:ext cx="68593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Inconsistent data: cleaning up</a:t>
            </a: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BDAAFB16-39B2-4EC4-AEBE-58AB1B24929F}"/>
              </a:ext>
            </a:extLst>
          </p:cNvPr>
          <p:cNvSpPr/>
          <p:nvPr/>
        </p:nvSpPr>
        <p:spPr>
          <a:xfrm>
            <a:off x="4172989" y="2643447"/>
            <a:ext cx="2493818" cy="2959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66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13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Quality: Example</a:t>
            </a:r>
            <a:endParaRPr lang="uk-UA" dirty="0"/>
          </a:p>
        </p:txBody>
      </p:sp>
      <p:graphicFrame>
        <p:nvGraphicFramePr>
          <p:cNvPr id="2" name="Таблиця 4">
            <a:extLst>
              <a:ext uri="{FF2B5EF4-FFF2-40B4-BE49-F238E27FC236}">
                <a16:creationId xmlns:a16="http://schemas.microsoft.com/office/drawing/2014/main" id="{D938D04A-DA8E-4CF6-A6CB-07858C1147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870446"/>
              </p:ext>
            </p:extLst>
          </p:nvPr>
        </p:nvGraphicFramePr>
        <p:xfrm>
          <a:off x="838200" y="2856403"/>
          <a:ext cx="10515597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59732986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918996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4532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Bill ID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Customer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SecurityNumber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9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1140114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Mr. Joe Dou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SN11475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0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1254478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Mr. Joe Dou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SN11475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3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2134545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Mr. Joe Dou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SN11475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3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1234875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Mr. Joe Dou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SN11475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5533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72A3CF-5AD7-445A-9111-762CB27907FE}"/>
              </a:ext>
            </a:extLst>
          </p:cNvPr>
          <p:cNvSpPr txBox="1"/>
          <p:nvPr/>
        </p:nvSpPr>
        <p:spPr>
          <a:xfrm>
            <a:off x="838199" y="1914942"/>
            <a:ext cx="68593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Inconsistent data: cleaning up</a:t>
            </a:r>
          </a:p>
        </p:txBody>
      </p:sp>
    </p:spTree>
    <p:extLst>
      <p:ext uri="{BB962C8B-B14F-4D97-AF65-F5344CB8AC3E}">
        <p14:creationId xmlns:p14="http://schemas.microsoft.com/office/powerpoint/2010/main" val="369903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14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Profiling: Problem</a:t>
            </a:r>
            <a:endParaRPr lang="uk-UA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302"/>
            <a:ext cx="10515600" cy="4272742"/>
          </a:xfrm>
        </p:spPr>
        <p:txBody>
          <a:bodyPr>
            <a:normAutofit/>
          </a:bodyPr>
          <a:lstStyle/>
          <a:p>
            <a:pPr marL="465138" indent="-465138">
              <a:buFont typeface="Wingdings" panose="05000000000000000000" pitchFamily="2" charset="2"/>
              <a:buChar char="ü"/>
            </a:pPr>
            <a:r>
              <a:rPr lang="en-US" sz="3200" dirty="0"/>
              <a:t>Several data inconsistencies in source, like missing records or NULL values.</a:t>
            </a:r>
          </a:p>
          <a:p>
            <a:pPr marL="465138" indent="-465138">
              <a:buFont typeface="Wingdings" panose="05000000000000000000" pitchFamily="2" charset="2"/>
              <a:buChar char="ü"/>
            </a:pPr>
            <a:r>
              <a:rPr lang="en-US" sz="3200" dirty="0"/>
              <a:t>Column you chose to be the primary key column is not unique throughout the table.</a:t>
            </a:r>
          </a:p>
          <a:p>
            <a:pPr marL="465138" indent="-465138">
              <a:buFont typeface="Wingdings" panose="05000000000000000000" pitchFamily="2" charset="2"/>
              <a:buChar char="ü"/>
            </a:pPr>
            <a:r>
              <a:rPr lang="en-US" sz="3200" dirty="0"/>
              <a:t>Schema design is not coherent to the end user requirement.</a:t>
            </a:r>
          </a:p>
          <a:p>
            <a:pPr marL="465138" indent="-465138">
              <a:buFont typeface="Wingdings" panose="05000000000000000000" pitchFamily="2" charset="2"/>
              <a:buChar char="ü"/>
            </a:pPr>
            <a:r>
              <a:rPr lang="en-US" sz="3200" dirty="0"/>
              <a:t>Any other concern with the data, that must have been fixed right at the beginning.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8652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15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Profiling: what is?</a:t>
            </a:r>
            <a:endParaRPr lang="uk-UA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302"/>
            <a:ext cx="10515600" cy="4272742"/>
          </a:xfrm>
        </p:spPr>
        <p:txBody>
          <a:bodyPr>
            <a:norm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3200" dirty="0"/>
              <a:t>It is the process of statistically examining and analyzing the content in a data source, and hence collecting information about the data.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3200" dirty="0"/>
              <a:t>It consists of techniques used to analyze the data we have for accuracy and completeness.</a:t>
            </a:r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8136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16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Profiling: Motivation</a:t>
            </a:r>
            <a:endParaRPr lang="uk-UA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302"/>
            <a:ext cx="10515600" cy="4272742"/>
          </a:xfrm>
        </p:spPr>
        <p:txBody>
          <a:bodyPr>
            <a:normAutofit fontScale="850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Data profiling helps us make a thorough assessment of data quality.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It assists the discovery of anomalies in data.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It helps us understand content, structure, relationships, etc. about the data in the data source we are analyzing.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It helps us know whether the existing data can be applied to other areas or purposes.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It helps us understand the various issues/challenges we may face in a database project much before the actual work begins. This enables us to make early decisions and act accordingly.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It is also used to assess and validate metadata.</a:t>
            </a:r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9627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17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Profiling: Plan</a:t>
            </a:r>
            <a:endParaRPr lang="uk-UA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302"/>
            <a:ext cx="10515600" cy="4272742"/>
          </a:xfrm>
        </p:spPr>
        <p:txBody>
          <a:bodyPr>
            <a:normAutofit/>
          </a:bodyPr>
          <a:lstStyle/>
          <a:p>
            <a:pPr marL="465138" indent="-465138" algn="just">
              <a:buAutoNum type="arabicPeriod"/>
            </a:pPr>
            <a:r>
              <a:rPr lang="en-US" sz="3200" dirty="0"/>
              <a:t>Writing SQL queries on sample data extracts put into a database.</a:t>
            </a:r>
          </a:p>
          <a:p>
            <a:pPr marL="465138" indent="-465138" algn="just">
              <a:buAutoNum type="arabicPeriod"/>
            </a:pPr>
            <a:r>
              <a:rPr lang="en-US" sz="3200" dirty="0"/>
              <a:t>Using data profiling tools.</a:t>
            </a:r>
          </a:p>
          <a:p>
            <a:pPr marL="465138" indent="-465138" algn="just">
              <a:buAutoNum type="arabicPeriod"/>
            </a:pPr>
            <a:endParaRPr lang="en-US" sz="3200" dirty="0"/>
          </a:p>
          <a:p>
            <a:pPr marL="0" indent="0" algn="just">
              <a:buNone/>
            </a:pPr>
            <a:r>
              <a:rPr lang="en-US" sz="3200" i="1" dirty="0"/>
              <a:t>P.S. You can use R for data profiling</a:t>
            </a:r>
          </a:p>
        </p:txBody>
      </p:sp>
    </p:spTree>
    <p:extLst>
      <p:ext uri="{BB962C8B-B14F-4D97-AF65-F5344CB8AC3E}">
        <p14:creationId xmlns:p14="http://schemas.microsoft.com/office/powerpoint/2010/main" val="3190218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18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Profiling: Methods</a:t>
            </a:r>
            <a:endParaRPr lang="uk-UA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302"/>
            <a:ext cx="10515600" cy="4272742"/>
          </a:xfrm>
        </p:spPr>
        <p:txBody>
          <a:bodyPr>
            <a:normAutofit fontScale="92500"/>
          </a:bodyPr>
          <a:lstStyle/>
          <a:p>
            <a:pPr marL="465138" indent="-465138">
              <a:buFont typeface="Wingdings" panose="05000000000000000000" pitchFamily="2" charset="2"/>
              <a:buChar char="ü"/>
            </a:pPr>
            <a:r>
              <a:rPr lang="en-US" sz="3200" b="1" dirty="0"/>
              <a:t>Data quality</a:t>
            </a:r>
            <a:r>
              <a:rPr lang="en-US" sz="3200" dirty="0"/>
              <a:t>: Analyze the quality of data at the data source.</a:t>
            </a:r>
          </a:p>
          <a:p>
            <a:pPr marL="465138" indent="-465138">
              <a:buFont typeface="Wingdings" panose="05000000000000000000" pitchFamily="2" charset="2"/>
              <a:buChar char="ü"/>
            </a:pPr>
            <a:r>
              <a:rPr lang="en-US" sz="3200" b="1" dirty="0"/>
              <a:t>NULL values</a:t>
            </a:r>
            <a:r>
              <a:rPr lang="en-US" sz="3200" dirty="0"/>
              <a:t>: Look out for the number of NULL values in an attribute.</a:t>
            </a:r>
          </a:p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b="1" dirty="0"/>
              <a:t>Candidate keys</a:t>
            </a:r>
            <a:r>
              <a:rPr lang="en-US" sz="3200" dirty="0"/>
              <a:t>: Analysis of the extent to which certain columns are distinct will give developer useful information w. r. t. selection of candidate keys.</a:t>
            </a:r>
          </a:p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b="1" dirty="0"/>
              <a:t>Primary key selection:</a:t>
            </a:r>
            <a:r>
              <a:rPr lang="en-US" sz="3200" dirty="0"/>
              <a:t> To check whether the candidate key column does not violate the basic requirements of not having NULL values or duplicate values.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392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19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Profiling: Methods</a:t>
            </a:r>
            <a:endParaRPr lang="uk-UA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302"/>
            <a:ext cx="10515600" cy="4272742"/>
          </a:xfrm>
        </p:spPr>
        <p:txBody>
          <a:bodyPr>
            <a:normAutofit fontScale="92500" lnSpcReduction="20000"/>
          </a:bodyPr>
          <a:lstStyle/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b="1" dirty="0"/>
              <a:t>Empty string values</a:t>
            </a:r>
            <a:r>
              <a:rPr lang="en-US" sz="3200" dirty="0"/>
              <a:t>: A string column may contain NULL or even empty sting values that may create problems later.</a:t>
            </a:r>
          </a:p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b="1" dirty="0"/>
              <a:t>String length</a:t>
            </a:r>
            <a:r>
              <a:rPr lang="en-US" sz="3200" dirty="0"/>
              <a:t>: An analysis of largest and shortest possible length as well as the average string length of a sting-type column can help us decide what data type would be most suitable for the said column.</a:t>
            </a:r>
          </a:p>
          <a:p>
            <a:pPr marL="465138" indent="-465138">
              <a:buFont typeface="Wingdings" panose="05000000000000000000" pitchFamily="2" charset="2"/>
              <a:buChar char="ü"/>
            </a:pPr>
            <a:r>
              <a:rPr lang="en-US" sz="3200" b="1" dirty="0"/>
              <a:t>Identification of cardinality</a:t>
            </a:r>
            <a:r>
              <a:rPr lang="en-US" sz="3200" dirty="0"/>
              <a:t>: The cardinality relationships are important for inner and outer join considerations with regard to several BI tools.</a:t>
            </a:r>
          </a:p>
          <a:p>
            <a:pPr marL="465138" indent="-465138">
              <a:buFont typeface="Wingdings" panose="05000000000000000000" pitchFamily="2" charset="2"/>
              <a:buChar char="ü"/>
            </a:pPr>
            <a:r>
              <a:rPr lang="en-US" sz="3200" b="1" dirty="0"/>
              <a:t>Data format</a:t>
            </a:r>
            <a:r>
              <a:rPr lang="en-US" sz="3200" dirty="0"/>
              <a:t>: Sometimes, the format in which certain data is written in some columns may or may not be user-friendly</a:t>
            </a:r>
            <a:r>
              <a:rPr lang="en-US" sz="2000" dirty="0"/>
              <a:t>. </a:t>
            </a:r>
          </a:p>
          <a:p>
            <a:pPr marL="0" indent="0" algn="just">
              <a:buNone/>
            </a:pPr>
            <a:endParaRPr lang="en-US" sz="3200" dirty="0"/>
          </a:p>
          <a:p>
            <a:pPr marL="342900" indent="-342900" algn="just"/>
            <a:endParaRPr lang="en-US" sz="3200" dirty="0"/>
          </a:p>
          <a:p>
            <a:pPr marL="342900" indent="-342900" algn="just"/>
            <a:endParaRPr lang="en-US" sz="3200" dirty="0"/>
          </a:p>
          <a:p>
            <a:pPr marL="342900" indent="-342900" algn="just"/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9357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2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uk-UA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5938" indent="-515938" algn="just">
              <a:buFont typeface="+mj-lt"/>
              <a:buAutoNum type="arabicPeriod"/>
            </a:pPr>
            <a:r>
              <a:rPr lang="en-US" sz="3200" dirty="0"/>
              <a:t>What is ETL?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sz="3200" dirty="0"/>
              <a:t>Data Quality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sz="3200" dirty="0"/>
              <a:t>Data Profiling</a:t>
            </a:r>
          </a:p>
          <a:p>
            <a:pPr marL="0" indent="0">
              <a:buNone/>
            </a:pP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1353089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20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Profiling: Conclusion</a:t>
            </a:r>
            <a:endParaRPr lang="uk-UA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302"/>
            <a:ext cx="10515600" cy="4272742"/>
          </a:xfrm>
        </p:spPr>
        <p:txBody>
          <a:bodyPr>
            <a:normAutofit/>
          </a:bodyPr>
          <a:lstStyle/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dirty="0"/>
              <a:t>Elimination of some input fields completely </a:t>
            </a:r>
          </a:p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dirty="0"/>
              <a:t>Flagging of missing data and generation of special surrogate keys </a:t>
            </a:r>
          </a:p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dirty="0"/>
              <a:t>Best-guess automatic replacement of corrupted values </a:t>
            </a:r>
          </a:p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dirty="0"/>
              <a:t>Human intervention at the record level </a:t>
            </a:r>
          </a:p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dirty="0"/>
              <a:t>Development of a full-blown normalized representation of the data</a:t>
            </a:r>
          </a:p>
        </p:txBody>
      </p:sp>
    </p:spTree>
    <p:extLst>
      <p:ext uri="{BB962C8B-B14F-4D97-AF65-F5344CB8AC3E}">
        <p14:creationId xmlns:p14="http://schemas.microsoft.com/office/powerpoint/2010/main" val="2499278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21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Profiling: what is?</a:t>
            </a:r>
            <a:endParaRPr lang="uk-UA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302"/>
            <a:ext cx="10515600" cy="4272742"/>
          </a:xfrm>
        </p:spPr>
        <p:txBody>
          <a:bodyPr>
            <a:normAutofit/>
          </a:bodyPr>
          <a:lstStyle/>
          <a:p>
            <a:pPr marL="465138" indent="-465138">
              <a:buFont typeface="Wingdings" panose="05000000000000000000" pitchFamily="2" charset="2"/>
              <a:buChar char="ü"/>
            </a:pPr>
            <a:r>
              <a:rPr lang="en-US" sz="3200" dirty="0"/>
              <a:t>Several data inconsistencies in source, like missing records or NULL values.</a:t>
            </a:r>
          </a:p>
          <a:p>
            <a:pPr marL="465138" indent="-465138">
              <a:buFont typeface="Wingdings" panose="05000000000000000000" pitchFamily="2" charset="2"/>
              <a:buChar char="ü"/>
            </a:pPr>
            <a:r>
              <a:rPr lang="en-US" sz="3200" dirty="0"/>
              <a:t>Column you chose to be the primary key column is not unique throughout the table.</a:t>
            </a:r>
          </a:p>
          <a:p>
            <a:pPr marL="465138" indent="-465138">
              <a:buFont typeface="Wingdings" panose="05000000000000000000" pitchFamily="2" charset="2"/>
              <a:buChar char="ü"/>
            </a:pPr>
            <a:r>
              <a:rPr lang="en-US" sz="3200" dirty="0"/>
              <a:t>Schema design is not coherent to the end user requirement.</a:t>
            </a:r>
          </a:p>
          <a:p>
            <a:pPr marL="465138" indent="-465138">
              <a:buFont typeface="Wingdings" panose="05000000000000000000" pitchFamily="2" charset="2"/>
              <a:buChar char="ü"/>
            </a:pPr>
            <a:r>
              <a:rPr lang="en-US" sz="3200" dirty="0"/>
              <a:t>Any other concern with the data, that must have been fixed right at the beginning.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958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22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uk-UA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302"/>
            <a:ext cx="10515600" cy="42727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Unit 4 ETL (Extract Transform Load). Url: </a:t>
            </a:r>
            <a:r>
              <a:rPr lang="en-US" sz="2400" dirty="0">
                <a:hlinkClick r:id="rId3"/>
              </a:rPr>
              <a:t>https://slideplayer.com/slide/6386658/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Data Warehouse ETL Toolkit by Ralph Kimball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ETL (Extract, Transform, and Load) Process in Data Warehouse Url: </a:t>
            </a:r>
            <a:r>
              <a:rPr lang="en-US" sz="2400" dirty="0">
                <a:hlinkClick r:id="rId4"/>
              </a:rPr>
              <a:t>https://www.guru99.com/etl-extract-load-process.html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is Extract, Transform, Load? Definition, Process, and Tools. Url: </a:t>
            </a:r>
            <a:r>
              <a:rPr lang="en-US" sz="2400" dirty="0">
                <a:hlinkClick r:id="rId5"/>
              </a:rPr>
              <a:t>https://www.talend.com/resources/what-is-etl/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694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2947FE-C0EE-4B89-BF95-BB6F5DBEA98C}" type="slidenum">
              <a:rPr lang="uk-UA" smtClean="0"/>
              <a:pPr>
                <a:spcAft>
                  <a:spcPts val="600"/>
                </a:spcAft>
              </a:pPr>
              <a:t>3</a:t>
            </a:fld>
            <a:endParaRPr lang="uk-UA"/>
          </a:p>
        </p:txBody>
      </p:sp>
      <p:pic>
        <p:nvPicPr>
          <p:cNvPr id="1026" name="Picture 2" descr="How to choose the right ETL tool?">
            <a:extLst>
              <a:ext uri="{FF2B5EF4-FFF2-40B4-BE49-F238E27FC236}">
                <a16:creationId xmlns:a16="http://schemas.microsoft.com/office/drawing/2014/main" id="{EA86B39A-6E32-499E-97F4-EA35A5E162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4646" r="3438" b="4646"/>
          <a:stretch/>
        </p:blipFill>
        <p:spPr bwMode="auto">
          <a:xfrm>
            <a:off x="2608447" y="854668"/>
            <a:ext cx="9050154" cy="514866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45" y="0"/>
            <a:ext cx="1844615" cy="1699404"/>
          </a:xfrm>
        </p:spPr>
        <p:txBody>
          <a:bodyPr anchor="ctr">
            <a:normAutofit/>
          </a:bodyPr>
          <a:lstStyle/>
          <a:p>
            <a:r>
              <a:rPr lang="en-US" dirty="0"/>
              <a:t>ETL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4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  <a:endParaRPr lang="uk-UA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b="1" dirty="0"/>
              <a:t>E</a:t>
            </a:r>
            <a:r>
              <a:rPr lang="en-US" sz="4800" dirty="0"/>
              <a:t>xtract </a:t>
            </a:r>
            <a:r>
              <a:rPr lang="en-US" sz="4800" b="1" dirty="0"/>
              <a:t>T</a:t>
            </a:r>
            <a:r>
              <a:rPr lang="en-US" sz="4800" dirty="0"/>
              <a:t>ransform </a:t>
            </a:r>
            <a:r>
              <a:rPr lang="en-US" sz="4800" b="1" dirty="0"/>
              <a:t>L</a:t>
            </a:r>
            <a:r>
              <a:rPr lang="en-US" sz="4800" dirty="0"/>
              <a:t>oad</a:t>
            </a:r>
          </a:p>
          <a:p>
            <a:pPr marL="0" indent="0">
              <a:buNone/>
            </a:pPr>
            <a:endParaRPr lang="en-US" sz="4800" dirty="0"/>
          </a:p>
          <a:p>
            <a:pPr marL="515938" indent="-515938" algn="just">
              <a:buFont typeface="Wingdings" panose="05000000000000000000" pitchFamily="2" charset="2"/>
              <a:buChar char="ü"/>
            </a:pPr>
            <a:r>
              <a:rPr lang="en-US" sz="3200" dirty="0"/>
              <a:t>A properly designed ETL system extracts data from the source systems, enforces data quality and consistency standards, conforms data </a:t>
            </a:r>
          </a:p>
          <a:p>
            <a:pPr marL="515938" indent="-515938" algn="just">
              <a:buFont typeface="Wingdings" panose="05000000000000000000" pitchFamily="2" charset="2"/>
              <a:buChar char="ü"/>
            </a:pPr>
            <a:r>
              <a:rPr lang="en-US" sz="3200" dirty="0"/>
              <a:t>Delivers data in a presentation-ready format so that application developers can build applications and end users can make decisions.</a:t>
            </a:r>
          </a:p>
          <a:p>
            <a:pPr marL="0" indent="0">
              <a:buNone/>
            </a:pP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326611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5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  <a:endParaRPr lang="uk-UA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515600" cy="3145386"/>
          </a:xfrm>
        </p:spPr>
        <p:txBody>
          <a:bodyPr>
            <a:normAutofit/>
          </a:bodyPr>
          <a:lstStyle/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dirty="0"/>
              <a:t>Removes mistakes and corrects missing data </a:t>
            </a:r>
          </a:p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dirty="0"/>
              <a:t>Provides documented measures of conﬁdence in data</a:t>
            </a:r>
          </a:p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dirty="0"/>
              <a:t>Captures the ﬂow of transactional data for safekeeping</a:t>
            </a:r>
          </a:p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dirty="0"/>
              <a:t>Adjusts data from multiple sources to be used together</a:t>
            </a:r>
          </a:p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dirty="0"/>
              <a:t>Structures data to be usable by end-user tools</a:t>
            </a: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15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2947FE-C0EE-4B89-BF95-BB6F5DBEA98C}" type="slidenum">
              <a:rPr lang="uk-UA" smtClean="0"/>
              <a:pPr>
                <a:spcAft>
                  <a:spcPts val="600"/>
                </a:spcAft>
              </a:pPr>
              <a:t>6</a:t>
            </a:fld>
            <a:endParaRPr lang="uk-U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AACF39F-970A-41A2-B64C-EA6B54F2D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662140" y="379562"/>
            <a:ext cx="9019320" cy="606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45" y="0"/>
            <a:ext cx="1844615" cy="1699404"/>
          </a:xfrm>
        </p:spPr>
        <p:txBody>
          <a:bodyPr anchor="ctr">
            <a:normAutofit/>
          </a:bodyPr>
          <a:lstStyle/>
          <a:p>
            <a:r>
              <a:rPr lang="en-US" dirty="0"/>
              <a:t>ETL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163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7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Quality?</a:t>
            </a:r>
            <a:endParaRPr lang="uk-UA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515600" cy="3145386"/>
          </a:xfrm>
        </p:spPr>
        <p:txBody>
          <a:bodyPr>
            <a:normAutofit lnSpcReduction="10000"/>
          </a:bodyPr>
          <a:lstStyle/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dirty="0"/>
              <a:t>World of heterogeneity.</a:t>
            </a:r>
          </a:p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dirty="0"/>
              <a:t>Different technologies.</a:t>
            </a:r>
          </a:p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dirty="0"/>
              <a:t>Different platforms.</a:t>
            </a:r>
          </a:p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dirty="0"/>
              <a:t>Large amount of data being generated  everyday in all sorts of organizations and Enterprises.</a:t>
            </a:r>
          </a:p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dirty="0"/>
              <a:t>Problems with data.</a:t>
            </a:r>
          </a:p>
        </p:txBody>
      </p:sp>
    </p:spTree>
    <p:extLst>
      <p:ext uri="{BB962C8B-B14F-4D97-AF65-F5344CB8AC3E}">
        <p14:creationId xmlns:p14="http://schemas.microsoft.com/office/powerpoint/2010/main" val="27705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8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Quality: Problems</a:t>
            </a:r>
            <a:endParaRPr lang="uk-UA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515600" cy="3145386"/>
          </a:xfrm>
        </p:spPr>
        <p:txBody>
          <a:bodyPr>
            <a:normAutofit/>
          </a:bodyPr>
          <a:lstStyle/>
          <a:p>
            <a:pPr marL="465138" indent="-465138">
              <a:buFont typeface="Wingdings" panose="05000000000000000000" pitchFamily="2" charset="2"/>
              <a:buChar char="ü"/>
            </a:pPr>
            <a:r>
              <a:rPr lang="en-US" sz="3200" dirty="0"/>
              <a:t>Duplicated, inconsistent, ambiguous, incomplete.</a:t>
            </a:r>
          </a:p>
          <a:p>
            <a:pPr marL="465138" indent="-465138">
              <a:buFont typeface="Wingdings" panose="05000000000000000000" pitchFamily="2" charset="2"/>
              <a:buChar char="ü"/>
            </a:pPr>
            <a:r>
              <a:rPr lang="en-US" sz="3200" dirty="0"/>
              <a:t>Need to collect data in one place and clean up the data.</a:t>
            </a:r>
          </a:p>
        </p:txBody>
      </p:sp>
    </p:spTree>
    <p:extLst>
      <p:ext uri="{BB962C8B-B14F-4D97-AF65-F5344CB8AC3E}">
        <p14:creationId xmlns:p14="http://schemas.microsoft.com/office/powerpoint/2010/main" val="124914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9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Quality: Motivation</a:t>
            </a:r>
            <a:endParaRPr lang="uk-UA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515600" cy="3145386"/>
          </a:xfrm>
        </p:spPr>
        <p:txBody>
          <a:bodyPr>
            <a:normAutofit/>
          </a:bodyPr>
          <a:lstStyle/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dirty="0"/>
              <a:t>What have you missed?</a:t>
            </a:r>
          </a:p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dirty="0"/>
              <a:t>When things go wrong.</a:t>
            </a:r>
          </a:p>
          <a:p>
            <a:pPr marL="465138" indent="-465138" algn="just">
              <a:buFont typeface="Wingdings" panose="05000000000000000000" pitchFamily="2" charset="2"/>
              <a:buChar char="ü"/>
            </a:pPr>
            <a:r>
              <a:rPr lang="en-US" sz="3200" dirty="0"/>
              <a:t>Making confident decisions.</a:t>
            </a:r>
          </a:p>
        </p:txBody>
      </p:sp>
    </p:spTree>
    <p:extLst>
      <p:ext uri="{BB962C8B-B14F-4D97-AF65-F5344CB8AC3E}">
        <p14:creationId xmlns:p14="http://schemas.microsoft.com/office/powerpoint/2010/main" val="147910959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Template">
  <a:themeElements>
    <a:clrScheme name="IntelSoft Theme Colors">
      <a:dk1>
        <a:srgbClr val="007B8C"/>
      </a:dk1>
      <a:lt1>
        <a:srgbClr val="FFFFFF"/>
      </a:lt1>
      <a:dk2>
        <a:srgbClr val="007B8C"/>
      </a:dk2>
      <a:lt2>
        <a:srgbClr val="FFFFFF"/>
      </a:lt2>
      <a:accent1>
        <a:srgbClr val="00B05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Template" id="{E378ADA1-280A-4A4C-BF5E-149EC099645D}" vid="{3179B525-AAA0-4C57-9481-4804BA26CDD7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ThemeTemplate</Template>
  <TotalTime>3359</TotalTime>
  <Words>1205</Words>
  <Application>Microsoft Office PowerPoint</Application>
  <PresentationFormat>Широкий екран</PresentationFormat>
  <Paragraphs>155</Paragraphs>
  <Slides>22</Slides>
  <Notes>22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8" baseType="lpstr">
      <vt:lpstr>Arial</vt:lpstr>
      <vt:lpstr>Calibri</vt:lpstr>
      <vt:lpstr>Franklin Gothic Book</vt:lpstr>
      <vt:lpstr>Franklin Gothic Medium</vt:lpstr>
      <vt:lpstr>Wingdings</vt:lpstr>
      <vt:lpstr>ThemeTemplate</vt:lpstr>
      <vt:lpstr>Fundamentals of ETL: data extraction, transformation and loading</vt:lpstr>
      <vt:lpstr>Table of contents</vt:lpstr>
      <vt:lpstr>ETL</vt:lpstr>
      <vt:lpstr>ETL</vt:lpstr>
      <vt:lpstr>ETL</vt:lpstr>
      <vt:lpstr>ETL</vt:lpstr>
      <vt:lpstr>What is Data Quality?</vt:lpstr>
      <vt:lpstr>Data Quality: Problems</vt:lpstr>
      <vt:lpstr>Data Quality: Motivation</vt:lpstr>
      <vt:lpstr>Data Quality: Definition</vt:lpstr>
      <vt:lpstr>Data Quality: Dimensions</vt:lpstr>
      <vt:lpstr>Data Quality: Example</vt:lpstr>
      <vt:lpstr>Data Quality: Example</vt:lpstr>
      <vt:lpstr>Data Profiling: Problem</vt:lpstr>
      <vt:lpstr>Data Profiling: what is?</vt:lpstr>
      <vt:lpstr>Data Profiling: Motivation</vt:lpstr>
      <vt:lpstr>Data Profiling: Plan</vt:lpstr>
      <vt:lpstr>Data Profiling: Methods</vt:lpstr>
      <vt:lpstr>Data Profiling: Methods</vt:lpstr>
      <vt:lpstr>Data Profiling: Conclusion</vt:lpstr>
      <vt:lpstr>Data Profiling: what is?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 «Основи прикладного математичного моделювання в R»</dc:title>
  <dc:creator>Юрій Клебан</dc:creator>
  <cp:lastModifiedBy>Yurii Kleban</cp:lastModifiedBy>
  <cp:revision>115</cp:revision>
  <cp:lastPrinted>2018-12-14T08:38:23Z</cp:lastPrinted>
  <dcterms:created xsi:type="dcterms:W3CDTF">2018-11-22T09:08:52Z</dcterms:created>
  <dcterms:modified xsi:type="dcterms:W3CDTF">2021-05-17T16:01:43Z</dcterms:modified>
</cp:coreProperties>
</file>