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2" r:id="rId3"/>
    <p:sldId id="287" r:id="rId4"/>
    <p:sldId id="290" r:id="rId5"/>
    <p:sldId id="291" r:id="rId6"/>
    <p:sldId id="292" r:id="rId7"/>
    <p:sldId id="264" r:id="rId8"/>
    <p:sldId id="268" r:id="rId9"/>
    <p:sldId id="293" r:id="rId10"/>
    <p:sldId id="289" r:id="rId11"/>
    <p:sldId id="288" r:id="rId12"/>
    <p:sldId id="265" r:id="rId13"/>
    <p:sldId id="295" r:id="rId14"/>
    <p:sldId id="294" r:id="rId15"/>
    <p:sldId id="296" r:id="rId16"/>
    <p:sldId id="297" r:id="rId17"/>
    <p:sldId id="298" r:id="rId18"/>
    <p:sldId id="282" r:id="rId19"/>
    <p:sldId id="283" r:id="rId20"/>
    <p:sldId id="286" r:id="rId21"/>
    <p:sldId id="263" r:id="rId2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3" autoAdjust="0"/>
    <p:restoredTop sz="87897" autoAdjust="0"/>
  </p:normalViewPr>
  <p:slideViewPr>
    <p:cSldViewPr snapToGrid="0">
      <p:cViewPr varScale="1">
        <p:scale>
          <a:sx n="135" d="100"/>
          <a:sy n="135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06.06.2021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06.06.2021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241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91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84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245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38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188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353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1383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</p:spTree>
    <p:extLst>
      <p:ext uri="{BB962C8B-B14F-4D97-AF65-F5344CB8AC3E}">
        <p14:creationId xmlns:p14="http://schemas.microsoft.com/office/powerpoint/2010/main" val="206545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</p:spTree>
    <p:extLst>
      <p:ext uri="{BB962C8B-B14F-4D97-AF65-F5344CB8AC3E}">
        <p14:creationId xmlns:p14="http://schemas.microsoft.com/office/powerpoint/2010/main" val="1305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577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301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881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56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966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495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02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544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531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06.06.2021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06.06.2021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06.06.2021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06.06.2021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06.06.2021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06.06.2021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06.06.2021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06.06.2021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06.06.2021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06.06.2021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06.06.2021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528AECD-4A94-4327-BAD7-47806D0E69D9}" type="datetime1">
              <a:rPr lang="uk-UA" smtClean="0"/>
              <a:pPr/>
              <a:t>06.06.2021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modeling-in-r-with-log-likelihood-function/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k.wikipedia.org/wiki/&#1052;&#1077;&#1090;&#1086;&#1076;_&#1085;&#1072;&#1081;&#1084;&#1077;&#1085;&#1096;&#1080;&#1093;_&#1082;&#1074;&#1072;&#1076;&#1088;&#1072;&#1090;&#1110;&#1074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Тема</a:t>
            </a:r>
            <a:br>
              <a:rPr lang="en-US" dirty="0"/>
            </a:br>
            <a:br>
              <a:rPr lang="en-US" sz="1800" dirty="0"/>
            </a:br>
            <a:r>
              <a:rPr lang="ru-RU" dirty="0" err="1"/>
              <a:t>Лінійна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(</a:t>
            </a:r>
            <a:r>
              <a:rPr lang="en-US" dirty="0"/>
              <a:t>LM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Основи</a:t>
            </a:r>
            <a:r>
              <a:rPr lang="ru-RU" dirty="0"/>
              <a:t> прикладного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в R»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7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 – </a:t>
            </a:r>
            <a:r>
              <a:rPr lang="uk-UA" sz="2200" dirty="0"/>
              <a:t>коефіцієнт кореляції відносна кількісна міра зв'язку між двома величинами</a:t>
            </a:r>
            <a:r>
              <a:rPr lang="en-US" sz="2200" dirty="0"/>
              <a:t>; </a:t>
            </a:r>
            <a:r>
              <a:rPr lang="ru-RU" sz="2200" i="1" dirty="0"/>
              <a:t>сума </a:t>
            </a:r>
            <a:r>
              <a:rPr lang="ru-RU" sz="2200" i="1" dirty="0" err="1"/>
              <a:t>добутків</a:t>
            </a:r>
            <a:r>
              <a:rPr lang="ru-RU" sz="2200" i="1" dirty="0"/>
              <a:t> </a:t>
            </a:r>
            <a:r>
              <a:rPr lang="ru-RU" sz="2200" i="1" dirty="0" err="1"/>
              <a:t>відхилень</a:t>
            </a:r>
            <a:r>
              <a:rPr lang="ru-RU" sz="2200" i="1" dirty="0"/>
              <a:t> </a:t>
            </a:r>
            <a:r>
              <a:rPr lang="ru-RU" sz="2200" i="1" dirty="0" err="1"/>
              <a:t>показників</a:t>
            </a:r>
            <a:r>
              <a:rPr lang="ru-RU" sz="2200" i="1" dirty="0"/>
              <a:t>, </a:t>
            </a:r>
            <a:r>
              <a:rPr lang="ru-RU" sz="2200" i="1" dirty="0" err="1"/>
              <a:t>поділений</a:t>
            </a:r>
            <a:r>
              <a:rPr lang="ru-RU" sz="2200" i="1" dirty="0"/>
              <a:t> на </a:t>
            </a:r>
            <a:r>
              <a:rPr lang="ru-RU" sz="2200" i="1" dirty="0" err="1"/>
              <a:t>добуток</a:t>
            </a:r>
            <a:r>
              <a:rPr lang="ru-RU" sz="2200" i="1" dirty="0"/>
              <a:t> </a:t>
            </a:r>
            <a:r>
              <a:rPr lang="ru-RU" sz="2200" i="1" dirty="0" err="1"/>
              <a:t>їх</a:t>
            </a:r>
            <a:r>
              <a:rPr lang="ru-RU" sz="2200" i="1" dirty="0"/>
              <a:t> </a:t>
            </a:r>
            <a:r>
              <a:rPr lang="ru-RU" sz="2200" i="1" dirty="0" err="1"/>
              <a:t>стандартних</a:t>
            </a:r>
            <a:r>
              <a:rPr lang="ru-RU" sz="2200" i="1" dirty="0"/>
              <a:t> </a:t>
            </a:r>
            <a:r>
              <a:rPr lang="ru-RU" sz="2200" i="1" dirty="0" err="1"/>
              <a:t>відхилень</a:t>
            </a:r>
            <a:r>
              <a:rPr lang="ru-RU" sz="2200" i="1" dirty="0"/>
              <a:t>.</a:t>
            </a:r>
            <a:endParaRPr lang="uk-UA" sz="2200" dirty="0"/>
          </a:p>
          <a:p>
            <a:pPr marL="0" indent="0">
              <a:buNone/>
            </a:pPr>
            <a:r>
              <a:rPr lang="uk-UA" sz="2200" dirty="0"/>
              <a:t>Коефіцієнт кореляції набуває значень у діапазоні </a:t>
            </a:r>
            <a:r>
              <a:rPr lang="en-US" sz="2200" dirty="0"/>
              <a:t>[-1;1]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31606"/>
              </p:ext>
            </p:extLst>
          </p:nvPr>
        </p:nvGraphicFramePr>
        <p:xfrm>
          <a:off x="961920" y="3833191"/>
          <a:ext cx="2107103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51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778192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X1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X2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78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110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150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89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100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174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102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FC7FE3-BB38-4239-87B4-CBC4EDD2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45" y="3833191"/>
            <a:ext cx="3451741" cy="2133600"/>
          </a:xfrm>
          <a:prstGeom prst="rect">
            <a:avLst/>
          </a:prstGeom>
        </p:spPr>
      </p:pic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E544BE0A-D026-4020-B41F-7CFC9FB797B2}"/>
              </a:ext>
            </a:extLst>
          </p:cNvPr>
          <p:cNvSpPr/>
          <p:nvPr/>
        </p:nvSpPr>
        <p:spPr>
          <a:xfrm>
            <a:off x="3415784" y="4680916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ECBAA99-A8A4-4952-9FBD-9B905CE7A704}"/>
                  </a:ext>
                </a:extLst>
              </p:cNvPr>
              <p:cNvSpPr/>
              <p:nvPr/>
            </p:nvSpPr>
            <p:spPr>
              <a:xfrm>
                <a:off x="6581039" y="5277678"/>
                <a:ext cx="100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0,9</m:t>
                      </m:r>
                    </m:oMath>
                  </m:oMathPara>
                </a14:m>
                <a:endParaRPr lang="uk-UA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ECBAA99-A8A4-4952-9FBD-9B905CE7A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39" y="5277678"/>
                <a:ext cx="1002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я 12">
            <a:extLst>
              <a:ext uri="{FF2B5EF4-FFF2-40B4-BE49-F238E27FC236}">
                <a16:creationId xmlns:a16="http://schemas.microsoft.com/office/drawing/2014/main" id="{C9B1D305-35A4-479D-BCF1-7EC16FCA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07341"/>
              </p:ext>
            </p:extLst>
          </p:nvPr>
        </p:nvGraphicFramePr>
        <p:xfrm>
          <a:off x="8163780" y="1866285"/>
          <a:ext cx="360851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6722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280897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280897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Кореляція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Негативна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Позитивна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Відсутня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-0,09 до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0 до 0,9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Низька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-0,3 до -0,1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0,1 до 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Середня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-0,5 до -0,3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0,3 до 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-1 до -0,5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0,5 до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69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otal </a:t>
                </a:r>
                <a:r>
                  <a:rPr lang="en-US" sz="2400" b="1" dirty="0"/>
                  <a:t>S</a:t>
                </a:r>
                <a:r>
                  <a:rPr lang="en-US" sz="2400" dirty="0"/>
                  <a:t>um of </a:t>
                </a:r>
                <a:r>
                  <a:rPr lang="en-US" sz="2400" b="1" dirty="0"/>
                  <a:t>S</a:t>
                </a:r>
                <a:r>
                  <a:rPr lang="en-US" sz="2400" dirty="0"/>
                  <a:t>quares: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сума квадратів різниць реальних значень </a:t>
                </a:r>
                <a:r>
                  <a:rPr lang="en-US" sz="2400" dirty="0"/>
                  <a:t>y</a:t>
                </a:r>
                <a:r>
                  <a:rPr lang="uk-UA" sz="2400" dirty="0"/>
                  <a:t> та середнього значення </a:t>
                </a:r>
                <a:r>
                  <a:rPr lang="en-US" sz="2400" dirty="0"/>
                  <a:t>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R</a:t>
                </a:r>
                <a:r>
                  <a:rPr lang="en-US" sz="2400" dirty="0"/>
                  <a:t>esidual </a:t>
                </a:r>
                <a:r>
                  <a:rPr lang="en-US" sz="2400" b="1" dirty="0"/>
                  <a:t>S</a:t>
                </a:r>
                <a:r>
                  <a:rPr lang="en-US" sz="2400" dirty="0"/>
                  <a:t>um of </a:t>
                </a:r>
                <a:r>
                  <a:rPr lang="en-US" sz="2400" b="1" dirty="0"/>
                  <a:t>S</a:t>
                </a:r>
                <a:r>
                  <a:rPr lang="en-US" sz="2400" dirty="0"/>
                  <a:t>quares: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сума квадратів відхилень модельованого значення від реального.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3"/>
                <a:stretch>
                  <a:fillRect l="-1856" t="-40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C9BDFDDB-C8B2-40FC-A157-3CB198B405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7084" y="1825624"/>
                <a:ext cx="5257800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latin typeface="Calibri" panose="020F0502020204030204" pitchFamily="34" charset="0"/>
                  </a:rPr>
                  <a:t>R</a:t>
                </a:r>
                <a:r>
                  <a:rPr lang="en-US" sz="2400" b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sz="2400" b="1" dirty="0">
                    <a:latin typeface="Calibri" panose="020F0502020204030204" pitchFamily="34" charset="0"/>
                  </a:rPr>
                  <a:t> (R-Squared) </a:t>
                </a:r>
                <a:r>
                  <a:rPr lang="en-US" sz="2400" dirty="0">
                    <a:latin typeface="Calibri" panose="020F0502020204030204" pitchFamily="34" charset="0"/>
                  </a:rPr>
                  <a:t>– </a:t>
                </a:r>
                <a:r>
                  <a:rPr lang="uk-UA" sz="2400" dirty="0">
                    <a:latin typeface="Calibri" panose="020F0502020204030204" pitchFamily="34" charset="0"/>
                  </a:rPr>
                  <a:t>коефіцієнт детермінації.</a:t>
                </a: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𝐶𝑂𝑅𝑅𝐸𝐿𝐴𝑇𝐼𝑂𝑁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b="1" dirty="0">
                    <a:latin typeface="Calibri" panose="020F0502020204030204" pitchFamily="34" charset="0"/>
                  </a:rPr>
                  <a:t>Корегований </a:t>
                </a:r>
                <a:r>
                  <a:rPr lang="en-US" sz="2400" b="1" dirty="0">
                    <a:latin typeface="Calibri" panose="020F0502020204030204" pitchFamily="34" charset="0"/>
                  </a:rPr>
                  <a:t>R</a:t>
                </a:r>
                <a:r>
                  <a:rPr lang="en-US" sz="2400" b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sz="2400" b="1" dirty="0">
                    <a:latin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</a:rPr>
                  <a:t>(Adj R-Squared) – </a:t>
                </a:r>
                <a:r>
                  <a:rPr lang="uk-UA" sz="2400" dirty="0">
                    <a:latin typeface="Calibri" panose="020F0502020204030204" pitchFamily="34" charset="0"/>
                  </a:rPr>
                  <a:t>враховує кількість спостережень та факторів моделі.</a:t>
                </a: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C9BDFDDB-C8B2-40FC-A157-3CB198B4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4" y="1825624"/>
                <a:ext cx="5257800" cy="4351337"/>
              </a:xfrm>
              <a:prstGeom prst="rect">
                <a:avLst/>
              </a:prstGeom>
              <a:blipFill>
                <a:blip r:embed="rId4"/>
                <a:stretch>
                  <a:fillRect l="-185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72275" cy="4647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MSE</a:t>
                </a:r>
                <a:r>
                  <a:rPr lang="en-US" sz="2400" dirty="0"/>
                  <a:t> (Mean Squared Error) – </a:t>
                </a:r>
                <a:r>
                  <a:rPr lang="uk-UA" sz="2400" dirty="0"/>
                  <a:t>середньоквадратичне відхилення</a:t>
                </a:r>
                <a:r>
                  <a:rPr lang="en-US" sz="2400" dirty="0"/>
                  <a:t>; </a:t>
                </a:r>
                <a:r>
                  <a:rPr lang="ru-RU" sz="2400" dirty="0" err="1"/>
                  <a:t>середн</a:t>
                </a:r>
                <a:r>
                  <a:rPr lang="uk-UA" sz="2400" dirty="0"/>
                  <a:t>є значення квадратів відхилень прогнозованих даних від реальних.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mean – </a:t>
                </a:r>
                <a:r>
                  <a:rPr lang="uk-UA" sz="1800" dirty="0"/>
                  <a:t>середнє (сума/кількість)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real –</a:t>
                </a:r>
                <a:r>
                  <a:rPr lang="uk-UA" sz="1800" dirty="0"/>
                  <a:t> реальні значення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predicted – </a:t>
                </a:r>
                <a:r>
                  <a:rPr lang="uk-UA" sz="1800" dirty="0"/>
                  <a:t>прогнозовані </a:t>
                </a:r>
                <a:r>
                  <a:rPr lang="uk-UA" sz="1800" b="1" dirty="0"/>
                  <a:t>значення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ru-RU" sz="1800" dirty="0"/>
                  <a:t>Кор</a:t>
                </a:r>
                <a:r>
                  <a:rPr lang="uk-UA" sz="1800" dirty="0" err="1"/>
                  <a:t>інь</a:t>
                </a:r>
                <a:r>
                  <a:rPr lang="uk-UA" sz="1800" dirty="0"/>
                  <a:t> з середньоквадратичного відхилення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uk-UA" sz="18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72275" cy="4647746"/>
              </a:xfrm>
              <a:blipFill>
                <a:blip r:embed="rId3"/>
                <a:stretch>
                  <a:fillRect l="-1441" t="-17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3063"/>
              </p:ext>
            </p:extLst>
          </p:nvPr>
        </p:nvGraphicFramePr>
        <p:xfrm>
          <a:off x="7153275" y="1971675"/>
          <a:ext cx="4657726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82321991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1112678925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Real (Y)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Predicted (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 - </a:t>
                      </a:r>
                      <a:r>
                        <a:rPr lang="en-US" sz="1400" dirty="0" err="1"/>
                        <a:t>Yp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(Y - 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r>
                        <a:rPr lang="en-US" sz="1400" baseline="30000" dirty="0"/>
                        <a:t>2</a:t>
                      </a:r>
                      <a:endParaRPr lang="uk-UA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-2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-3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libri" panose="020F0502020204030204" pitchFamily="34" charset="0"/>
                        </a:rPr>
                        <a:t>SUM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04340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libri" panose="020F0502020204030204" pitchFamily="34" charset="0"/>
                        </a:rPr>
                        <a:t>MSE = SUM/N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6,67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27745"/>
                  </a:ext>
                </a:extLst>
              </a:tr>
            </a:tbl>
          </a:graphicData>
        </a:graphic>
      </p:graphicFrame>
      <p:sp>
        <p:nvSpPr>
          <p:cNvPr id="6" name="Місце для вмісту 1">
            <a:extLst>
              <a:ext uri="{FF2B5EF4-FFF2-40B4-BE49-F238E27FC236}">
                <a16:creationId xmlns:a16="http://schemas.microsoft.com/office/drawing/2014/main" id="{A15E08E4-CF68-4E3A-8603-9FF486FFFE0A}"/>
              </a:ext>
            </a:extLst>
          </p:cNvPr>
          <p:cNvSpPr txBox="1">
            <a:spLocks/>
          </p:cNvSpPr>
          <p:nvPr/>
        </p:nvSpPr>
        <p:spPr>
          <a:xfrm>
            <a:off x="7153275" y="5074285"/>
            <a:ext cx="4657726" cy="11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err="1">
                <a:latin typeface="Calibri" panose="020F0502020204030204" pitchFamily="34" charset="0"/>
              </a:rPr>
              <a:t>Чи</a:t>
            </a:r>
            <a:r>
              <a:rPr lang="ru-RU" sz="2400" dirty="0">
                <a:latin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</a:rPr>
              <a:t>менше</a:t>
            </a:r>
            <a:r>
              <a:rPr lang="ru-RU" sz="2400" dirty="0">
                <a:latin typeface="Calibri" panose="020F0502020204030204" pitchFamily="34" charset="0"/>
              </a:rPr>
              <a:t> в</a:t>
            </a:r>
            <a:r>
              <a:rPr lang="uk-UA" sz="2400" dirty="0" err="1">
                <a:latin typeface="Calibri" panose="020F0502020204030204" pitchFamily="34" charset="0"/>
              </a:rPr>
              <a:t>ідхилення</a:t>
            </a:r>
            <a:r>
              <a:rPr lang="uk-UA" sz="2400" dirty="0">
                <a:latin typeface="Calibri" panose="020F0502020204030204" pitchFamily="34" charset="0"/>
              </a:rPr>
              <a:t>, </a:t>
            </a:r>
            <a:br>
              <a:rPr lang="uk-UA" sz="2400" dirty="0">
                <a:latin typeface="Calibri" panose="020F0502020204030204" pitchFamily="34" charset="0"/>
              </a:rPr>
            </a:br>
            <a:r>
              <a:rPr lang="uk-UA" sz="2400" dirty="0">
                <a:latin typeface="Calibri" panose="020F0502020204030204" pitchFamily="34" charset="0"/>
              </a:rPr>
              <a:t>тим краща модель</a:t>
            </a:r>
          </a:p>
        </p:txBody>
      </p:sp>
    </p:spTree>
    <p:extLst>
      <p:ext uri="{BB962C8B-B14F-4D97-AF65-F5344CB8AC3E}">
        <p14:creationId xmlns:p14="http://schemas.microsoft.com/office/powerpoint/2010/main" val="341371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32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</a:t>
                </a:r>
                <a:r>
                  <a:rPr lang="en-US" sz="2400" dirty="0"/>
                  <a:t> (Mean Absolute Percentage Error) – </a:t>
                </a:r>
                <a:r>
                  <a:rPr lang="uk-UA" sz="2400" dirty="0"/>
                  <a:t>середнє абсолютне відхилення</a:t>
                </a:r>
                <a:r>
                  <a:rPr lang="en-US" sz="2400" dirty="0"/>
                  <a:t> </a:t>
                </a:r>
                <a:r>
                  <a:rPr lang="uk-UA" sz="2400" dirty="0"/>
                  <a:t>прогнозованого показника від реального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mean – </a:t>
                </a:r>
                <a:r>
                  <a:rPr lang="uk-UA" sz="1800" dirty="0"/>
                  <a:t>середнє (сума/кількість)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abs – </a:t>
                </a:r>
                <a:r>
                  <a:rPr lang="ru-RU" sz="1800" dirty="0"/>
                  <a:t>модуль (</a:t>
                </a:r>
                <a:r>
                  <a:rPr lang="en-US" sz="1800" dirty="0"/>
                  <a:t>|-5|</a:t>
                </a:r>
                <a:r>
                  <a:rPr lang="ru-RU" sz="1800" dirty="0"/>
                  <a:t>)</a:t>
                </a:r>
                <a:endParaRPr lang="uk-UA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real –</a:t>
                </a:r>
                <a:r>
                  <a:rPr lang="uk-UA" sz="1800" dirty="0"/>
                  <a:t> реальні значення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predicted – </a:t>
                </a:r>
                <a:r>
                  <a:rPr lang="uk-UA" sz="1800" dirty="0"/>
                  <a:t>прогнозовані значення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MAPE</a:t>
                </a:r>
                <a:r>
                  <a:rPr lang="en-US" sz="1800" dirty="0"/>
                  <a:t> (Mean Absolute Percentage Error) – </a:t>
                </a:r>
                <a:r>
                  <a:rPr lang="uk-UA" sz="1800" dirty="0"/>
                  <a:t>середнє абсолютне відсоткове відхилення</a:t>
                </a:r>
                <a:r>
                  <a:rPr lang="en-US" sz="1800" dirty="0"/>
                  <a:t> </a:t>
                </a:r>
                <a:r>
                  <a:rPr lang="uk-UA" sz="1800" dirty="0"/>
                  <a:t>прогнозованого показника від реального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uk-UA" sz="18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325" cy="4351338"/>
              </a:xfrm>
              <a:blipFill>
                <a:blip r:embed="rId3"/>
                <a:stretch>
                  <a:fillRect l="-1618" t="-182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/>
        </p:nvGraphicFramePr>
        <p:xfrm>
          <a:off x="7153275" y="1971675"/>
          <a:ext cx="4657726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82321991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1112678925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Real (Y)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Predicted (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Y - </a:t>
                      </a:r>
                      <a:r>
                        <a:rPr lang="en-US" sz="1400" dirty="0" err="1"/>
                        <a:t>Yp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(Y - 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r>
                        <a:rPr lang="en-US" sz="1400" baseline="30000" dirty="0"/>
                        <a:t>2</a:t>
                      </a:r>
                      <a:endParaRPr lang="uk-UA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-2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-3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libri" panose="020F0502020204030204" pitchFamily="34" charset="0"/>
                        </a:rPr>
                        <a:t>SUM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04340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alibri" panose="020F0502020204030204" pitchFamily="34" charset="0"/>
                        </a:rPr>
                        <a:t>MSE = SUM/N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</a:rPr>
                        <a:t>6,67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27745"/>
                  </a:ext>
                </a:extLst>
              </a:tr>
            </a:tbl>
          </a:graphicData>
        </a:graphic>
      </p:graphicFrame>
      <p:sp>
        <p:nvSpPr>
          <p:cNvPr id="6" name="Місце для вмісту 1">
            <a:extLst>
              <a:ext uri="{FF2B5EF4-FFF2-40B4-BE49-F238E27FC236}">
                <a16:creationId xmlns:a16="http://schemas.microsoft.com/office/drawing/2014/main" id="{A15E08E4-CF68-4E3A-8603-9FF486FFFE0A}"/>
              </a:ext>
            </a:extLst>
          </p:cNvPr>
          <p:cNvSpPr txBox="1">
            <a:spLocks/>
          </p:cNvSpPr>
          <p:nvPr/>
        </p:nvSpPr>
        <p:spPr>
          <a:xfrm>
            <a:off x="7153275" y="5074285"/>
            <a:ext cx="4657726" cy="11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err="1">
                <a:latin typeface="Calibri" panose="020F0502020204030204" pitchFamily="34" charset="0"/>
              </a:rPr>
              <a:t>Чи</a:t>
            </a:r>
            <a:r>
              <a:rPr lang="ru-RU" sz="2400" dirty="0">
                <a:latin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</a:rPr>
              <a:t>менше</a:t>
            </a:r>
            <a:r>
              <a:rPr lang="ru-RU" sz="2400" dirty="0">
                <a:latin typeface="Calibri" panose="020F0502020204030204" pitchFamily="34" charset="0"/>
              </a:rPr>
              <a:t> в</a:t>
            </a:r>
            <a:r>
              <a:rPr lang="uk-UA" sz="2400" dirty="0" err="1">
                <a:latin typeface="Calibri" panose="020F0502020204030204" pitchFamily="34" charset="0"/>
              </a:rPr>
              <a:t>ідхилення</a:t>
            </a:r>
            <a:r>
              <a:rPr lang="uk-UA" sz="2400" dirty="0">
                <a:latin typeface="Calibri" panose="020F0502020204030204" pitchFamily="34" charset="0"/>
              </a:rPr>
              <a:t>, </a:t>
            </a:r>
            <a:br>
              <a:rPr lang="uk-UA" sz="2400" dirty="0">
                <a:latin typeface="Calibri" panose="020F0502020204030204" pitchFamily="34" charset="0"/>
              </a:rPr>
            </a:br>
            <a:r>
              <a:rPr lang="uk-UA" sz="2400" dirty="0">
                <a:latin typeface="Calibri" panose="020F0502020204030204" pitchFamily="34" charset="0"/>
              </a:rPr>
              <a:t>тим краща модель</a:t>
            </a:r>
          </a:p>
        </p:txBody>
      </p:sp>
    </p:spTree>
    <p:extLst>
      <p:ext uri="{BB962C8B-B14F-4D97-AF65-F5344CB8AC3E}">
        <p14:creationId xmlns:p14="http://schemas.microsoft.com/office/powerpoint/2010/main" val="100563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b="1" dirty="0"/>
                  <a:t>Мультиколінеарність </a:t>
                </a:r>
                <a:r>
                  <a:rPr lang="en-US" sz="2400" dirty="0"/>
                  <a:t>– </a:t>
                </a:r>
                <a:r>
                  <a:rPr lang="uk-UA" sz="2400" dirty="0"/>
                  <a:t>наявність тісного кореляційного зв'язку між факторами моделі.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Для перевірки наявності </a:t>
                </a:r>
                <a:r>
                  <a:rPr lang="uk-UA" sz="2400" dirty="0" err="1"/>
                  <a:t>мультиколінеарності</a:t>
                </a:r>
                <a:r>
                  <a:rPr lang="uk-UA" sz="2400" dirty="0"/>
                  <a:t> у моделі використовують </a:t>
                </a:r>
                <a:r>
                  <a:rPr lang="en-US" sz="2400" dirty="0"/>
                  <a:t>VIF</a:t>
                </a:r>
                <a:r>
                  <a:rPr lang="ru-RU" sz="2400" dirty="0"/>
                  <a:t>-тест</a:t>
                </a:r>
                <a:r>
                  <a:rPr lang="en-US" sz="2400" dirty="0"/>
                  <a:t> (Variance Inflation Factor)</a:t>
                </a:r>
                <a:r>
                  <a:rPr lang="ru-RU" sz="2400" dirty="0"/>
                  <a:t>:</a:t>
                </a:r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𝑉𝐼𝐹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sz="2400" dirty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err="1"/>
                  <a:t>i</a:t>
                </a:r>
                <a:r>
                  <a:rPr lang="en-US" sz="2400" dirty="0"/>
                  <a:t>-</a:t>
                </a:r>
                <a:r>
                  <a:rPr lang="ru-RU" sz="2400" dirty="0" err="1"/>
                  <a:t>го</a:t>
                </a:r>
                <a:r>
                  <a:rPr lang="ru-RU" sz="2400" dirty="0"/>
                  <a:t> фактора (взятого як </a:t>
                </a:r>
                <a:r>
                  <a:rPr lang="en-US" sz="2400" b="1" dirty="0"/>
                  <a:t>Y</a:t>
                </a:r>
                <a:r>
                  <a:rPr lang="ru-RU" sz="2400" dirty="0"/>
                  <a:t>) з </a:t>
                </a:r>
                <a:r>
                  <a:rPr lang="uk-UA" sz="2400" dirty="0"/>
                  <a:t>іншими факторами у якості</a:t>
                </a:r>
                <a:r>
                  <a:rPr lang="en-US" sz="2400" dirty="0"/>
                  <a:t> </a:t>
                </a:r>
                <a:r>
                  <a:rPr lang="ru-RU" sz="2400" b="1" dirty="0"/>
                  <a:t>Х</a:t>
                </a:r>
                <a:r>
                  <a:rPr lang="ru-RU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err="1"/>
                  <a:t>Якщо</a:t>
                </a:r>
                <a:r>
                  <a:rPr lang="ru-RU" sz="2400" dirty="0"/>
                  <a:t> </a:t>
                </a:r>
                <a:r>
                  <a:rPr lang="en-US" sz="2400" dirty="0"/>
                  <a:t>VIF-test &gt; 4</a:t>
                </a:r>
                <a:r>
                  <a:rPr lang="uk-UA" sz="2400" dirty="0"/>
                  <a:t>, це означає, що варіація цього </a:t>
                </a:r>
                <a:r>
                  <a:rPr lang="uk-UA" sz="2400" dirty="0" err="1"/>
                  <a:t>фактора</a:t>
                </a:r>
                <a:r>
                  <a:rPr lang="uk-UA" sz="2400" dirty="0"/>
                  <a:t> пояснюється варіацією інших факторів моделі.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3"/>
                <a:stretch>
                  <a:fillRect l="-840" t="-1821" b="-50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МУЛЬТИКОЛІНЕАРНІСТЬ</a:t>
            </a:r>
          </a:p>
        </p:txBody>
      </p:sp>
    </p:spTree>
    <p:extLst>
      <p:ext uri="{BB962C8B-B14F-4D97-AF65-F5344CB8AC3E}">
        <p14:creationId xmlns:p14="http://schemas.microsoft.com/office/powerpoint/2010/main" val="2846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увати 68">
            <a:extLst>
              <a:ext uri="{FF2B5EF4-FFF2-40B4-BE49-F238E27FC236}">
                <a16:creationId xmlns:a16="http://schemas.microsoft.com/office/drawing/2014/main" id="{13608198-44B0-403F-8AB2-8538EA52EB98}"/>
              </a:ext>
            </a:extLst>
          </p:cNvPr>
          <p:cNvGrpSpPr/>
          <p:nvPr/>
        </p:nvGrpSpPr>
        <p:grpSpPr>
          <a:xfrm>
            <a:off x="7526574" y="2447980"/>
            <a:ext cx="4032801" cy="3210708"/>
            <a:chOff x="7454003" y="2041795"/>
            <a:chExt cx="4032801" cy="3210708"/>
          </a:xfrm>
        </p:grpSpPr>
        <p:sp>
          <p:nvSpPr>
            <p:cNvPr id="68" name="Рівнобедрений трикутник 67">
              <a:extLst>
                <a:ext uri="{FF2B5EF4-FFF2-40B4-BE49-F238E27FC236}">
                  <a16:creationId xmlns:a16="http://schemas.microsoft.com/office/drawing/2014/main" id="{DBD92F97-0E38-4588-800C-E84ED8C350FF}"/>
                </a:ext>
              </a:extLst>
            </p:cNvPr>
            <p:cNvSpPr/>
            <p:nvPr/>
          </p:nvSpPr>
          <p:spPr>
            <a:xfrm rot="13873114">
              <a:off x="8442495" y="1154694"/>
              <a:ext cx="1733295" cy="3703752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31000">
                  <a:schemeClr val="accent1">
                    <a:tint val="44500"/>
                    <a:satMod val="160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grpSp>
          <p:nvGrpSpPr>
            <p:cNvPr id="32" name="Групувати 31">
              <a:extLst>
                <a:ext uri="{FF2B5EF4-FFF2-40B4-BE49-F238E27FC236}">
                  <a16:creationId xmlns:a16="http://schemas.microsoft.com/office/drawing/2014/main" id="{A3629DD4-3C7B-4E77-9136-8265BA22C54F}"/>
                </a:ext>
              </a:extLst>
            </p:cNvPr>
            <p:cNvGrpSpPr/>
            <p:nvPr/>
          </p:nvGrpSpPr>
          <p:grpSpPr>
            <a:xfrm>
              <a:off x="7454003" y="2041795"/>
              <a:ext cx="4032801" cy="3210708"/>
              <a:chOff x="1348823" y="2135596"/>
              <a:chExt cx="4032801" cy="3210708"/>
            </a:xfrm>
          </p:grpSpPr>
          <p:cxnSp>
            <p:nvCxnSpPr>
              <p:cNvPr id="34" name="Пряма зі стрілкою 33">
                <a:extLst>
                  <a:ext uri="{FF2B5EF4-FFF2-40B4-BE49-F238E27FC236}">
                    <a16:creationId xmlns:a16="http://schemas.microsoft.com/office/drawing/2014/main" id="{F58D4AF7-D4A7-4F37-9F47-A60306BF3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зі стрілкою 34">
                <a:extLst>
                  <a:ext uri="{FF2B5EF4-FFF2-40B4-BE49-F238E27FC236}">
                    <a16:creationId xmlns:a16="http://schemas.microsoft.com/office/drawing/2014/main" id="{7D9C55DA-8080-4D0B-868E-6BDF2EDA4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F63BF6AF-0659-42EF-A654-A256067DB1E9}"/>
                  </a:ext>
                </a:extLst>
              </p:cNvPr>
              <p:cNvSpPr/>
              <p:nvPr/>
            </p:nvSpPr>
            <p:spPr>
              <a:xfrm>
                <a:off x="2041390" y="384288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A985F506-B84A-4868-84BB-ABBDC25E1A73}"/>
                  </a:ext>
                </a:extLst>
              </p:cNvPr>
              <p:cNvSpPr/>
              <p:nvPr/>
            </p:nvSpPr>
            <p:spPr>
              <a:xfrm>
                <a:off x="2331878" y="34177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0E423B3F-0142-4D3A-BB1A-5FF39BC750CA}"/>
                  </a:ext>
                </a:extLst>
              </p:cNvPr>
              <p:cNvSpPr/>
              <p:nvPr/>
            </p:nvSpPr>
            <p:spPr>
              <a:xfrm>
                <a:off x="2624744" y="379164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55172924-769A-4DA6-96D4-5B3B5A4648E0}"/>
                  </a:ext>
                </a:extLst>
              </p:cNvPr>
              <p:cNvSpPr/>
              <p:nvPr/>
            </p:nvSpPr>
            <p:spPr>
              <a:xfrm>
                <a:off x="2917666" y="34225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211FEEDF-27FA-4F31-9E26-D9B533953719}"/>
                  </a:ext>
                </a:extLst>
              </p:cNvPr>
              <p:cNvSpPr/>
              <p:nvPr/>
            </p:nvSpPr>
            <p:spPr>
              <a:xfrm>
                <a:off x="3210532" y="273332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8AB258A9-1343-4B84-8FE3-9AD766DE5BA2}"/>
                  </a:ext>
                </a:extLst>
              </p:cNvPr>
              <p:cNvSpPr/>
              <p:nvPr/>
            </p:nvSpPr>
            <p:spPr>
              <a:xfrm>
                <a:off x="3497183" y="3167749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ABEDC846-AF4D-4FDE-86FF-F03C8D92222B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DBBBBB95-0872-4027-81A3-F6D4852C3978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35823930-0BEF-4CF9-BC79-C20A9A18E019}"/>
                  </a:ext>
                </a:extLst>
              </p:cNvPr>
              <p:cNvSpPr/>
              <p:nvPr/>
            </p:nvSpPr>
            <p:spPr>
              <a:xfrm>
                <a:off x="4325468" y="28804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F9F2C765-FFD9-47AE-AEB4-96508604951D}"/>
                  </a:ext>
                </a:extLst>
              </p:cNvPr>
              <p:cNvSpPr/>
              <p:nvPr/>
            </p:nvSpPr>
            <p:spPr>
              <a:xfrm>
                <a:off x="4618390" y="2425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EC68BAC3-DA13-4F72-B843-8FB4279B6FCB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7BA4942E-8389-4DA6-914B-02BB35338012}"/>
                  </a:ext>
                </a:extLst>
              </p:cNvPr>
              <p:cNvSpPr/>
              <p:nvPr/>
            </p:nvSpPr>
            <p:spPr>
              <a:xfrm>
                <a:off x="5197907" y="213559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F77BDF-FEB9-45EE-8B22-24D17C21B488}"/>
                  </a:ext>
                </a:extLst>
              </p:cNvPr>
              <p:cNvSpPr txBox="1"/>
              <p:nvPr/>
            </p:nvSpPr>
            <p:spPr>
              <a:xfrm>
                <a:off x="1348823" y="3182422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E599EE-5AAF-460C-A907-C3CED35A5C23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770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У </a:t>
            </a:r>
            <a:r>
              <a:rPr lang="ru-RU" sz="2400" dirty="0" err="1"/>
              <a:t>статистиці</a:t>
            </a:r>
            <a:r>
              <a:rPr lang="ru-RU" sz="2400" dirty="0"/>
              <a:t>, </a:t>
            </a:r>
            <a:r>
              <a:rPr lang="ru-RU" sz="2400" dirty="0" err="1"/>
              <a:t>послідовність</a:t>
            </a:r>
            <a:r>
              <a:rPr lang="ru-RU" sz="2400" dirty="0"/>
              <a:t> </a:t>
            </a:r>
            <a:r>
              <a:rPr lang="ru-RU" sz="2400" dirty="0" err="1"/>
              <a:t>випадкових</a:t>
            </a:r>
            <a:r>
              <a:rPr lang="ru-RU" sz="2400" dirty="0"/>
              <a:t> величин </a:t>
            </a:r>
            <a:r>
              <a:rPr lang="ru-RU" sz="2400" dirty="0" err="1"/>
              <a:t>називається</a:t>
            </a:r>
            <a:r>
              <a:rPr lang="ru-RU" sz="2400" dirty="0"/>
              <a:t> </a:t>
            </a:r>
            <a:r>
              <a:rPr lang="ru-RU" sz="2400" dirty="0" err="1"/>
              <a:t>гетероскедастичною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випадкові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</a:t>
            </a:r>
            <a:r>
              <a:rPr lang="ru-RU" sz="2400" dirty="0" err="1"/>
              <a:t>різну</a:t>
            </a:r>
            <a:r>
              <a:rPr lang="ru-RU" sz="2400" dirty="0"/>
              <a:t> </a:t>
            </a:r>
            <a:r>
              <a:rPr lang="ru-RU" sz="2400" dirty="0" err="1"/>
              <a:t>дисперсію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Гетероскедастичність</a:t>
            </a:r>
            <a:r>
              <a:rPr lang="ru-RU" sz="2400" dirty="0"/>
              <a:t> -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збільшенням</a:t>
            </a:r>
            <a:r>
              <a:rPr lang="ru-RU" sz="2400" dirty="0"/>
              <a:t> </a:t>
            </a:r>
            <a:r>
              <a:rPr lang="ru-RU" sz="2400" dirty="0" err="1"/>
              <a:t>значень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</a:t>
            </a:r>
            <a:r>
              <a:rPr lang="ru-RU" sz="2400" dirty="0" err="1"/>
              <a:t>зростає</a:t>
            </a:r>
            <a:r>
              <a:rPr lang="ru-RU" sz="2400" dirty="0"/>
              <a:t> </a:t>
            </a:r>
            <a:r>
              <a:rPr lang="ru-RU" sz="2400" dirty="0" err="1"/>
              <a:t>варіація</a:t>
            </a:r>
            <a:r>
              <a:rPr lang="ru-RU" sz="2400" dirty="0"/>
              <a:t> </a:t>
            </a:r>
            <a:r>
              <a:rPr lang="ru-RU" sz="2400" dirty="0" err="1"/>
              <a:t>похибок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ГЕТЕРОСКЕДАСТИЧНІСТЬ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57A0BAC-7BFC-4397-9522-77060880090B}"/>
              </a:ext>
            </a:extLst>
          </p:cNvPr>
          <p:cNvSpPr/>
          <p:nvPr/>
        </p:nvSpPr>
        <p:spPr>
          <a:xfrm>
            <a:off x="8571409" y="407275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A2DF1A2-4895-4C8D-BB1A-BDDF355E615D}"/>
              </a:ext>
            </a:extLst>
          </p:cNvPr>
          <p:cNvSpPr/>
          <p:nvPr/>
        </p:nvSpPr>
        <p:spPr>
          <a:xfrm>
            <a:off x="8823249" y="378809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8B0157B-645B-4F8E-B4B1-098E18C25E71}"/>
              </a:ext>
            </a:extLst>
          </p:cNvPr>
          <p:cNvSpPr/>
          <p:nvPr/>
        </p:nvSpPr>
        <p:spPr>
          <a:xfrm>
            <a:off x="8907603" y="3422838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6BE5B4F1-D2F9-4C14-B50D-8733C5A87CCB}"/>
              </a:ext>
            </a:extLst>
          </p:cNvPr>
          <p:cNvSpPr/>
          <p:nvPr/>
        </p:nvSpPr>
        <p:spPr>
          <a:xfrm>
            <a:off x="9008286" y="3923543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7F10B6F-3E4F-4F36-BDE9-1F1BC46A064E}"/>
              </a:ext>
            </a:extLst>
          </p:cNvPr>
          <p:cNvSpPr/>
          <p:nvPr/>
        </p:nvSpPr>
        <p:spPr>
          <a:xfrm>
            <a:off x="9928531" y="349480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A0CA5E6-4BCD-4130-A7E6-6A386E415842}"/>
              </a:ext>
            </a:extLst>
          </p:cNvPr>
          <p:cNvSpPr/>
          <p:nvPr/>
        </p:nvSpPr>
        <p:spPr>
          <a:xfrm>
            <a:off x="9439561" y="3791768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F73E1BF9-73B8-4309-97B7-708291E725AE}"/>
              </a:ext>
            </a:extLst>
          </p:cNvPr>
          <p:cNvSpPr/>
          <p:nvPr/>
        </p:nvSpPr>
        <p:spPr>
          <a:xfrm>
            <a:off x="9190161" y="300213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52D53E2-F6C0-453A-BBBA-B7DF2A546E49}"/>
              </a:ext>
            </a:extLst>
          </p:cNvPr>
          <p:cNvSpPr/>
          <p:nvPr/>
        </p:nvSpPr>
        <p:spPr>
          <a:xfrm>
            <a:off x="9631934" y="2815099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8F05939-AAAB-478C-8A17-467D3539A83D}"/>
              </a:ext>
            </a:extLst>
          </p:cNvPr>
          <p:cNvSpPr/>
          <p:nvPr/>
        </p:nvSpPr>
        <p:spPr>
          <a:xfrm>
            <a:off x="8425275" y="430193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6D016824-ED88-4771-924F-183BD8F0A47A}"/>
              </a:ext>
            </a:extLst>
          </p:cNvPr>
          <p:cNvSpPr/>
          <p:nvPr/>
        </p:nvSpPr>
        <p:spPr>
          <a:xfrm>
            <a:off x="10416088" y="223727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61A9E3AB-07C9-4C59-96C7-E68DEB12DC8E}"/>
              </a:ext>
            </a:extLst>
          </p:cNvPr>
          <p:cNvSpPr/>
          <p:nvPr/>
        </p:nvSpPr>
        <p:spPr>
          <a:xfrm>
            <a:off x="9319685" y="346715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3CBEA37-1FB7-489C-BC2D-2D2E7ACE6C65}"/>
              </a:ext>
            </a:extLst>
          </p:cNvPr>
          <p:cNvSpPr/>
          <p:nvPr/>
        </p:nvSpPr>
        <p:spPr>
          <a:xfrm>
            <a:off x="9924471" y="230507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6443410-9FAB-43D8-8844-DC812912AB66}"/>
              </a:ext>
            </a:extLst>
          </p:cNvPr>
          <p:cNvSpPr/>
          <p:nvPr/>
        </p:nvSpPr>
        <p:spPr>
          <a:xfrm>
            <a:off x="9688587" y="226846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0F8E27F4-A19C-4176-925F-C401591D565E}"/>
              </a:ext>
            </a:extLst>
          </p:cNvPr>
          <p:cNvSpPr/>
          <p:nvPr/>
        </p:nvSpPr>
        <p:spPr>
          <a:xfrm>
            <a:off x="10367988" y="2780153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1634B561-8ADE-4D02-9049-C837DA3E8067}"/>
              </a:ext>
            </a:extLst>
          </p:cNvPr>
          <p:cNvSpPr/>
          <p:nvPr/>
        </p:nvSpPr>
        <p:spPr>
          <a:xfrm>
            <a:off x="9994054" y="204047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6AEBBEA-664A-4AAD-86B3-461A6E2C85DE}"/>
              </a:ext>
            </a:extLst>
          </p:cNvPr>
          <p:cNvSpPr/>
          <p:nvPr/>
        </p:nvSpPr>
        <p:spPr>
          <a:xfrm>
            <a:off x="8064884" y="439729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46BEB078-FABD-4810-A977-6DC6175ABF76}"/>
              </a:ext>
            </a:extLst>
          </p:cNvPr>
          <p:cNvSpPr/>
          <p:nvPr/>
        </p:nvSpPr>
        <p:spPr>
          <a:xfrm>
            <a:off x="10024189" y="2842157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342D467-264E-4135-9D91-E710185F24F2}"/>
              </a:ext>
            </a:extLst>
          </p:cNvPr>
          <p:cNvSpPr/>
          <p:nvPr/>
        </p:nvSpPr>
        <p:spPr>
          <a:xfrm>
            <a:off x="10711787" y="294359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7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AIC</a:t>
            </a:r>
            <a:r>
              <a:rPr lang="uk-UA" sz="2400" dirty="0"/>
              <a:t> - інформаційний критерій </a:t>
            </a:r>
            <a:r>
              <a:rPr lang="uk-UA" sz="2400" dirty="0" err="1"/>
              <a:t>Акаіке</a:t>
            </a:r>
            <a:r>
              <a:rPr lang="uk-UA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BIC – </a:t>
            </a:r>
            <a:r>
              <a:rPr lang="uk-UA" sz="2400" dirty="0"/>
              <a:t>інформаційний критерій </a:t>
            </a:r>
            <a:r>
              <a:rPr lang="uk-UA" sz="2400" dirty="0" err="1"/>
              <a:t>байєса</a:t>
            </a:r>
            <a:r>
              <a:rPr lang="uk-UA" sz="2400" dirty="0"/>
              <a:t> (</a:t>
            </a:r>
            <a:r>
              <a:rPr lang="uk-UA" sz="2400" dirty="0" err="1"/>
              <a:t>шварца</a:t>
            </a:r>
            <a:r>
              <a:rPr lang="uk-UA" sz="2400" dirty="0"/>
              <a:t>)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Міра відносної якості </a:t>
            </a:r>
            <a:r>
              <a:rPr lang="uk-UA" sz="2400" dirty="0" err="1"/>
              <a:t>економетричної</a:t>
            </a:r>
            <a:r>
              <a:rPr lang="uk-UA" sz="2400" dirty="0"/>
              <a:t> моделі. </a:t>
            </a:r>
            <a:r>
              <a:rPr lang="uk-UA" sz="2400" dirty="0" err="1"/>
              <a:t>Врховують</a:t>
            </a:r>
            <a:r>
              <a:rPr lang="uk-UA" sz="2400" dirty="0"/>
              <a:t> правдоподібність, розмір та об'єм вибірки.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LogLikehood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https://www.r-bloggers.com/modeling-in-r-with-log-likelihood-function/</a:t>
            </a:r>
            <a:r>
              <a:rPr lang="en-US" sz="2000" dirty="0"/>
              <a:t> </a:t>
            </a:r>
            <a:endParaRPr lang="uk-UA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10515600" cy="1325561"/>
          </a:xfrm>
        </p:spPr>
        <p:txBody>
          <a:bodyPr/>
          <a:lstStyle/>
          <a:p>
            <a:r>
              <a:rPr lang="uk-UA" dirty="0"/>
              <a:t>ІНФОРМАЦІНІ КРИТЕРІЇ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B70DCF81-4CC7-404C-AE3C-FA29541B2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4864" y="2375353"/>
            <a:ext cx="3058205" cy="295275"/>
          </a:xfrm>
          <a:prstGeom prst="rect">
            <a:avLst/>
          </a:prstGeom>
        </p:spPr>
      </p:pic>
      <p:pic>
        <p:nvPicPr>
          <p:cNvPr id="8" name="Графіка 7">
            <a:extLst>
              <a:ext uri="{FF2B5EF4-FFF2-40B4-BE49-F238E27FC236}">
                <a16:creationId xmlns:a16="http://schemas.microsoft.com/office/drawing/2014/main" id="{6B7DD1B3-B160-470A-9CA5-376368D06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934028"/>
            <a:ext cx="187710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656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err="1"/>
              <a:t>Лінійна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в </a:t>
            </a:r>
            <a:r>
              <a:rPr lang="en-US" sz="5400" dirty="0"/>
              <a:t>R</a:t>
            </a:r>
            <a:br>
              <a:rPr lang="uk-UA" sz="5400" dirty="0"/>
            </a:br>
            <a:br>
              <a:rPr lang="en-US" sz="5400" dirty="0"/>
            </a:br>
            <a:r>
              <a:rPr lang="ru-RU" sz="3600" dirty="0"/>
              <a:t>практична </a:t>
            </a:r>
            <a:r>
              <a:rPr lang="ru-RU" sz="3600" dirty="0" err="1"/>
              <a:t>частина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7006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/>
              <a:t>Вивчення та підготовка/трансформація даних.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Формування тренувальної та тестової вибірки.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Побудова моделі.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Оцінка моделі.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ЕТАПИ ПОБУДОВИ МОДЕЛІ</a:t>
            </a:r>
          </a:p>
        </p:txBody>
      </p:sp>
    </p:spTree>
    <p:extLst>
      <p:ext uri="{BB962C8B-B14F-4D97-AF65-F5344CB8AC3E}">
        <p14:creationId xmlns:p14="http://schemas.microsoft.com/office/powerpoint/2010/main" val="26409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19</a:t>
            </a:fld>
            <a:endParaRPr lang="uk-UA" dirty="0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Інформація про престижність професій у Канаді</a:t>
            </a:r>
            <a:r>
              <a:rPr lang="en-US" sz="2400" dirty="0"/>
              <a:t> </a:t>
            </a:r>
            <a:r>
              <a:rPr lang="ru-RU" sz="2400" dirty="0"/>
              <a:t>у 1971 </a:t>
            </a:r>
            <a:r>
              <a:rPr lang="ru-RU" sz="2400" dirty="0" err="1"/>
              <a:t>роц</a:t>
            </a:r>
            <a:r>
              <a:rPr lang="uk-UA" sz="2400" dirty="0"/>
              <a:t>і</a:t>
            </a:r>
          </a:p>
          <a:p>
            <a:pPr marL="0" indent="0">
              <a:buNone/>
            </a:pPr>
            <a:endParaRPr lang="en-US" sz="24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education - </a:t>
            </a:r>
            <a:r>
              <a:rPr lang="uk-UA" sz="1600" dirty="0"/>
              <a:t>середня кількість років освіти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income</a:t>
            </a:r>
            <a:r>
              <a:rPr lang="uk-UA" sz="1600" dirty="0"/>
              <a:t> – середній дохід респондентів, </a:t>
            </a:r>
            <a:r>
              <a:rPr lang="uk-UA" sz="1600" dirty="0" err="1"/>
              <a:t>дол</a:t>
            </a:r>
            <a:r>
              <a:rPr lang="uk-UA" sz="1600" dirty="0"/>
              <a:t>.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women – </a:t>
            </a:r>
            <a:r>
              <a:rPr lang="uk-UA" sz="1600" dirty="0"/>
              <a:t>частка жінок у галузі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prestige – </a:t>
            </a:r>
            <a:r>
              <a:rPr lang="ru-RU" sz="1600" dirty="0"/>
              <a:t>престиж </a:t>
            </a:r>
            <a:r>
              <a:rPr lang="ru-RU" sz="1600" dirty="0" err="1"/>
              <a:t>профес</a:t>
            </a:r>
            <a:r>
              <a:rPr lang="uk-UA" sz="1600" dirty="0" err="1"/>
              <a:t>ії</a:t>
            </a:r>
            <a:r>
              <a:rPr lang="uk-UA" sz="1600" dirty="0"/>
              <a:t> за </a:t>
            </a:r>
            <a:r>
              <a:rPr lang="en-US" sz="1600" dirty="0" err="1"/>
              <a:t>Pineo</a:t>
            </a:r>
            <a:r>
              <a:rPr lang="en-US" sz="1600" dirty="0"/>
              <a:t>-Porter score</a:t>
            </a:r>
            <a:r>
              <a:rPr lang="uk-UA" sz="1600" dirty="0"/>
              <a:t>, на основі дослідження середини </a:t>
            </a:r>
            <a:r>
              <a:rPr lang="en-US" sz="1600" dirty="0"/>
              <a:t>1960</a:t>
            </a:r>
            <a:r>
              <a:rPr lang="uk-UA" sz="1600" dirty="0"/>
              <a:t>-х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census</a:t>
            </a:r>
            <a:r>
              <a:rPr lang="uk-UA" sz="1600" dirty="0"/>
              <a:t> – канадський код професії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type</a:t>
            </a:r>
            <a:r>
              <a:rPr lang="uk-UA" sz="1600" dirty="0"/>
              <a:t> – тип професії</a:t>
            </a:r>
            <a:r>
              <a:rPr lang="en-US" sz="1600" dirty="0"/>
              <a:t>: </a:t>
            </a:r>
            <a:r>
              <a:rPr lang="en-US" sz="1600" dirty="0" err="1"/>
              <a:t>bc</a:t>
            </a:r>
            <a:r>
              <a:rPr lang="en-US" sz="1600" dirty="0"/>
              <a:t>, Blue Collar;</a:t>
            </a:r>
            <a:r>
              <a:rPr lang="uk-UA" sz="1600" dirty="0"/>
              <a:t> </a:t>
            </a:r>
            <a:r>
              <a:rPr lang="en-US" sz="1600" dirty="0"/>
              <a:t>prof, Professional, Managerial, and Technical; </a:t>
            </a:r>
            <a:r>
              <a:rPr lang="en-US" sz="1600" dirty="0" err="1"/>
              <a:t>wc</a:t>
            </a:r>
            <a:r>
              <a:rPr lang="en-US" sz="1600" dirty="0"/>
              <a:t>, White Collar.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endParaRPr lang="uk-UA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Джерело: </a:t>
            </a:r>
            <a:r>
              <a:rPr lang="en-US" sz="1800" dirty="0"/>
              <a:t>library(</a:t>
            </a:r>
            <a:r>
              <a:rPr lang="en-US" sz="1800" dirty="0" err="1"/>
              <a:t>carData</a:t>
            </a:r>
            <a:r>
              <a:rPr lang="en-US" sz="1800" dirty="0"/>
              <a:t>)</a:t>
            </a:r>
            <a:endParaRPr lang="uk-UA" sz="18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</a:t>
            </a:r>
            <a:br>
              <a:rPr lang="uk-UA" dirty="0"/>
            </a:br>
            <a:r>
              <a:rPr lang="uk-UA" dirty="0"/>
              <a:t>ДАНИХ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3F608C-39DA-47BB-B826-C5A600BD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1. Поняття кореляційного та регресійного аналізу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2. Поняття лінійної регресії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3. Метрики лінійної регресії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4. Практична реалізація лінійної регресії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5. Проект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3806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ФОРМУВАННЯ </a:t>
            </a:r>
            <a:r>
              <a:rPr lang="en-US" dirty="0"/>
              <a:t>DUMMY</a:t>
            </a:r>
            <a:r>
              <a:rPr lang="ru-RU" dirty="0"/>
              <a:t>-З</a:t>
            </a:r>
            <a:r>
              <a:rPr lang="uk-UA" dirty="0"/>
              <a:t>МІННИХ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04864"/>
              </p:ext>
            </p:extLst>
          </p:nvPr>
        </p:nvGraphicFramePr>
        <p:xfrm>
          <a:off x="1076739" y="1950720"/>
          <a:ext cx="1545517" cy="2224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</a:tblGrid>
              <a:tr h="396078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type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alibri" panose="020F0502020204030204" pitchFamily="34" charset="0"/>
                        </a:rPr>
                        <a:t>wc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alibri" panose="020F0502020204030204" pitchFamily="34" charset="0"/>
                        </a:rPr>
                        <a:t>bc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alibri" panose="020F0502020204030204" pitchFamily="34" charset="0"/>
                        </a:rPr>
                        <a:t>wc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E12417D8-299A-4FE2-89B9-B7C40F75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09382"/>
              </p:ext>
            </p:extLst>
          </p:nvPr>
        </p:nvGraphicFramePr>
        <p:xfrm>
          <a:off x="3866529" y="1950720"/>
          <a:ext cx="2582920" cy="222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52501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</a:rPr>
                        <a:t>typewc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</a:rPr>
                        <a:t>typeprof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10" name="Місце для вмісту 1">
            <a:extLst>
              <a:ext uri="{FF2B5EF4-FFF2-40B4-BE49-F238E27FC236}">
                <a16:creationId xmlns:a16="http://schemas.microsoft.com/office/drawing/2014/main" id="{C0E2E0F9-7F68-4E98-99CF-94535DE6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86" y="2844084"/>
            <a:ext cx="1994453" cy="659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typebc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4491ABEE-7657-44C3-BF70-1D4D76539BB7}"/>
              </a:ext>
            </a:extLst>
          </p:cNvPr>
          <p:cNvSpPr/>
          <p:nvPr/>
        </p:nvSpPr>
        <p:spPr>
          <a:xfrm>
            <a:off x="2977692" y="2844084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2" name="Місце для вмісту 1">
            <a:extLst>
              <a:ext uri="{FF2B5EF4-FFF2-40B4-BE49-F238E27FC236}">
                <a16:creationId xmlns:a16="http://schemas.microsoft.com/office/drawing/2014/main" id="{935C362B-0903-4D1C-A72C-EADEFA98B43F}"/>
              </a:ext>
            </a:extLst>
          </p:cNvPr>
          <p:cNvSpPr txBox="1">
            <a:spLocks/>
          </p:cNvSpPr>
          <p:nvPr/>
        </p:nvSpPr>
        <p:spPr>
          <a:xfrm>
            <a:off x="8908774" y="2568790"/>
            <a:ext cx="2859156" cy="160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entury" panose="02040604050505020304" pitchFamily="18" charset="0"/>
              </a:rPr>
              <a:t>if(</a:t>
            </a:r>
            <a:r>
              <a:rPr lang="en-US" sz="2000" dirty="0" err="1">
                <a:latin typeface="Century" panose="02040604050505020304" pitchFamily="18" charset="0"/>
              </a:rPr>
              <a:t>wc</a:t>
            </a:r>
            <a:r>
              <a:rPr lang="en-US" sz="2000" dirty="0">
                <a:latin typeface="Century" panose="02040604050505020304" pitchFamily="18" charset="0"/>
              </a:rPr>
              <a:t> == 0 &amp; prof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entury" panose="02040604050505020304" pitchFamily="18" charset="0"/>
              </a:rPr>
              <a:t>    </a:t>
            </a:r>
            <a:r>
              <a:rPr lang="en-US" sz="2000" dirty="0" err="1">
                <a:latin typeface="Century" panose="02040604050505020304" pitchFamily="18" charset="0"/>
              </a:rPr>
              <a:t>bc</a:t>
            </a:r>
            <a:r>
              <a:rPr lang="en-US" sz="2000" dirty="0">
                <a:latin typeface="Century" panose="02040604050505020304" pitchFamily="18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libri" panose="020F0502020204030204" pitchFamily="34" charset="0"/>
              </a:rPr>
              <a:t>*reference</a:t>
            </a:r>
          </a:p>
        </p:txBody>
      </p:sp>
      <p:sp>
        <p:nvSpPr>
          <p:cNvPr id="13" name="Стрілка: вправо 12">
            <a:extLst>
              <a:ext uri="{FF2B5EF4-FFF2-40B4-BE49-F238E27FC236}">
                <a16:creationId xmlns:a16="http://schemas.microsoft.com/office/drawing/2014/main" id="{AA0042A6-4E40-4169-925E-4B5ABFD98C90}"/>
              </a:ext>
            </a:extLst>
          </p:cNvPr>
          <p:cNvSpPr/>
          <p:nvPr/>
        </p:nvSpPr>
        <p:spPr>
          <a:xfrm>
            <a:off x="8066320" y="2844084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8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2522"/>
            <a:ext cx="7908758" cy="3503214"/>
          </a:xfrm>
        </p:spPr>
        <p:txBody>
          <a:bodyPr>
            <a:normAutofit/>
          </a:bodyPr>
          <a:lstStyle/>
          <a:p>
            <a:r>
              <a:rPr lang="ru-RU" sz="4000" dirty="0"/>
              <a:t>«</a:t>
            </a:r>
            <a:r>
              <a:rPr lang="ru-RU" sz="4000" dirty="0" err="1"/>
              <a:t>Основи</a:t>
            </a:r>
            <a:r>
              <a:rPr lang="ru-RU" sz="4000" dirty="0"/>
              <a:t> прикладного </a:t>
            </a:r>
            <a:r>
              <a:rPr lang="ru-RU" sz="4000" dirty="0" err="1"/>
              <a:t>математичного</a:t>
            </a:r>
            <a:r>
              <a:rPr lang="ru-RU" sz="4000" dirty="0"/>
              <a:t> </a:t>
            </a:r>
            <a:r>
              <a:rPr lang="ru-RU" sz="4000" dirty="0" err="1"/>
              <a:t>моделювання</a:t>
            </a:r>
            <a:r>
              <a:rPr lang="ru-RU" sz="4000" dirty="0"/>
              <a:t> в R»</a:t>
            </a:r>
          </a:p>
          <a:p>
            <a:endParaRPr lang="ru-RU" dirty="0"/>
          </a:p>
          <a:p>
            <a:pPr>
              <a:tabLst>
                <a:tab pos="1082675" algn="l"/>
              </a:tabLst>
            </a:pPr>
            <a:r>
              <a:rPr lang="en-US" dirty="0"/>
              <a:t>Email:	y.kleban@intelsofttech.com</a:t>
            </a:r>
          </a:p>
          <a:p>
            <a:pPr>
              <a:tabLst>
                <a:tab pos="1082675" algn="l"/>
              </a:tabLst>
            </a:pPr>
            <a:r>
              <a:rPr lang="en-US" dirty="0"/>
              <a:t>Phone:	+380970502960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Регресійний аналіз вивчає кількісний вплив факторів на результативний показник: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встановлює вид залежності;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оцінює параметри моделі.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Типи </a:t>
            </a:r>
            <a:r>
              <a:rPr lang="uk-UA" sz="2400" dirty="0" err="1"/>
              <a:t>залежностей</a:t>
            </a:r>
            <a:r>
              <a:rPr lang="uk-UA" sz="2400" dirty="0"/>
              <a:t>: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функціональна залежність</a:t>
            </a:r>
            <a:r>
              <a:rPr lang="en-US" sz="2400" dirty="0"/>
              <a:t>;</a:t>
            </a:r>
            <a:endParaRPr lang="uk-UA" sz="2400" dirty="0"/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статистична (стохастична або імовірнісна) залежність</a:t>
            </a:r>
            <a:r>
              <a:rPr lang="en-US" sz="2400" dirty="0"/>
              <a:t>;</a:t>
            </a:r>
            <a:endParaRPr lang="uk-UA" sz="2400" dirty="0"/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… відсутність залежності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</a:t>
            </a:r>
            <a:r>
              <a:rPr lang="uk-UA" dirty="0"/>
              <a:t>ІЙНИЙ АНАЛІЗ</a:t>
            </a:r>
          </a:p>
        </p:txBody>
      </p:sp>
    </p:spTree>
    <p:extLst>
      <p:ext uri="{BB962C8B-B14F-4D97-AF65-F5344CB8AC3E}">
        <p14:creationId xmlns:p14="http://schemas.microsoft.com/office/powerpoint/2010/main" val="32661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6990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000" b="1" dirty="0"/>
                  <a:t>Функціональна</a:t>
                </a:r>
                <a:r>
                  <a:rPr lang="uk-UA" sz="2000" dirty="0"/>
                  <a:t> - кожному значенню </a:t>
                </a:r>
                <a:r>
                  <a:rPr lang="en-US" sz="2000" dirty="0"/>
                  <a:t>X </a:t>
                </a:r>
                <a:r>
                  <a:rPr lang="ru-RU" sz="2000" dirty="0" err="1"/>
                  <a:t>відповідає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одне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значення</a:t>
                </a:r>
                <a:r>
                  <a:rPr lang="ru-RU" sz="2000" dirty="0"/>
                  <a:t> </a:t>
                </a:r>
                <a:r>
                  <a:rPr lang="en-US" sz="2000" dirty="0"/>
                  <a:t>Y,</a:t>
                </a:r>
                <a:br>
                  <a:rPr lang="uk-UA" sz="2000" dirty="0"/>
                </a:br>
                <a:r>
                  <a:rPr lang="ru-RU" sz="2000" dirty="0" err="1"/>
                  <a:t>тобто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69904" cy="4351338"/>
              </a:xfrm>
              <a:blipFill>
                <a:blip r:embed="rId3"/>
                <a:stretch>
                  <a:fillRect l="-1536" t="-1401" r="-19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ЗАЛЕЖНОСТІ</a:t>
            </a:r>
          </a:p>
        </p:txBody>
      </p:sp>
      <p:grpSp>
        <p:nvGrpSpPr>
          <p:cNvPr id="45" name="Групувати 44">
            <a:extLst>
              <a:ext uri="{FF2B5EF4-FFF2-40B4-BE49-F238E27FC236}">
                <a16:creationId xmlns:a16="http://schemas.microsoft.com/office/drawing/2014/main" id="{7405A653-F103-4374-A2E9-2D9F03DCE1B9}"/>
              </a:ext>
            </a:extLst>
          </p:cNvPr>
          <p:cNvGrpSpPr/>
          <p:nvPr/>
        </p:nvGrpSpPr>
        <p:grpSpPr>
          <a:xfrm>
            <a:off x="755379" y="3060678"/>
            <a:ext cx="4104856" cy="3195797"/>
            <a:chOff x="4482553" y="2836065"/>
            <a:chExt cx="4032801" cy="3195797"/>
          </a:xfrm>
        </p:grpSpPr>
        <p:grpSp>
          <p:nvGrpSpPr>
            <p:cNvPr id="9" name="Групувати 8">
              <a:extLst>
                <a:ext uri="{FF2B5EF4-FFF2-40B4-BE49-F238E27FC236}">
                  <a16:creationId xmlns:a16="http://schemas.microsoft.com/office/drawing/2014/main" id="{DBA50A7E-9C2F-428F-BC61-BE5695D93C30}"/>
                </a:ext>
              </a:extLst>
            </p:cNvPr>
            <p:cNvGrpSpPr/>
            <p:nvPr/>
          </p:nvGrpSpPr>
          <p:grpSpPr>
            <a:xfrm>
              <a:off x="4482553" y="2836065"/>
              <a:ext cx="4032801" cy="3195797"/>
              <a:chOff x="1348823" y="2150507"/>
              <a:chExt cx="4032801" cy="3195797"/>
            </a:xfrm>
          </p:grpSpPr>
          <p:cxnSp>
            <p:nvCxnSpPr>
              <p:cNvPr id="11" name="Пряма сполучна лінія 10">
                <a:extLst>
                  <a:ext uri="{FF2B5EF4-FFF2-40B4-BE49-F238E27FC236}">
                    <a16:creationId xmlns:a16="http://schemas.microsoft.com/office/drawing/2014/main" id="{82E20FA0-7EDD-48F3-B77F-D2E6A0A668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61778" y="2205142"/>
                <a:ext cx="1455879" cy="2694250"/>
              </a:xfrm>
              <a:prstGeom prst="curvedConnector2">
                <a:avLst/>
              </a:prstGeom>
              <a:ln w="38100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 зі стрілкою 11">
                <a:extLst>
                  <a:ext uri="{FF2B5EF4-FFF2-40B4-BE49-F238E27FC236}">
                    <a16:creationId xmlns:a16="http://schemas.microsoft.com/office/drawing/2014/main" id="{6486CEBA-31E2-4A85-B559-07195997B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 зі стрілкою 12">
                <a:extLst>
                  <a:ext uri="{FF2B5EF4-FFF2-40B4-BE49-F238E27FC236}">
                    <a16:creationId xmlns:a16="http://schemas.microsoft.com/office/drawing/2014/main" id="{44A1D36A-72EF-4186-B891-351B0C79D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3"/>
                <a:ext cx="3250919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847E31AC-810F-4FF1-87CD-2735116EF571}"/>
                  </a:ext>
                </a:extLst>
              </p:cNvPr>
              <p:cNvSpPr/>
              <p:nvPr/>
            </p:nvSpPr>
            <p:spPr>
              <a:xfrm>
                <a:off x="2331878" y="382528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92987090-F0CA-41F6-A177-D82ADE09D47D}"/>
                  </a:ext>
                </a:extLst>
              </p:cNvPr>
              <p:cNvSpPr/>
              <p:nvPr/>
            </p:nvSpPr>
            <p:spPr>
              <a:xfrm>
                <a:off x="2624744" y="351334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C544F403-4B00-4FB4-A04E-83157A565FFA}"/>
                  </a:ext>
                </a:extLst>
              </p:cNvPr>
              <p:cNvSpPr/>
              <p:nvPr/>
            </p:nvSpPr>
            <p:spPr>
              <a:xfrm>
                <a:off x="2917666" y="331321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C48118DC-EBE5-47B2-8233-D18C2988A490}"/>
                  </a:ext>
                </a:extLst>
              </p:cNvPr>
              <p:cNvSpPr/>
              <p:nvPr/>
            </p:nvSpPr>
            <p:spPr>
              <a:xfrm>
                <a:off x="3210532" y="315076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B8F408-69BF-4ADB-8D63-3CB4A4EB133C}"/>
                  </a:ext>
                </a:extLst>
              </p:cNvPr>
              <p:cNvSpPr txBox="1"/>
              <p:nvPr/>
            </p:nvSpPr>
            <p:spPr>
              <a:xfrm>
                <a:off x="1348823" y="3413029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969A30-A7C9-4ECD-94B3-D17EB5FBFA1F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4" name="Групувати 43">
              <a:extLst>
                <a:ext uri="{FF2B5EF4-FFF2-40B4-BE49-F238E27FC236}">
                  <a16:creationId xmlns:a16="http://schemas.microsoft.com/office/drawing/2014/main" id="{2AAABE2C-B26E-4C29-95F5-2DA89D9A1AD3}"/>
                </a:ext>
              </a:extLst>
            </p:cNvPr>
            <p:cNvGrpSpPr/>
            <p:nvPr/>
          </p:nvGrpSpPr>
          <p:grpSpPr>
            <a:xfrm>
              <a:off x="4829180" y="4198900"/>
              <a:ext cx="973892" cy="1439659"/>
              <a:chOff x="4829180" y="4198900"/>
              <a:chExt cx="973892" cy="1439659"/>
            </a:xfrm>
          </p:grpSpPr>
          <p:cxnSp>
            <p:nvCxnSpPr>
              <p:cNvPr id="35" name="Пряма зі стрілкою 34">
                <a:extLst>
                  <a:ext uri="{FF2B5EF4-FFF2-40B4-BE49-F238E27FC236}">
                    <a16:creationId xmlns:a16="http://schemas.microsoft.com/office/drawing/2014/main" id="{06AB0E00-28F4-449A-950E-C935EE80C0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034" y="4586556"/>
                <a:ext cx="0" cy="1052003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зі стрілкою 36">
                <a:extLst>
                  <a:ext uri="{FF2B5EF4-FFF2-40B4-BE49-F238E27FC236}">
                    <a16:creationId xmlns:a16="http://schemas.microsoft.com/office/drawing/2014/main" id="{72E66A1D-E23D-4464-8AED-371741A8B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3072" y="4198900"/>
                <a:ext cx="0" cy="1439659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 зі стрілкою 38">
                <a:extLst>
                  <a:ext uri="{FF2B5EF4-FFF2-40B4-BE49-F238E27FC236}">
                    <a16:creationId xmlns:a16="http://schemas.microsoft.com/office/drawing/2014/main" id="{E9AA4DC2-4C1D-4BDD-AA35-12C9E5BE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9180" y="4553021"/>
                <a:ext cx="668898" cy="1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зі стрілкою 41">
                <a:extLst>
                  <a:ext uri="{FF2B5EF4-FFF2-40B4-BE49-F238E27FC236}">
                    <a16:creationId xmlns:a16="http://schemas.microsoft.com/office/drawing/2014/main" id="{BD416523-9531-4254-AE85-77F55BA92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8707" y="4240220"/>
                <a:ext cx="961350" cy="1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Місце для вмісту 1">
            <a:extLst>
              <a:ext uri="{FF2B5EF4-FFF2-40B4-BE49-F238E27FC236}">
                <a16:creationId xmlns:a16="http://schemas.microsoft.com/office/drawing/2014/main" id="{41E8E0E3-6F1A-4638-B6D4-5C22DAB88211}"/>
              </a:ext>
            </a:extLst>
          </p:cNvPr>
          <p:cNvSpPr txBox="1">
            <a:spLocks/>
          </p:cNvSpPr>
          <p:nvPr/>
        </p:nvSpPr>
        <p:spPr>
          <a:xfrm>
            <a:off x="5845469" y="1825625"/>
            <a:ext cx="4369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000" b="1" dirty="0" err="1">
                <a:latin typeface="Calibri" panose="020F0502020204030204" pitchFamily="34" charset="0"/>
              </a:rPr>
              <a:t>Стастистична</a:t>
            </a:r>
            <a:r>
              <a:rPr lang="uk-UA" sz="2000" dirty="0">
                <a:latin typeface="Calibri" panose="020F0502020204030204" pitchFamily="34" charset="0"/>
              </a:rPr>
              <a:t> - коли кожному значенню </a:t>
            </a:r>
            <a:r>
              <a:rPr lang="en-US" sz="2000" dirty="0">
                <a:latin typeface="Calibri" panose="020F0502020204030204" pitchFamily="34" charset="0"/>
              </a:rPr>
              <a:t>X </a:t>
            </a:r>
            <a:r>
              <a:rPr lang="uk-UA" sz="2000" dirty="0">
                <a:latin typeface="Calibri" panose="020F0502020204030204" pitchFamily="34" charset="0"/>
              </a:rPr>
              <a:t>може відповідати кілька значень </a:t>
            </a:r>
            <a:r>
              <a:rPr lang="en-US" sz="2000" dirty="0">
                <a:latin typeface="Calibri" panose="020F0502020204030204" pitchFamily="34" charset="0"/>
              </a:rPr>
              <a:t>Y.</a:t>
            </a:r>
          </a:p>
        </p:txBody>
      </p:sp>
      <p:grpSp>
        <p:nvGrpSpPr>
          <p:cNvPr id="79" name="Групувати 78">
            <a:extLst>
              <a:ext uri="{FF2B5EF4-FFF2-40B4-BE49-F238E27FC236}">
                <a16:creationId xmlns:a16="http://schemas.microsoft.com/office/drawing/2014/main" id="{13E31D2A-DD28-4089-899F-1939ACA6DDC4}"/>
              </a:ext>
            </a:extLst>
          </p:cNvPr>
          <p:cNvGrpSpPr/>
          <p:nvPr/>
        </p:nvGrpSpPr>
        <p:grpSpPr>
          <a:xfrm>
            <a:off x="5854153" y="3055948"/>
            <a:ext cx="4358599" cy="3210708"/>
            <a:chOff x="5854153" y="3055948"/>
            <a:chExt cx="4358599" cy="3210708"/>
          </a:xfrm>
        </p:grpSpPr>
        <p:grpSp>
          <p:nvGrpSpPr>
            <p:cNvPr id="56" name="Групувати 55">
              <a:extLst>
                <a:ext uri="{FF2B5EF4-FFF2-40B4-BE49-F238E27FC236}">
                  <a16:creationId xmlns:a16="http://schemas.microsoft.com/office/drawing/2014/main" id="{50B61A59-9E24-4C38-9935-30D5065B31A9}"/>
                </a:ext>
              </a:extLst>
            </p:cNvPr>
            <p:cNvGrpSpPr/>
            <p:nvPr/>
          </p:nvGrpSpPr>
          <p:grpSpPr>
            <a:xfrm>
              <a:off x="5854153" y="3055948"/>
              <a:ext cx="4032801" cy="3210708"/>
              <a:chOff x="1348823" y="2135596"/>
              <a:chExt cx="4032801" cy="3210708"/>
            </a:xfrm>
          </p:grpSpPr>
          <p:cxnSp>
            <p:nvCxnSpPr>
              <p:cNvPr id="58" name="Пряма сполучна лінія 57">
                <a:extLst>
                  <a:ext uri="{FF2B5EF4-FFF2-40B4-BE49-F238E27FC236}">
                    <a16:creationId xmlns:a16="http://schemas.microsoft.com/office/drawing/2014/main" id="{F15CD56D-7BA9-48C1-82DF-107B517D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9154" y="2344956"/>
                <a:ext cx="3682470" cy="1497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 зі стрілкою 58">
                <a:extLst>
                  <a:ext uri="{FF2B5EF4-FFF2-40B4-BE49-F238E27FC236}">
                    <a16:creationId xmlns:a16="http://schemas.microsoft.com/office/drawing/2014/main" id="{C5A63EAF-E0E6-4149-8EFD-E1A532887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 зі стрілкою 59">
                <a:extLst>
                  <a:ext uri="{FF2B5EF4-FFF2-40B4-BE49-F238E27FC236}">
                    <a16:creationId xmlns:a16="http://schemas.microsoft.com/office/drawing/2014/main" id="{2FA0D754-B2D1-440E-88A2-0BAA5C7CF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222755BC-D44A-4673-B784-B529CAAB3ED6}"/>
                  </a:ext>
                </a:extLst>
              </p:cNvPr>
              <p:cNvSpPr/>
              <p:nvPr/>
            </p:nvSpPr>
            <p:spPr>
              <a:xfrm>
                <a:off x="2041390" y="384288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2912AB1D-37F5-40FB-AB7C-31F6E0312D1F}"/>
                  </a:ext>
                </a:extLst>
              </p:cNvPr>
              <p:cNvSpPr/>
              <p:nvPr/>
            </p:nvSpPr>
            <p:spPr>
              <a:xfrm>
                <a:off x="2331878" y="34177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231312EE-CC7A-43D7-945F-8540ABFFB03A}"/>
                  </a:ext>
                </a:extLst>
              </p:cNvPr>
              <p:cNvSpPr/>
              <p:nvPr/>
            </p:nvSpPr>
            <p:spPr>
              <a:xfrm>
                <a:off x="2624744" y="379164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0F9D7068-0B4E-477F-8F2D-FA48931ADB7B}"/>
                  </a:ext>
                </a:extLst>
              </p:cNvPr>
              <p:cNvSpPr/>
              <p:nvPr/>
            </p:nvSpPr>
            <p:spPr>
              <a:xfrm>
                <a:off x="2917666" y="34225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CC864552-AB51-4654-923B-AD4D6266A9A2}"/>
                  </a:ext>
                </a:extLst>
              </p:cNvPr>
              <p:cNvSpPr/>
              <p:nvPr/>
            </p:nvSpPr>
            <p:spPr>
              <a:xfrm>
                <a:off x="3210532" y="273332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2599E66-DF67-49E9-8A7C-0DF7207977FA}"/>
                  </a:ext>
                </a:extLst>
              </p:cNvPr>
              <p:cNvSpPr/>
              <p:nvPr/>
            </p:nvSpPr>
            <p:spPr>
              <a:xfrm>
                <a:off x="3497183" y="3167749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C2DF910-B24B-48BF-96E0-37ACA84E5676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5C2EC193-F3E7-4A82-BBB3-4A9203D18C1E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EC66D47A-EF4D-4900-928E-2AF9BAF33EAE}"/>
                  </a:ext>
                </a:extLst>
              </p:cNvPr>
              <p:cNvSpPr/>
              <p:nvPr/>
            </p:nvSpPr>
            <p:spPr>
              <a:xfrm>
                <a:off x="4325468" y="28804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A4730299-9EEF-48EB-91C2-4531954CD47B}"/>
                  </a:ext>
                </a:extLst>
              </p:cNvPr>
              <p:cNvSpPr/>
              <p:nvPr/>
            </p:nvSpPr>
            <p:spPr>
              <a:xfrm>
                <a:off x="4618390" y="2425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E480D6A0-D102-4FC1-A290-D30B1326CCCD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Овал 72">
                <a:extLst>
                  <a:ext uri="{FF2B5EF4-FFF2-40B4-BE49-F238E27FC236}">
                    <a16:creationId xmlns:a16="http://schemas.microsoft.com/office/drawing/2014/main" id="{018B9D40-5162-4212-A6BE-1F765ACB913C}"/>
                  </a:ext>
                </a:extLst>
              </p:cNvPr>
              <p:cNvSpPr/>
              <p:nvPr/>
            </p:nvSpPr>
            <p:spPr>
              <a:xfrm>
                <a:off x="5197907" y="213559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2C56B3-8396-4097-B62A-DCBFFD042EFB}"/>
                  </a:ext>
                </a:extLst>
              </p:cNvPr>
              <p:cNvSpPr txBox="1"/>
              <p:nvPr/>
            </p:nvSpPr>
            <p:spPr>
              <a:xfrm>
                <a:off x="1348823" y="3182422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B5896DC-5853-41DE-BC70-C11A3030D6F4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6E435696-4189-40C6-8D9B-12132007ACB4}"/>
                </a:ext>
              </a:extLst>
            </p:cNvPr>
            <p:cNvSpPr/>
            <p:nvPr/>
          </p:nvSpPr>
          <p:spPr>
            <a:xfrm rot="20301933">
              <a:off x="6174136" y="3377414"/>
              <a:ext cx="4038616" cy="115379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</p:grpSp>
      <p:sp>
        <p:nvSpPr>
          <p:cNvPr id="80" name="Овал 79">
            <a:extLst>
              <a:ext uri="{FF2B5EF4-FFF2-40B4-BE49-F238E27FC236}">
                <a16:creationId xmlns:a16="http://schemas.microsoft.com/office/drawing/2014/main" id="{3DCA62E3-8E9E-4423-87C5-563F81A61F79}"/>
              </a:ext>
            </a:extLst>
          </p:cNvPr>
          <p:cNvSpPr/>
          <p:nvPr/>
        </p:nvSpPr>
        <p:spPr>
          <a:xfrm>
            <a:off x="8154913" y="424050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5874C35-6C20-4A0B-B8A8-55A221DB45E9}"/>
              </a:ext>
            </a:extLst>
          </p:cNvPr>
          <p:cNvSpPr/>
          <p:nvPr/>
        </p:nvSpPr>
        <p:spPr>
          <a:xfrm>
            <a:off x="8307313" y="439290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3C01786-E2DB-4C07-9E53-E76538F94544}"/>
              </a:ext>
            </a:extLst>
          </p:cNvPr>
          <p:cNvSpPr/>
          <p:nvPr/>
        </p:nvSpPr>
        <p:spPr>
          <a:xfrm>
            <a:off x="7393398" y="393939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14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Кореляційний аналіз </a:t>
            </a:r>
            <a:r>
              <a:rPr lang="uk-UA" sz="2400" dirty="0"/>
              <a:t>– метод математичної статистики, що вивчає зв'язки між процесами і явищами.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Кореляційний аналіз дозволяє кількісно оцінити наявність та «силу» зв'язку між показниками.</a:t>
            </a: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КОРЕЛЯЦІЙНИЙ АНАЛІЗ</a:t>
            </a:r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5D394D0D-4B11-4986-AB0B-150BE7762A1A}"/>
              </a:ext>
            </a:extLst>
          </p:cNvPr>
          <p:cNvGrpSpPr/>
          <p:nvPr/>
        </p:nvGrpSpPr>
        <p:grpSpPr>
          <a:xfrm>
            <a:off x="7313141" y="2557185"/>
            <a:ext cx="4032801" cy="3210708"/>
            <a:chOff x="1348823" y="2135596"/>
            <a:chExt cx="4032801" cy="3210708"/>
          </a:xfrm>
        </p:grpSpPr>
        <p:cxnSp>
          <p:nvCxnSpPr>
            <p:cNvPr id="8" name="Пряма сполучна лінія 7">
              <a:extLst>
                <a:ext uri="{FF2B5EF4-FFF2-40B4-BE49-F238E27FC236}">
                  <a16:creationId xmlns:a16="http://schemas.microsoft.com/office/drawing/2014/main" id="{0ACFADD0-1553-4544-AD1A-4FD9A52A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154" y="2344956"/>
              <a:ext cx="3682470" cy="149758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5E35C017-3AAD-4FF2-9E05-A4CEACDCE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0" y="2150507"/>
              <a:ext cx="0" cy="280249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D744A00E-7CC7-4501-B299-67E53A181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4" y="4953001"/>
              <a:ext cx="369570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DE409CD-4167-4B25-AA86-040EF112F34D}"/>
                </a:ext>
              </a:extLst>
            </p:cNvPr>
            <p:cNvSpPr/>
            <p:nvPr/>
          </p:nvSpPr>
          <p:spPr>
            <a:xfrm>
              <a:off x="2041390" y="3842888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8EE5AD6-A84C-4F08-AEA3-3161E2785777}"/>
                </a:ext>
              </a:extLst>
            </p:cNvPr>
            <p:cNvSpPr/>
            <p:nvPr/>
          </p:nvSpPr>
          <p:spPr>
            <a:xfrm>
              <a:off x="2331878" y="34177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E876E2A-F747-4264-8C7A-027842E6CC2D}"/>
                </a:ext>
              </a:extLst>
            </p:cNvPr>
            <p:cNvSpPr/>
            <p:nvPr/>
          </p:nvSpPr>
          <p:spPr>
            <a:xfrm>
              <a:off x="2624744" y="379164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71DFE37-8577-4F38-81B9-02B4467EAC0E}"/>
                </a:ext>
              </a:extLst>
            </p:cNvPr>
            <p:cNvSpPr/>
            <p:nvPr/>
          </p:nvSpPr>
          <p:spPr>
            <a:xfrm>
              <a:off x="2917666" y="34225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20DA6653-E744-4201-88B3-B5BEBF5ADA82}"/>
                </a:ext>
              </a:extLst>
            </p:cNvPr>
            <p:cNvSpPr/>
            <p:nvPr/>
          </p:nvSpPr>
          <p:spPr>
            <a:xfrm>
              <a:off x="3210532" y="2733328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629EA8F-7F05-4C21-A33B-43E3EBAAEB24}"/>
                </a:ext>
              </a:extLst>
            </p:cNvPr>
            <p:cNvSpPr/>
            <p:nvPr/>
          </p:nvSpPr>
          <p:spPr>
            <a:xfrm>
              <a:off x="3497183" y="3167749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6FFAF85-3144-41B7-BD95-A9AF02D8131B}"/>
                </a:ext>
              </a:extLst>
            </p:cNvPr>
            <p:cNvSpPr/>
            <p:nvPr/>
          </p:nvSpPr>
          <p:spPr>
            <a:xfrm>
              <a:off x="3742114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AD3F915-5D8B-408D-BD4D-C73A6DFF5D23}"/>
                </a:ext>
              </a:extLst>
            </p:cNvPr>
            <p:cNvSpPr/>
            <p:nvPr/>
          </p:nvSpPr>
          <p:spPr>
            <a:xfrm>
              <a:off x="4032602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87F22D6-0126-4C0D-8ABF-AD8D8C6BC957}"/>
                </a:ext>
              </a:extLst>
            </p:cNvPr>
            <p:cNvSpPr/>
            <p:nvPr/>
          </p:nvSpPr>
          <p:spPr>
            <a:xfrm>
              <a:off x="4325468" y="28804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FF00639-7023-4E96-BA80-D9C42F70EA31}"/>
                </a:ext>
              </a:extLst>
            </p:cNvPr>
            <p:cNvSpPr/>
            <p:nvPr/>
          </p:nvSpPr>
          <p:spPr>
            <a:xfrm>
              <a:off x="4618390" y="2425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EB8CCF2-C3E5-4681-B7C2-1DF00B404766}"/>
                </a:ext>
              </a:extLst>
            </p:cNvPr>
            <p:cNvSpPr/>
            <p:nvPr/>
          </p:nvSpPr>
          <p:spPr>
            <a:xfrm>
              <a:off x="4911256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244110D-6220-4209-A4DF-4547FB2CE42D}"/>
                </a:ext>
              </a:extLst>
            </p:cNvPr>
            <p:cNvSpPr/>
            <p:nvPr/>
          </p:nvSpPr>
          <p:spPr>
            <a:xfrm>
              <a:off x="5197907" y="2135596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525067-7177-4ECE-A634-F49D5C84AD94}"/>
                </a:ext>
              </a:extLst>
            </p:cNvPr>
            <p:cNvSpPr txBox="1"/>
            <p:nvPr/>
          </p:nvSpPr>
          <p:spPr>
            <a:xfrm>
              <a:off x="1348823" y="3182422"/>
              <a:ext cx="31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Y</a:t>
              </a:r>
              <a:endParaRPr lang="uk-UA" i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621B2E-BE87-4135-96E2-C9EC247D6166}"/>
                </a:ext>
              </a:extLst>
            </p:cNvPr>
            <p:cNvSpPr txBox="1"/>
            <p:nvPr/>
          </p:nvSpPr>
          <p:spPr>
            <a:xfrm>
              <a:off x="1695450" y="4976972"/>
              <a:ext cx="368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X</a:t>
              </a:r>
              <a:endParaRPr lang="uk-UA" i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Фактори</a:t>
            </a:r>
          </a:p>
          <a:p>
            <a:pPr marL="0" indent="0">
              <a:buNone/>
            </a:pPr>
            <a:r>
              <a:rPr lang="ru-RU" sz="2400" b="1" dirty="0"/>
              <a:t>П</a:t>
            </a:r>
            <a:r>
              <a:rPr lang="uk-UA" sz="2400" b="1" dirty="0" err="1"/>
              <a:t>редиктори</a:t>
            </a:r>
            <a:endParaRPr lang="en-US" sz="2400" b="1" dirty="0"/>
          </a:p>
          <a:p>
            <a:pPr marL="0" indent="0">
              <a:buNone/>
            </a:pPr>
            <a:r>
              <a:rPr lang="ru-RU" sz="2400" b="1" dirty="0" err="1"/>
              <a:t>Незалежн</a:t>
            </a:r>
            <a:r>
              <a:rPr lang="uk-UA" sz="2400" b="1" dirty="0"/>
              <a:t>і змінні</a:t>
            </a:r>
          </a:p>
          <a:p>
            <a:pPr marL="0" indent="0">
              <a:buNone/>
            </a:pPr>
            <a:r>
              <a:rPr lang="uk-UA" sz="2400" b="1" dirty="0"/>
              <a:t>Вхідні параметри</a:t>
            </a:r>
          </a:p>
          <a:p>
            <a:pPr marL="0" indent="0">
              <a:buNone/>
            </a:pP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-X</a:t>
            </a:r>
            <a:r>
              <a:rPr lang="en-US" sz="2400" b="1" baseline="-25000" dirty="0"/>
              <a:t>n</a:t>
            </a:r>
            <a:endParaRPr lang="en-US" sz="2400" baseline="-250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</a:t>
            </a:r>
            <a:endParaRPr lang="uk-UA" dirty="0"/>
          </a:p>
        </p:txBody>
      </p:sp>
      <p:sp>
        <p:nvSpPr>
          <p:cNvPr id="5" name="Місце для вмісту 1">
            <a:extLst>
              <a:ext uri="{FF2B5EF4-FFF2-40B4-BE49-F238E27FC236}">
                <a16:creationId xmlns:a16="http://schemas.microsoft.com/office/drawing/2014/main" id="{B4412824-1BF2-4D03-9AAA-1B51C16DBB93}"/>
              </a:ext>
            </a:extLst>
          </p:cNvPr>
          <p:cNvSpPr txBox="1">
            <a:spLocks/>
          </p:cNvSpPr>
          <p:nvPr/>
        </p:nvSpPr>
        <p:spPr>
          <a:xfrm>
            <a:off x="5069840" y="1825625"/>
            <a:ext cx="4912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uk-UA" sz="2400" b="1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400" b="1" dirty="0">
                <a:latin typeface="Calibri" panose="020F0502020204030204" pitchFamily="34" charset="0"/>
              </a:rPr>
              <a:t>Результуюча змінна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err="1">
                <a:latin typeface="Calibri" panose="020F0502020204030204" pitchFamily="34" charset="0"/>
              </a:rPr>
              <a:t>Залежна</a:t>
            </a:r>
            <a:r>
              <a:rPr lang="uk-UA" sz="2400" b="1" dirty="0">
                <a:latin typeface="Calibri" panose="020F0502020204030204" pitchFamily="34" charset="0"/>
              </a:rPr>
              <a:t> змінна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400" b="1" dirty="0">
                <a:latin typeface="Calibri" panose="020F0502020204030204" pitchFamily="34" charset="0"/>
              </a:rPr>
              <a:t>Вихідна змінна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alibri" panose="020F0502020204030204" pitchFamily="34" charset="0"/>
              </a:rPr>
              <a:t>Y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0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b="1" dirty="0"/>
                  <a:t>Лінійна регресія </a:t>
                </a:r>
                <a:r>
                  <a:rPr lang="uk-UA" sz="2400" dirty="0"/>
                  <a:t>– це статистична модель, що аналізує зв’язок між залежною змінною (часто називають </a:t>
                </a:r>
                <a:r>
                  <a:rPr lang="en-US" sz="2400" dirty="0"/>
                  <a:t>Y</a:t>
                </a:r>
                <a:r>
                  <a:rPr lang="uk-UA" sz="2400" dirty="0"/>
                  <a:t>) та однією або кількома </a:t>
                </a:r>
                <a:r>
                  <a:rPr lang="uk-UA" sz="2400" dirty="0" err="1"/>
                  <a:t>нез</a:t>
                </a:r>
                <a:r>
                  <a:rPr lang="ru-RU" sz="2400" dirty="0"/>
                  <a:t>а</a:t>
                </a:r>
                <a:r>
                  <a:rPr lang="uk-UA" sz="2400" dirty="0" err="1"/>
                  <a:t>лежними</a:t>
                </a:r>
                <a:r>
                  <a:rPr lang="uk-UA" sz="2400" dirty="0"/>
                  <a:t> (часто позначають через Х</a:t>
                </a:r>
                <a:r>
                  <a:rPr lang="uk-UA" sz="2400" baseline="-25000" dirty="0"/>
                  <a:t>1</a:t>
                </a:r>
                <a:r>
                  <a:rPr lang="uk-UA" sz="2400" dirty="0"/>
                  <a:t>, Х</a:t>
                </a:r>
                <a:r>
                  <a:rPr lang="uk-UA" sz="2400" baseline="-25000" dirty="0"/>
                  <a:t>2</a:t>
                </a:r>
                <a:r>
                  <a:rPr lang="uk-UA" sz="2400" dirty="0"/>
                  <a:t>, …,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uk-UA" sz="2400" dirty="0"/>
                  <a:t>) – пояснювальні змінні або </a:t>
                </a:r>
                <a:r>
                  <a:rPr lang="uk-UA" sz="2400" dirty="0" err="1"/>
                  <a:t>предиктори</a:t>
                </a:r>
                <a:r>
                  <a:rPr lang="uk-UA" sz="2400" dirty="0"/>
                  <a:t>.</a:t>
                </a:r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r>
                  <a:rPr lang="uk-UA" sz="2200" dirty="0"/>
                  <a:t>де 	</a:t>
                </a:r>
                <a:r>
                  <a:rPr lang="en-US" sz="2200" dirty="0"/>
                  <a:t>Y – </a:t>
                </a:r>
                <a:r>
                  <a:rPr lang="ru-RU" sz="2200" dirty="0" err="1"/>
                  <a:t>зележна</a:t>
                </a:r>
                <a:r>
                  <a:rPr lang="ru-RU" sz="2200" dirty="0"/>
                  <a:t> </a:t>
                </a:r>
                <a:r>
                  <a:rPr lang="ru-RU" sz="2200" dirty="0" err="1"/>
                  <a:t>вих</a:t>
                </a:r>
                <a:r>
                  <a:rPr lang="uk-UA" sz="2200" dirty="0" err="1"/>
                  <a:t>ідна</a:t>
                </a:r>
                <a:r>
                  <a:rPr lang="uk-UA" sz="2200" dirty="0"/>
                  <a:t> змінна, </a:t>
                </a:r>
                <a:r>
                  <a:rPr lang="en-US" sz="2200" dirty="0"/>
                  <a:t>X</a:t>
                </a:r>
                <a:r>
                  <a:rPr lang="en-US" sz="2200" baseline="-25000" dirty="0"/>
                  <a:t>1</a:t>
                </a:r>
                <a:r>
                  <a:rPr lang="uk-UA" sz="2200" baseline="-25000" dirty="0"/>
                  <a:t> </a:t>
                </a:r>
                <a:r>
                  <a:rPr lang="en-US" sz="2200" dirty="0"/>
                  <a:t>-</a:t>
                </a:r>
                <a:r>
                  <a:rPr lang="uk-UA" sz="2200" dirty="0"/>
                  <a:t> </a:t>
                </a:r>
                <a:r>
                  <a:rPr lang="en-US" sz="2200" dirty="0" err="1"/>
                  <a:t>X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 – </a:t>
                </a:r>
                <a:r>
                  <a:rPr lang="uk-UA" sz="2200" dirty="0"/>
                  <a:t>незалежні вхідні змінні,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uk-UA" sz="2200" dirty="0"/>
                  <a:t>	</a:t>
                </a:r>
                <a:r>
                  <a:rPr lang="en-US" sz="2200" dirty="0"/>
                  <a:t>a</a:t>
                </a:r>
                <a:r>
                  <a:rPr lang="en-US" sz="2200" baseline="-25000" dirty="0"/>
                  <a:t>0</a:t>
                </a:r>
                <a:r>
                  <a:rPr lang="uk-UA" sz="2200" baseline="-25000" dirty="0"/>
                  <a:t> </a:t>
                </a:r>
                <a:r>
                  <a:rPr lang="en-US" sz="2200" dirty="0"/>
                  <a:t>-</a:t>
                </a:r>
                <a:r>
                  <a:rPr lang="uk-UA" sz="2200" dirty="0"/>
                  <a:t> </a:t>
                </a:r>
                <a:r>
                  <a:rPr lang="en-US" sz="2200" dirty="0"/>
                  <a:t>a</a:t>
                </a:r>
                <a:r>
                  <a:rPr lang="en-US" sz="2200" baseline="-25000" dirty="0"/>
                  <a:t>n</a:t>
                </a:r>
                <a:r>
                  <a:rPr lang="en-US" sz="2200" dirty="0"/>
                  <a:t> – </a:t>
                </a:r>
                <a:r>
                  <a:rPr lang="uk-UA" sz="2200" dirty="0"/>
                  <a:t>коефіцієнти,</a:t>
                </a:r>
                <a14:m>
                  <m:oMath xmlns:m="http://schemas.openxmlformats.org/officeDocument/2006/math">
                    <m:r>
                      <a:rPr lang="uk-UA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sz="2200" dirty="0"/>
                  <a:t> – </a:t>
                </a:r>
                <a:r>
                  <a:rPr lang="ru-RU" sz="2200" dirty="0" err="1"/>
                  <a:t>помилка</a:t>
                </a:r>
                <a:r>
                  <a:rPr lang="ru-RU" sz="2200" dirty="0"/>
                  <a:t> </a:t>
                </a:r>
                <a:r>
                  <a:rPr lang="ru-RU" sz="2200" dirty="0" err="1"/>
                  <a:t>або</a:t>
                </a:r>
                <a:r>
                  <a:rPr lang="ru-RU" sz="2200" dirty="0"/>
                  <a:t> в</a:t>
                </a:r>
                <a:r>
                  <a:rPr lang="uk-UA" sz="2200" dirty="0" err="1"/>
                  <a:t>ідхилення</a:t>
                </a:r>
                <a:r>
                  <a:rPr lang="uk-UA" sz="22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Основна ідея побудови такої моделі – створити математичну формулу, що найкраще описує</a:t>
                </a:r>
                <a:r>
                  <a:rPr lang="ru-RU" sz="2400" dirty="0"/>
                  <a:t>/поясню</a:t>
                </a:r>
                <a:r>
                  <a:rPr lang="uk-UA" sz="2400" dirty="0"/>
                  <a:t>є </a:t>
                </a:r>
                <a:r>
                  <a:rPr lang="en-US" sz="2400" b="1" dirty="0"/>
                  <a:t>Y</a:t>
                </a:r>
                <a:r>
                  <a:rPr lang="en-US" sz="2400" dirty="0"/>
                  <a:t> </a:t>
                </a:r>
                <a:r>
                  <a:rPr lang="ru-RU" sz="2400" dirty="0"/>
                  <a:t>у </a:t>
                </a:r>
                <a:r>
                  <a:rPr lang="ru-RU" sz="2400" dirty="0" err="1"/>
                  <a:t>залежност</a:t>
                </a:r>
                <a:r>
                  <a:rPr lang="uk-UA" sz="2400" dirty="0"/>
                  <a:t>і від наявних </a:t>
                </a:r>
                <a:r>
                  <a:rPr lang="en-US" sz="2400" b="1" dirty="0"/>
                  <a:t>X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r="-58" b="-490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ЛІНІЙНА РЕГРЕСІЯ</a:t>
            </a:r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ЛІНІЙНА РЕГРЕСІЯ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Місце для вмісту 1">
                <a:extLst>
                  <a:ext uri="{FF2B5EF4-FFF2-40B4-BE49-F238E27FC236}">
                    <a16:creationId xmlns:a16="http://schemas.microsoft.com/office/drawing/2014/main" id="{66DD0FE9-4C08-4E48-8288-0FA823B32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805" y="1920081"/>
                <a:ext cx="59368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r>
                  <a:rPr lang="en-US" sz="2400" dirty="0"/>
                  <a:t>Y – </a:t>
                </a:r>
                <a:r>
                  <a:rPr lang="ru-RU" sz="2400" dirty="0" err="1"/>
                  <a:t>зележна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вих</a:t>
                </a:r>
                <a:r>
                  <a:rPr lang="uk-UA" sz="2400" dirty="0" err="1"/>
                  <a:t>ідна</a:t>
                </a:r>
                <a:r>
                  <a:rPr lang="uk-UA" sz="2400" dirty="0"/>
                  <a:t> змінна, </a:t>
                </a:r>
              </a:p>
              <a:p>
                <a:pPr marL="0" indent="0">
                  <a:buNone/>
                </a:pPr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  <a:r>
                  <a:rPr lang="uk-UA" sz="2400" baseline="-25000" dirty="0"/>
                  <a:t> </a:t>
                </a:r>
                <a:r>
                  <a:rPr lang="en-US" sz="2400" dirty="0"/>
                  <a:t>-</a:t>
                </a:r>
                <a:r>
                  <a:rPr lang="uk-UA" sz="2400" dirty="0"/>
                  <a:t>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– </a:t>
                </a:r>
                <a:r>
                  <a:rPr lang="uk-UA" sz="2400" dirty="0"/>
                  <a:t>незалежні вхідні змінні,</a:t>
                </a:r>
              </a:p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US" sz="2400" baseline="-25000" dirty="0"/>
                  <a:t>0</a:t>
                </a:r>
                <a:r>
                  <a:rPr lang="uk-UA" sz="2400" baseline="-25000" dirty="0"/>
                  <a:t> </a:t>
                </a:r>
                <a:r>
                  <a:rPr lang="en-US" sz="2400" dirty="0"/>
                  <a:t>-</a:t>
                </a:r>
                <a:r>
                  <a:rPr lang="uk-UA" sz="2400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– </a:t>
                </a:r>
                <a:r>
                  <a:rPr lang="uk-UA" sz="2400" dirty="0"/>
                  <a:t>коефіцієнти,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sz="2400" dirty="0"/>
                  <a:t> – похибка, відстань між реальним та модельованим значенням.</a:t>
                </a:r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81" name="Місце для вмісту 1">
                <a:extLst>
                  <a:ext uri="{FF2B5EF4-FFF2-40B4-BE49-F238E27FC236}">
                    <a16:creationId xmlns:a16="http://schemas.microsoft.com/office/drawing/2014/main" id="{66DD0FE9-4C08-4E48-8288-0FA823B32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805" y="1920081"/>
                <a:ext cx="5936849" cy="4351338"/>
              </a:xfrm>
              <a:blipFill>
                <a:blip r:embed="rId3"/>
                <a:stretch>
                  <a:fillRect l="-15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A68C994E-91A2-4F47-AFBF-14B2ABB6D4DC}"/>
              </a:ext>
            </a:extLst>
          </p:cNvPr>
          <p:cNvGrpSpPr/>
          <p:nvPr/>
        </p:nvGrpSpPr>
        <p:grpSpPr>
          <a:xfrm>
            <a:off x="7144853" y="2204929"/>
            <a:ext cx="4032801" cy="3280281"/>
            <a:chOff x="7144853" y="2204929"/>
            <a:chExt cx="4032801" cy="3280281"/>
          </a:xfrm>
        </p:grpSpPr>
        <p:grpSp>
          <p:nvGrpSpPr>
            <p:cNvPr id="89" name="Групувати 88">
              <a:extLst>
                <a:ext uri="{FF2B5EF4-FFF2-40B4-BE49-F238E27FC236}">
                  <a16:creationId xmlns:a16="http://schemas.microsoft.com/office/drawing/2014/main" id="{F946ED0B-924E-4640-86DD-E638DF96723F}"/>
                </a:ext>
              </a:extLst>
            </p:cNvPr>
            <p:cNvGrpSpPr/>
            <p:nvPr/>
          </p:nvGrpSpPr>
          <p:grpSpPr>
            <a:xfrm>
              <a:off x="7144853" y="2204929"/>
              <a:ext cx="4032801" cy="3280281"/>
              <a:chOff x="7144853" y="2204929"/>
              <a:chExt cx="4032801" cy="3280281"/>
            </a:xfrm>
          </p:grpSpPr>
          <p:cxnSp>
            <p:nvCxnSpPr>
              <p:cNvPr id="86" name="Пряма зі стрілкою 85">
                <a:extLst>
                  <a:ext uri="{FF2B5EF4-FFF2-40B4-BE49-F238E27FC236}">
                    <a16:creationId xmlns:a16="http://schemas.microsoft.com/office/drawing/2014/main" id="{60FDB754-B328-4C09-A29F-02F356726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028" y="3556687"/>
                <a:ext cx="0" cy="6399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Групувати 5">
                <a:extLst>
                  <a:ext uri="{FF2B5EF4-FFF2-40B4-BE49-F238E27FC236}">
                    <a16:creationId xmlns:a16="http://schemas.microsoft.com/office/drawing/2014/main" id="{38B1AE7F-B60E-40DC-B524-7C1265B69B2E}"/>
                  </a:ext>
                </a:extLst>
              </p:cNvPr>
              <p:cNvGrpSpPr/>
              <p:nvPr/>
            </p:nvGrpSpPr>
            <p:grpSpPr>
              <a:xfrm>
                <a:off x="7144853" y="2204929"/>
                <a:ext cx="4032801" cy="3280281"/>
                <a:chOff x="1348823" y="2066023"/>
                <a:chExt cx="4032801" cy="3280281"/>
              </a:xfrm>
            </p:grpSpPr>
            <p:cxnSp>
              <p:nvCxnSpPr>
                <p:cNvPr id="35" name="Пряма сполучна лінія 34">
                  <a:extLst>
                    <a:ext uri="{FF2B5EF4-FFF2-40B4-BE49-F238E27FC236}">
                      <a16:creationId xmlns:a16="http://schemas.microsoft.com/office/drawing/2014/main" id="{1A946B76-4D54-4519-9EC1-EABF66406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9154" y="2344956"/>
                  <a:ext cx="3682470" cy="1497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 зі стрілкою 7">
                  <a:extLst>
                    <a:ext uri="{FF2B5EF4-FFF2-40B4-BE49-F238E27FC236}">
                      <a16:creationId xmlns:a16="http://schemas.microsoft.com/office/drawing/2014/main" id="{1F332601-2966-4E71-AD3D-3CFC7FDCB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5450" y="2150507"/>
                  <a:ext cx="0" cy="2802494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 зі стрілкою 8">
                  <a:extLst>
                    <a:ext uri="{FF2B5EF4-FFF2-40B4-BE49-F238E27FC236}">
                      <a16:creationId xmlns:a16="http://schemas.microsoft.com/office/drawing/2014/main" id="{1AC72805-5D61-41FE-A280-9C5CDE456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924" y="4953001"/>
                  <a:ext cx="3695700" cy="1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FC769ECF-3E4C-4DAB-9E83-25C4DE4075A9}"/>
                    </a:ext>
                  </a:extLst>
                </p:cNvPr>
                <p:cNvSpPr/>
                <p:nvPr/>
              </p:nvSpPr>
              <p:spPr>
                <a:xfrm>
                  <a:off x="1748524" y="313441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FCDF904F-8F62-4DB5-A887-25AB3E8A5B56}"/>
                    </a:ext>
                  </a:extLst>
                </p:cNvPr>
                <p:cNvSpPr/>
                <p:nvPr/>
              </p:nvSpPr>
              <p:spPr>
                <a:xfrm>
                  <a:off x="2041390" y="404166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F0167955-9C24-4593-BBDB-02A17C49CD72}"/>
                    </a:ext>
                  </a:extLst>
                </p:cNvPr>
                <p:cNvSpPr/>
                <p:nvPr/>
              </p:nvSpPr>
              <p:spPr>
                <a:xfrm>
                  <a:off x="2331878" y="341778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DE1AEA6C-E2AB-4455-BEFC-1E48307A0904}"/>
                    </a:ext>
                  </a:extLst>
                </p:cNvPr>
                <p:cNvSpPr/>
                <p:nvPr/>
              </p:nvSpPr>
              <p:spPr>
                <a:xfrm>
                  <a:off x="2624744" y="4020237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5C741718-10BC-430C-99F2-90C2989AD47E}"/>
                    </a:ext>
                  </a:extLst>
                </p:cNvPr>
                <p:cNvSpPr/>
                <p:nvPr/>
              </p:nvSpPr>
              <p:spPr>
                <a:xfrm>
                  <a:off x="2917666" y="34225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BCD9202A-9144-4190-A34C-3CFA4B97F995}"/>
                    </a:ext>
                  </a:extLst>
                </p:cNvPr>
                <p:cNvSpPr/>
                <p:nvPr/>
              </p:nvSpPr>
              <p:spPr>
                <a:xfrm>
                  <a:off x="3210532" y="2872474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DEA8EA64-F89F-4B38-9A11-F77F4441464D}"/>
                    </a:ext>
                  </a:extLst>
                </p:cNvPr>
                <p:cNvSpPr/>
                <p:nvPr/>
              </p:nvSpPr>
              <p:spPr>
                <a:xfrm>
                  <a:off x="3497183" y="3167749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" name="Овал 23">
                  <a:extLst>
                    <a:ext uri="{FF2B5EF4-FFF2-40B4-BE49-F238E27FC236}">
                      <a16:creationId xmlns:a16="http://schemas.microsoft.com/office/drawing/2014/main" id="{FF2CF57B-6B6A-477B-9A5E-38A42731F305}"/>
                    </a:ext>
                  </a:extLst>
                </p:cNvPr>
                <p:cNvSpPr/>
                <p:nvPr/>
              </p:nvSpPr>
              <p:spPr>
                <a:xfrm>
                  <a:off x="3742114" y="2806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Овал 25">
                  <a:extLst>
                    <a:ext uri="{FF2B5EF4-FFF2-40B4-BE49-F238E27FC236}">
                      <a16:creationId xmlns:a16="http://schemas.microsoft.com/office/drawing/2014/main" id="{15FD26B2-897C-4F5B-BD58-88DB2F0E7569}"/>
                    </a:ext>
                  </a:extLst>
                </p:cNvPr>
                <p:cNvSpPr/>
                <p:nvPr/>
              </p:nvSpPr>
              <p:spPr>
                <a:xfrm>
                  <a:off x="4032602" y="280183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Овал 27">
                  <a:extLst>
                    <a:ext uri="{FF2B5EF4-FFF2-40B4-BE49-F238E27FC236}">
                      <a16:creationId xmlns:a16="http://schemas.microsoft.com/office/drawing/2014/main" id="{982E33E9-CED2-4D21-B19F-0F3F1EAB0D6D}"/>
                    </a:ext>
                  </a:extLst>
                </p:cNvPr>
                <p:cNvSpPr/>
                <p:nvPr/>
              </p:nvSpPr>
              <p:spPr>
                <a:xfrm>
                  <a:off x="4325468" y="288041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0" name="Овал 29">
                  <a:extLst>
                    <a:ext uri="{FF2B5EF4-FFF2-40B4-BE49-F238E27FC236}">
                      <a16:creationId xmlns:a16="http://schemas.microsoft.com/office/drawing/2014/main" id="{796D22B9-0229-4169-861F-0DE57DA2B8CA}"/>
                    </a:ext>
                  </a:extLst>
                </p:cNvPr>
                <p:cNvSpPr/>
                <p:nvPr/>
              </p:nvSpPr>
              <p:spPr>
                <a:xfrm>
                  <a:off x="4618390" y="2425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E7C7EE5E-EAEC-4917-8E50-E89B06803994}"/>
                    </a:ext>
                  </a:extLst>
                </p:cNvPr>
                <p:cNvSpPr/>
                <p:nvPr/>
              </p:nvSpPr>
              <p:spPr>
                <a:xfrm>
                  <a:off x="4911256" y="280897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72C1535C-B475-4632-9137-9B65C11EC936}"/>
                    </a:ext>
                  </a:extLst>
                </p:cNvPr>
                <p:cNvSpPr/>
                <p:nvPr/>
              </p:nvSpPr>
              <p:spPr>
                <a:xfrm>
                  <a:off x="5197907" y="206602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10DB04-77C8-4A33-9157-664D65BF86E5}"/>
                    </a:ext>
                  </a:extLst>
                </p:cNvPr>
                <p:cNvSpPr txBox="1"/>
                <p:nvPr/>
              </p:nvSpPr>
              <p:spPr>
                <a:xfrm>
                  <a:off x="1348823" y="3182422"/>
                  <a:ext cx="315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i="1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Y</a:t>
                  </a:r>
                  <a:endParaRPr lang="uk-UA" i="1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CD5F2EA-C6FC-45D3-B330-A4FE6994C0AB}"/>
                    </a:ext>
                  </a:extLst>
                </p:cNvPr>
                <p:cNvSpPr txBox="1"/>
                <p:nvPr/>
              </p:nvSpPr>
              <p:spPr>
                <a:xfrm>
                  <a:off x="1695450" y="4976972"/>
                  <a:ext cx="3686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X</a:t>
                  </a:r>
                  <a:endParaRPr lang="uk-UA" i="1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9EA1E8-3BE4-453A-AFB9-7D2C1892097F}"/>
                    </a:ext>
                  </a:extLst>
                </p:cNvPr>
                <p:cNvSpPr txBox="1"/>
                <p:nvPr/>
              </p:nvSpPr>
              <p:spPr>
                <a:xfrm>
                  <a:off x="2038851" y="4200635"/>
                  <a:ext cx="4128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rgbClr val="4F4F4F"/>
                      </a:solidFill>
                      <a:latin typeface="Calibri" panose="020F0502020204030204" pitchFamily="34" charset="0"/>
                    </a:rPr>
                    <a:t>a</a:t>
                  </a:r>
                  <a:r>
                    <a:rPr lang="en-US" sz="1400" i="1" baseline="-25000" dirty="0">
                      <a:solidFill>
                        <a:srgbClr val="4F4F4F"/>
                      </a:solidFill>
                      <a:latin typeface="Calibri" panose="020F0502020204030204" pitchFamily="34" charset="0"/>
                    </a:rPr>
                    <a:t>0</a:t>
                  </a:r>
                  <a:endParaRPr lang="uk-UA" sz="1400" i="1" baseline="-25000" dirty="0">
                    <a:solidFill>
                      <a:srgbClr val="4F4F4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85" name="Права фігурна дужка 84">
                <a:extLst>
                  <a:ext uri="{FF2B5EF4-FFF2-40B4-BE49-F238E27FC236}">
                    <a16:creationId xmlns:a16="http://schemas.microsoft.com/office/drawing/2014/main" id="{6D4D1E06-86A5-4278-9BBC-B3CE98ACCD07}"/>
                  </a:ext>
                </a:extLst>
              </p:cNvPr>
              <p:cNvSpPr/>
              <p:nvPr/>
            </p:nvSpPr>
            <p:spPr>
              <a:xfrm>
                <a:off x="7525504" y="4009069"/>
                <a:ext cx="292858" cy="1063788"/>
              </a:xfrm>
              <a:prstGeom prst="rightBrace">
                <a:avLst>
                  <a:gd name="adj1" fmla="val 19288"/>
                  <a:gd name="adj2" fmla="val 4641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Прямокутник 89">
                  <a:extLst>
                    <a:ext uri="{FF2B5EF4-FFF2-40B4-BE49-F238E27FC236}">
                      <a16:creationId xmlns:a16="http://schemas.microsoft.com/office/drawing/2014/main" id="{719D7395-58C2-44F9-8382-F4ACE236604D}"/>
                    </a:ext>
                  </a:extLst>
                </p:cNvPr>
                <p:cNvSpPr/>
                <p:nvPr/>
              </p:nvSpPr>
              <p:spPr>
                <a:xfrm>
                  <a:off x="8400391" y="3691959"/>
                  <a:ext cx="3354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uk-UA" sz="1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0" name="Прямокутник 89">
                  <a:extLst>
                    <a:ext uri="{FF2B5EF4-FFF2-40B4-BE49-F238E27FC236}">
                      <a16:creationId xmlns:a16="http://schemas.microsoft.com/office/drawing/2014/main" id="{719D7395-58C2-44F9-8382-F4ACE2366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91" y="3691959"/>
                  <a:ext cx="33547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03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МНК</a:t>
            </a:r>
          </a:p>
        </p:txBody>
      </p:sp>
      <p:sp>
        <p:nvSpPr>
          <p:cNvPr id="81" name="Місце для вмісту 1">
            <a:extLst>
              <a:ext uri="{FF2B5EF4-FFF2-40B4-BE49-F238E27FC236}">
                <a16:creationId xmlns:a16="http://schemas.microsoft.com/office/drawing/2014/main" id="{66DD0FE9-4C08-4E48-8288-0FA823B3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05" y="1920081"/>
            <a:ext cx="10515600" cy="82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Метод найменших квадратів </a:t>
            </a:r>
            <a:r>
              <a:rPr lang="uk-UA" sz="2400" dirty="0"/>
              <a:t>дозволяє визначити коефіцієнти регресії при яких різниця між реальними даними та прогнозованими буде мінімальною.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sz="2400" dirty="0"/>
          </a:p>
        </p:txBody>
      </p:sp>
      <p:pic>
        <p:nvPicPr>
          <p:cNvPr id="5" name="Графіка 4">
            <a:extLst>
              <a:ext uri="{FF2B5EF4-FFF2-40B4-BE49-F238E27FC236}">
                <a16:creationId xmlns:a16="http://schemas.microsoft.com/office/drawing/2014/main" id="{1ADAE301-3899-4121-A198-971D3D00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9162" y="3590185"/>
            <a:ext cx="7229902" cy="1343343"/>
          </a:xfrm>
          <a:prstGeom prst="rect">
            <a:avLst/>
          </a:prstGeom>
        </p:spPr>
      </p:pic>
      <p:pic>
        <p:nvPicPr>
          <p:cNvPr id="11" name="Графіка 10">
            <a:extLst>
              <a:ext uri="{FF2B5EF4-FFF2-40B4-BE49-F238E27FC236}">
                <a16:creationId xmlns:a16="http://schemas.microsoft.com/office/drawing/2014/main" id="{AD1BE9B1-1B7F-4F8F-8D46-62D2EE786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7753" y="3036304"/>
            <a:ext cx="7796493" cy="365125"/>
          </a:xfrm>
          <a:prstGeom prst="rect">
            <a:avLst/>
          </a:prstGeom>
        </p:spPr>
      </p:pic>
      <p:sp>
        <p:nvSpPr>
          <p:cNvPr id="36" name="Місце для вмісту 1">
            <a:extLst>
              <a:ext uri="{FF2B5EF4-FFF2-40B4-BE49-F238E27FC236}">
                <a16:creationId xmlns:a16="http://schemas.microsoft.com/office/drawing/2014/main" id="{03943B09-354C-48AC-AA87-2769537DD631}"/>
              </a:ext>
            </a:extLst>
          </p:cNvPr>
          <p:cNvSpPr txBox="1">
            <a:spLocks/>
          </p:cNvSpPr>
          <p:nvPr/>
        </p:nvSpPr>
        <p:spPr>
          <a:xfrm>
            <a:off x="750805" y="5533231"/>
            <a:ext cx="10515600" cy="82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>
                <a:latin typeface="Calibri" panose="020F0502020204030204" pitchFamily="34" charset="0"/>
              </a:rPr>
              <a:t>Детальн</a:t>
            </a:r>
            <a:r>
              <a:rPr lang="uk-UA" sz="2400" dirty="0" err="1">
                <a:latin typeface="Calibri" panose="020F0502020204030204" pitchFamily="34" charset="0"/>
              </a:rPr>
              <a:t>іше</a:t>
            </a:r>
            <a:r>
              <a:rPr lang="uk-UA" sz="2400" dirty="0">
                <a:latin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hlinkClick r:id="rId7"/>
              </a:rPr>
              <a:t>https://uk.wikipedia.org/wiki/</a:t>
            </a:r>
            <a:r>
              <a:rPr lang="ru-RU" sz="2400" dirty="0" err="1">
                <a:latin typeface="Calibri" panose="020F0502020204030204" pitchFamily="34" charset="0"/>
                <a:hlinkClick r:id="rId7"/>
              </a:rPr>
              <a:t>Метод_найменших_квадрат</a:t>
            </a:r>
            <a:r>
              <a:rPr lang="uk-UA" sz="2400" dirty="0" err="1">
                <a:latin typeface="Calibri" panose="020F0502020204030204" pitchFamily="34" charset="0"/>
                <a:hlinkClick r:id="rId7"/>
              </a:rPr>
              <a:t>ів</a:t>
            </a:r>
            <a:r>
              <a:rPr lang="uk-UA" sz="2400" dirty="0">
                <a:latin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542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3930</TotalTime>
  <Words>1207</Words>
  <Application>Microsoft Office PowerPoint</Application>
  <PresentationFormat>Widescreen</PresentationFormat>
  <Paragraphs>336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</vt:lpstr>
      <vt:lpstr>Wingdings</vt:lpstr>
      <vt:lpstr>ThemeTemplate</vt:lpstr>
      <vt:lpstr>Тема  Лінійна регресія (LM)</vt:lpstr>
      <vt:lpstr>ПЛАН</vt:lpstr>
      <vt:lpstr>РЕГРЕСІЙНИЙ АНАЛІЗ</vt:lpstr>
      <vt:lpstr>ТИПИ ЗАЛЕЖНОСТІ</vt:lpstr>
      <vt:lpstr>КОРЕЛЯЦІЙНИЙ АНАЛІЗ</vt:lpstr>
      <vt:lpstr>X та Y</vt:lpstr>
      <vt:lpstr>ЛІНІЙНА РЕГРЕСІЯ</vt:lpstr>
      <vt:lpstr>ЛІНІЙНА РЕГРЕСІЯ</vt:lpstr>
      <vt:lpstr>МНК</vt:lpstr>
      <vt:lpstr>МЕТРИКИ ЛІНІЙНОЇ РЕГРЕСІЇ</vt:lpstr>
      <vt:lpstr>МЕТРИКИ ЛІНІЙНОЇ РЕГРЕСІЇ</vt:lpstr>
      <vt:lpstr>МЕТРИКИ ЛІНІЙНОЇ РЕГРЕСІЇ</vt:lpstr>
      <vt:lpstr>МЕТРИКИ ЛІНІЙНОЇ РЕГРЕСІЇ</vt:lpstr>
      <vt:lpstr>МУЛЬТИКОЛІНЕАРНІСТЬ</vt:lpstr>
      <vt:lpstr>ГЕТЕРОСКЕДАСТИЧНІСТЬ</vt:lpstr>
      <vt:lpstr>ІНФОРМАЦІНІ КРИТЕРІЇ</vt:lpstr>
      <vt:lpstr>Лінійна регресія в R  практична частина</vt:lpstr>
      <vt:lpstr>ЕТАПИ ПОБУДОВИ МОДЕЛІ</vt:lpstr>
      <vt:lpstr>ОПИС ДАНИХ</vt:lpstr>
      <vt:lpstr>ФОРМУВАННЯ DUMMY-ЗМІННИХ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Anton Bocharov</cp:lastModifiedBy>
  <cp:revision>104</cp:revision>
  <cp:lastPrinted>2018-12-14T08:38:23Z</cp:lastPrinted>
  <dcterms:created xsi:type="dcterms:W3CDTF">2018-11-22T09:08:52Z</dcterms:created>
  <dcterms:modified xsi:type="dcterms:W3CDTF">2021-06-07T08:41:28Z</dcterms:modified>
</cp:coreProperties>
</file>