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60" r:id="rId2"/>
    <p:sldId id="308" r:id="rId3"/>
    <p:sldId id="310" r:id="rId4"/>
    <p:sldId id="311" r:id="rId5"/>
    <p:sldId id="316" r:id="rId6"/>
    <p:sldId id="312" r:id="rId7"/>
    <p:sldId id="313" r:id="rId8"/>
    <p:sldId id="314" r:id="rId9"/>
    <p:sldId id="315" r:id="rId10"/>
  </p:sldIdLst>
  <p:sldSz cx="12192000" cy="6858000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F4F4F"/>
    <a:srgbClr val="007B8C"/>
    <a:srgbClr val="00A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33" autoAdjust="0"/>
    <p:restoredTop sz="87897" autoAdjust="0"/>
  </p:normalViewPr>
  <p:slideViewPr>
    <p:cSldViewPr snapToGrid="0">
      <p:cViewPr>
        <p:scale>
          <a:sx n="135" d="100"/>
          <a:sy n="135" d="100"/>
        </p:scale>
        <p:origin x="71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900A7557-5168-4D37-8B64-49BC61894B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7293AC5-0BE1-49BE-8068-B5F804CF44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8BAA4-CDAF-41B6-BD14-09C1104D2ABC}" type="datetimeFigureOut">
              <a:rPr lang="uk-UA" smtClean="0"/>
              <a:t>20.05.2021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41013CBA-C3CC-4DD4-A2C3-CBAF1030D4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9E234111-6694-49E9-AC5C-25419D1269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3F476-860B-4A65-8687-8964CAA026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80301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75581-76A8-4E96-B3A5-55626BBCD851}" type="datetimeFigureOut">
              <a:rPr lang="uk-UA" smtClean="0"/>
              <a:t>20.05.2021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84530-CA7D-4354-9882-5DAFE98A521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49445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2754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37977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2053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81264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28826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37026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30252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99195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1670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82530"/>
            <a:ext cx="5949142" cy="1381125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uk-UA" dirty="0"/>
              <a:t>Заголовок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4527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71517B85-25BC-4B0E-B711-2B6F9AEBCB4E}"/>
              </a:ext>
            </a:extLst>
          </p:cNvPr>
          <p:cNvSpPr/>
          <p:nvPr/>
        </p:nvSpPr>
        <p:spPr>
          <a:xfrm>
            <a:off x="0" y="5719157"/>
            <a:ext cx="12192000" cy="1138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4169F565-AEA7-4BC9-B335-DBE9E914EC78}"/>
              </a:ext>
            </a:extLst>
          </p:cNvPr>
          <p:cNvSpPr/>
          <p:nvPr userDrawn="1"/>
        </p:nvSpPr>
        <p:spPr>
          <a:xfrm>
            <a:off x="0" y="5719157"/>
            <a:ext cx="12192000" cy="1138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4562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36BD-C101-446C-9D86-AD020CD43D83}" type="datetime1">
              <a:rPr lang="uk-UA" smtClean="0"/>
              <a:t>20.05.2021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491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0D9B-B5C6-4E42-B22A-C7C4BC835DCB}" type="datetime1">
              <a:rPr lang="uk-UA" smtClean="0"/>
              <a:t>20.05.2021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492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52B1-E8B1-4B47-AFE5-D56B3640A3D7}" type="datetime1">
              <a:rPr lang="uk-UA" smtClean="0"/>
              <a:t>20.05.2021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695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 userDrawn="1"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EDB8-7778-449D-902C-3B3C568FAF6B}" type="datetime1">
              <a:rPr lang="uk-UA" smtClean="0"/>
              <a:t>20.05.2021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10515600" cy="13255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3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6E9D14EF-F48E-40C1-AB32-D2452295614D}"/>
              </a:ext>
            </a:extLst>
          </p:cNvPr>
          <p:cNvSpPr/>
          <p:nvPr userDrawn="1"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38F7E94C-5B77-4402-BD0F-AA122CD7E9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82233C1-B95B-49BA-806F-EF2EF310A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5810101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88B578-4D28-4C07-8389-FC9117783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845" y="0"/>
            <a:ext cx="1844615" cy="1699404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0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EDB8-7778-449D-902C-3B3C568FAF6B}" type="datetime1">
              <a:rPr lang="uk-UA" smtClean="0"/>
              <a:t>20.05.2021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77A1B42-36AD-418E-8070-858C51B0BC27}"/>
              </a:ext>
            </a:extLst>
          </p:cNvPr>
          <p:cNvSpPr/>
          <p:nvPr userDrawn="1"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13" name="Picture 34">
            <a:extLst>
              <a:ext uri="{FF2B5EF4-FFF2-40B4-BE49-F238E27FC236}">
                <a16:creationId xmlns:a16="http://schemas.microsoft.com/office/drawing/2014/main" id="{C7E14B42-613A-47B8-A842-628AD41E9A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4" name="Picture 34">
            <a:extLst>
              <a:ext uri="{FF2B5EF4-FFF2-40B4-BE49-F238E27FC236}">
                <a16:creationId xmlns:a16="http://schemas.microsoft.com/office/drawing/2014/main" id="{0D9E490D-B1EC-4CF7-8BEA-3EF3A663C2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10515600" cy="13255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1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/>
        </p:nvSpPr>
        <p:spPr>
          <a:xfrm>
            <a:off x="0" y="-1"/>
            <a:ext cx="12192000" cy="1897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4461"/>
            <a:ext cx="10515600" cy="413250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AECD-4A94-4327-BAD7-47806D0E69D9}" type="datetime1">
              <a:rPr lang="uk-UA" smtClean="0"/>
              <a:t>20.05.2021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44" y="829707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9133936" cy="188055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711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6E9D14EF-F48E-40C1-AB32-D2452295614D}"/>
              </a:ext>
            </a:extLst>
          </p:cNvPr>
          <p:cNvSpPr/>
          <p:nvPr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38F7E94C-5B77-4402-BD0F-AA122CD7E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82233C1-B95B-49BA-806F-EF2EF310A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5810101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88B578-4D28-4C07-8389-FC9117783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845" y="0"/>
            <a:ext cx="1844615" cy="1699404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D9CDEE75-18CF-41C9-8160-A8D91375908C}"/>
              </a:ext>
            </a:extLst>
          </p:cNvPr>
          <p:cNvSpPr/>
          <p:nvPr userDrawn="1"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12" name="Picture 34">
            <a:extLst>
              <a:ext uri="{FF2B5EF4-FFF2-40B4-BE49-F238E27FC236}">
                <a16:creationId xmlns:a16="http://schemas.microsoft.com/office/drawing/2014/main" id="{63149AF1-50DF-4D4A-A11C-A02328002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9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604-772C-4D64-A8D0-7FDD12145456}" type="datetime1">
              <a:rPr lang="uk-UA" smtClean="0"/>
              <a:t>20.05.2021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697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74AB-A519-4C51-81E9-460DB6DE967E}" type="datetime1">
              <a:rPr lang="uk-UA" smtClean="0"/>
              <a:t>20.05.2021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551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5421-69F2-4C8A-BDA5-833AB0074E0F}" type="datetime1">
              <a:rPr lang="uk-UA" smtClean="0"/>
              <a:t>20.05.2021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676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B70E-E816-4C44-B4E5-4897FB608D0D}" type="datetime1">
              <a:rPr lang="uk-UA" smtClean="0"/>
              <a:t>20.05.2021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320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5287-7E4A-46BA-85A8-82072F0BD0C7}" type="datetime1">
              <a:rPr lang="uk-UA" smtClean="0"/>
              <a:t>20.05.2021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176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AECD-4A94-4327-BAD7-47806D0E69D9}" type="datetime1">
              <a:rPr lang="uk-UA" smtClean="0"/>
              <a:t>20.05.2021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025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74" r:id="rId13"/>
    <p:sldLayoutId id="214748368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34F69-2D51-4B3A-A763-03172190D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2895"/>
            <a:ext cx="7553498" cy="239070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Applied Mathematical Modeling in Banking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0FC6AAC-FBFE-48DF-A888-ED8AB6B6F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9169"/>
            <a:ext cx="9144000" cy="551018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uk-UA" dirty="0"/>
          </a:p>
        </p:txBody>
      </p:sp>
      <p:grpSp>
        <p:nvGrpSpPr>
          <p:cNvPr id="11" name="Групувати 10">
            <a:extLst>
              <a:ext uri="{FF2B5EF4-FFF2-40B4-BE49-F238E27FC236}">
                <a16:creationId xmlns:a16="http://schemas.microsoft.com/office/drawing/2014/main" id="{E8F3FF45-F702-4991-A93A-2FFDCAAF67BE}"/>
              </a:ext>
            </a:extLst>
          </p:cNvPr>
          <p:cNvGrpSpPr/>
          <p:nvPr/>
        </p:nvGrpSpPr>
        <p:grpSpPr>
          <a:xfrm>
            <a:off x="4782675" y="5985704"/>
            <a:ext cx="2860754" cy="605302"/>
            <a:chOff x="4782675" y="5985704"/>
            <a:chExt cx="2860754" cy="605302"/>
          </a:xfrm>
        </p:grpSpPr>
        <p:pic>
          <p:nvPicPr>
            <p:cNvPr id="6" name="Графіка 5">
              <a:extLst>
                <a:ext uri="{FF2B5EF4-FFF2-40B4-BE49-F238E27FC236}">
                  <a16:creationId xmlns:a16="http://schemas.microsoft.com/office/drawing/2014/main" id="{A38FEB87-99C9-4ACB-A7F7-3FBA612CC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82675" y="5985704"/>
              <a:ext cx="717435" cy="555913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23D25436-2B2F-4560-B2C7-56F60000D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3577" y="6039988"/>
              <a:ext cx="1569852" cy="551018"/>
            </a:xfrm>
            <a:prstGeom prst="rect">
              <a:avLst/>
            </a:prstGeom>
            <a:effectLst>
              <a:glow rad="25400">
                <a:schemeClr val="bg1">
                  <a:alpha val="0"/>
                </a:schemeClr>
              </a:glow>
            </a:effectLst>
          </p:spPr>
        </p:pic>
        <p:sp>
          <p:nvSpPr>
            <p:cNvPr id="8" name="Підзаголовок 2">
              <a:extLst>
                <a:ext uri="{FF2B5EF4-FFF2-40B4-BE49-F238E27FC236}">
                  <a16:creationId xmlns:a16="http://schemas.microsoft.com/office/drawing/2014/main" id="{3F7D0F77-9482-4586-A622-145F28310B7B}"/>
                </a:ext>
              </a:extLst>
            </p:cNvPr>
            <p:cNvSpPr txBox="1">
              <a:spLocks/>
            </p:cNvSpPr>
            <p:nvPr/>
          </p:nvSpPr>
          <p:spPr>
            <a:xfrm>
              <a:off x="5356142" y="6075433"/>
              <a:ext cx="915094" cy="4612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000000"/>
                  </a:solidFill>
                </a:rPr>
                <a:t>+</a:t>
              </a:r>
              <a:endParaRPr lang="uk-UA" dirty="0">
                <a:solidFill>
                  <a:srgbClr val="000000"/>
                </a:solidFill>
              </a:endParaRPr>
            </a:p>
          </p:txBody>
        </p:sp>
      </p:grpSp>
      <p:pic>
        <p:nvPicPr>
          <p:cNvPr id="9" name="Picture 34">
            <a:extLst>
              <a:ext uri="{FF2B5EF4-FFF2-40B4-BE49-F238E27FC236}">
                <a16:creationId xmlns:a16="http://schemas.microsoft.com/office/drawing/2014/main" id="{CBF21478-4874-42F7-8AF1-F3643DFA2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7768" y="472244"/>
            <a:ext cx="1686935" cy="4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8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2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53"/>
            <a:ext cx="7936832" cy="1325561"/>
          </a:xfrm>
        </p:spPr>
        <p:txBody>
          <a:bodyPr>
            <a:normAutofit/>
          </a:bodyPr>
          <a:lstStyle/>
          <a:p>
            <a:r>
              <a:rPr lang="en-US" sz="3200" dirty="0"/>
              <a:t>Practical aspects of Machine Learning &amp; AI in Risk Management</a:t>
            </a:r>
            <a:endParaRPr lang="uk-UA" sz="3200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55889" cy="4351338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Machine learning has been explained as lying at the intersection of computer science, engineering and statistics. It has been highlighted as a tool that can be applied to various problems.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Machine learning delivers the capability to detect meaningful patterns in data and has become a common tool for almost any task faced with the requirement of extracting information from data sets.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The application of machine learning in the management of banking risks such as credit risk, market risk, operational risk and liquidity risk has been explored and proved results.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375D-B3AE-4B65-9D21-E3405A71F25C}"/>
              </a:ext>
            </a:extLst>
          </p:cNvPr>
          <p:cNvSpPr txBox="1"/>
          <p:nvPr/>
        </p:nvSpPr>
        <p:spPr>
          <a:xfrm>
            <a:off x="10294089" y="1384165"/>
            <a:ext cx="1600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25.05.2021 </a:t>
            </a:r>
            <a:endParaRPr lang="uk-UA" sz="2000" dirty="0"/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547EF482-036A-4ED3-BDED-9F40DF3EED4A}"/>
              </a:ext>
            </a:extLst>
          </p:cNvPr>
          <p:cNvSpPr txBox="1">
            <a:spLocks/>
          </p:cNvSpPr>
          <p:nvPr/>
        </p:nvSpPr>
        <p:spPr>
          <a:xfrm>
            <a:off x="246105" y="0"/>
            <a:ext cx="1184189" cy="1325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1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35308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3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53"/>
            <a:ext cx="7936832" cy="1325561"/>
          </a:xfrm>
        </p:spPr>
        <p:txBody>
          <a:bodyPr>
            <a:normAutofit/>
          </a:bodyPr>
          <a:lstStyle/>
          <a:p>
            <a:r>
              <a:rPr lang="en-US" sz="3200" dirty="0"/>
              <a:t>Basics of programming for Data Science and Machine Learning</a:t>
            </a:r>
            <a:endParaRPr lang="uk-UA" sz="3200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37744" cy="4351338"/>
          </a:xfrm>
        </p:spPr>
        <p:txBody>
          <a:bodyPr>
            <a:normAutofit/>
          </a:bodyPr>
          <a:lstStyle/>
          <a:p>
            <a:pPr marL="515938" indent="-515938" algn="just">
              <a:buFont typeface="+mj-lt"/>
              <a:buAutoNum type="arabicPeriod"/>
            </a:pPr>
            <a:r>
              <a:rPr lang="en-US" sz="2400" dirty="0"/>
              <a:t>What’s R and RStudio?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sz="2400" dirty="0"/>
              <a:t>Variables and types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sz="2400" dirty="0"/>
              <a:t>Operators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sz="2400" dirty="0"/>
              <a:t>Mathematical functions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sz="2400" dirty="0"/>
              <a:t>Data</a:t>
            </a:r>
            <a:r>
              <a:rPr lang="uk-UA" sz="2400" dirty="0"/>
              <a:t> </a:t>
            </a:r>
            <a:r>
              <a:rPr lang="en-US" sz="2400" dirty="0"/>
              <a:t>structures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/>
              <a:t>Vectors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/>
              <a:t>Lists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 err="1"/>
              <a:t>DataFrames</a:t>
            </a:r>
            <a:endParaRPr lang="en-US" dirty="0"/>
          </a:p>
          <a:p>
            <a:pPr marL="0" indent="0">
              <a:buNone/>
            </a:pPr>
            <a:endParaRPr lang="uk-UA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375D-B3AE-4B65-9D21-E3405A71F25C}"/>
              </a:ext>
            </a:extLst>
          </p:cNvPr>
          <p:cNvSpPr txBox="1"/>
          <p:nvPr/>
        </p:nvSpPr>
        <p:spPr>
          <a:xfrm>
            <a:off x="10357885" y="1425515"/>
            <a:ext cx="1600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28.05.2021</a:t>
            </a:r>
            <a:endParaRPr lang="uk-UA" sz="2000" dirty="0"/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956D65A6-6FE1-4C1D-88A7-68459688639D}"/>
              </a:ext>
            </a:extLst>
          </p:cNvPr>
          <p:cNvSpPr txBox="1">
            <a:spLocks/>
          </p:cNvSpPr>
          <p:nvPr/>
        </p:nvSpPr>
        <p:spPr>
          <a:xfrm>
            <a:off x="246105" y="0"/>
            <a:ext cx="1184189" cy="1325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2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336622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4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53"/>
            <a:ext cx="7936832" cy="1325561"/>
          </a:xfrm>
        </p:spPr>
        <p:txBody>
          <a:bodyPr>
            <a:normAutofit/>
          </a:bodyPr>
          <a:lstStyle/>
          <a:p>
            <a:r>
              <a:rPr lang="en-US" sz="3200" dirty="0"/>
              <a:t>Fundamentals of ETL: data extraction, transformation and loading</a:t>
            </a:r>
            <a:endParaRPr lang="uk-UA" sz="3200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5938" indent="-515938" algn="just">
              <a:buFont typeface="+mj-lt"/>
              <a:buAutoNum type="arabicPeriod"/>
            </a:pPr>
            <a:r>
              <a:rPr lang="en-US" sz="2400" dirty="0"/>
              <a:t>Read/Write data: CSV, JSON, EXCEL, SQL, REST API</a:t>
            </a:r>
            <a:endParaRPr lang="uk-UA" sz="2400" dirty="0"/>
          </a:p>
          <a:p>
            <a:pPr marL="515938" indent="-515938" algn="just">
              <a:buFont typeface="+mj-lt"/>
              <a:buAutoNum type="arabicPeriod"/>
            </a:pPr>
            <a:r>
              <a:rPr lang="en-US" sz="2400" dirty="0"/>
              <a:t>Data preprocessing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/>
              <a:t>Cleaning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/>
              <a:t>Missing values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/>
              <a:t>Outliers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sz="2400" dirty="0"/>
              <a:t>Data manipulation with “</a:t>
            </a:r>
            <a:r>
              <a:rPr lang="en-US" sz="2400" dirty="0" err="1"/>
              <a:t>dplyr</a:t>
            </a:r>
            <a:r>
              <a:rPr lang="en-US" sz="2400" dirty="0"/>
              <a:t>” package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375D-B3AE-4B65-9D21-E3405A71F25C}"/>
              </a:ext>
            </a:extLst>
          </p:cNvPr>
          <p:cNvSpPr txBox="1"/>
          <p:nvPr/>
        </p:nvSpPr>
        <p:spPr>
          <a:xfrm>
            <a:off x="10414591" y="1426255"/>
            <a:ext cx="1600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02.06.2021</a:t>
            </a:r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FC2E85EB-1B10-427C-B396-69F9269128FA}"/>
              </a:ext>
            </a:extLst>
          </p:cNvPr>
          <p:cNvSpPr txBox="1">
            <a:spLocks/>
          </p:cNvSpPr>
          <p:nvPr/>
        </p:nvSpPr>
        <p:spPr>
          <a:xfrm>
            <a:off x="73107" y="0"/>
            <a:ext cx="1184189" cy="1325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3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80005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5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53"/>
            <a:ext cx="7936832" cy="1325561"/>
          </a:xfrm>
        </p:spPr>
        <p:txBody>
          <a:bodyPr>
            <a:normAutofit/>
          </a:bodyPr>
          <a:lstStyle/>
          <a:p>
            <a:r>
              <a:rPr lang="en-US" sz="3200" dirty="0"/>
              <a:t>Fundamentals of ETL: data extraction, transformation and loading</a:t>
            </a:r>
            <a:endParaRPr lang="uk-UA" sz="3200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5938" indent="-515938" algn="just">
              <a:buFont typeface="+mj-lt"/>
              <a:buAutoNum type="arabicPeriod"/>
            </a:pPr>
            <a:r>
              <a:rPr lang="en-US" sz="2400" dirty="0"/>
              <a:t>Feature engineering </a:t>
            </a:r>
          </a:p>
          <a:p>
            <a:pPr lvl="1"/>
            <a:r>
              <a:rPr lang="en-US" dirty="0"/>
              <a:t>Feature Scaling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400" dirty="0"/>
              <a:t>Normalization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400" dirty="0"/>
              <a:t>Standardization</a:t>
            </a:r>
          </a:p>
          <a:p>
            <a:pPr lvl="1"/>
            <a:r>
              <a:rPr lang="en-US" dirty="0"/>
              <a:t>Feature Transformation</a:t>
            </a:r>
          </a:p>
          <a:p>
            <a:pPr lvl="1"/>
            <a:r>
              <a:rPr lang="en-US" dirty="0"/>
              <a:t>Feature Construction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400" dirty="0"/>
              <a:t>Binning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400" dirty="0"/>
              <a:t>Encoding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375D-B3AE-4B65-9D21-E3405A71F25C}"/>
              </a:ext>
            </a:extLst>
          </p:cNvPr>
          <p:cNvSpPr txBox="1"/>
          <p:nvPr/>
        </p:nvSpPr>
        <p:spPr>
          <a:xfrm>
            <a:off x="10414591" y="1426255"/>
            <a:ext cx="1600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04.06.2021</a:t>
            </a:r>
            <a:endParaRPr lang="uk-UA" sz="2000" dirty="0"/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FC2E85EB-1B10-427C-B396-69F9269128FA}"/>
              </a:ext>
            </a:extLst>
          </p:cNvPr>
          <p:cNvSpPr txBox="1">
            <a:spLocks/>
          </p:cNvSpPr>
          <p:nvPr/>
        </p:nvSpPr>
        <p:spPr>
          <a:xfrm>
            <a:off x="73107" y="0"/>
            <a:ext cx="1184189" cy="1325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4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66728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6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53"/>
            <a:ext cx="7936832" cy="1325561"/>
          </a:xfrm>
        </p:spPr>
        <p:txBody>
          <a:bodyPr>
            <a:normAutofit/>
          </a:bodyPr>
          <a:lstStyle/>
          <a:p>
            <a:r>
              <a:rPr lang="en-US" sz="3200" dirty="0"/>
              <a:t>Linear and Logistic Regressions: </a:t>
            </a:r>
            <a:br>
              <a:rPr lang="en-US" sz="3200" dirty="0"/>
            </a:br>
            <a:r>
              <a:rPr lang="en-US" sz="3200" dirty="0"/>
              <a:t>prediction and metrics</a:t>
            </a:r>
            <a:endParaRPr lang="uk-UA" sz="3200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5938" indent="-515938" algn="just">
              <a:buFont typeface="+mj-lt"/>
              <a:buAutoNum type="arabicPeriod"/>
            </a:pPr>
            <a:r>
              <a:rPr lang="en-US" sz="2400" dirty="0"/>
              <a:t>Linear regression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/>
              <a:t>How it works?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/>
              <a:t>Metrics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/>
              <a:t>Practice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sz="2400" dirty="0"/>
              <a:t>Logistic regression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/>
              <a:t>How it works?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/>
              <a:t>Metrics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/>
              <a:t>Practice</a:t>
            </a:r>
          </a:p>
          <a:p>
            <a:pPr marL="0" indent="0">
              <a:buNone/>
            </a:pPr>
            <a:endParaRPr lang="uk-UA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375D-B3AE-4B65-9D21-E3405A71F25C}"/>
              </a:ext>
            </a:extLst>
          </p:cNvPr>
          <p:cNvSpPr txBox="1"/>
          <p:nvPr/>
        </p:nvSpPr>
        <p:spPr>
          <a:xfrm>
            <a:off x="10435856" y="1425515"/>
            <a:ext cx="1600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08.06.2021</a:t>
            </a:r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FC2E85EB-1B10-427C-B396-69F9269128FA}"/>
              </a:ext>
            </a:extLst>
          </p:cNvPr>
          <p:cNvSpPr txBox="1">
            <a:spLocks/>
          </p:cNvSpPr>
          <p:nvPr/>
        </p:nvSpPr>
        <p:spPr>
          <a:xfrm>
            <a:off x="73107" y="0"/>
            <a:ext cx="765093" cy="1325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5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381475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7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53"/>
            <a:ext cx="7936832" cy="1325561"/>
          </a:xfrm>
        </p:spPr>
        <p:txBody>
          <a:bodyPr>
            <a:normAutofit/>
          </a:bodyPr>
          <a:lstStyle/>
          <a:p>
            <a:r>
              <a:rPr lang="en-US" sz="3200" dirty="0"/>
              <a:t>Trees based algorithms: Decision Tree, Random Forest, Gradient Boosting</a:t>
            </a:r>
            <a:endParaRPr lang="uk-UA" sz="3200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5938" indent="-515938" algn="just">
              <a:buFont typeface="+mj-lt"/>
              <a:buAutoNum type="arabicPeriod"/>
            </a:pPr>
            <a:r>
              <a:rPr lang="en-US" sz="2400" dirty="0"/>
              <a:t>Decision Tree 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/>
              <a:t>How it works?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/>
              <a:t>Practice (</a:t>
            </a:r>
            <a:r>
              <a:rPr lang="en-US" dirty="0" err="1"/>
              <a:t>rpart</a:t>
            </a:r>
            <a:r>
              <a:rPr lang="en-US" dirty="0"/>
              <a:t> package)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sz="2400" dirty="0"/>
              <a:t>Random Forest 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/>
              <a:t>How it works?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/>
              <a:t>Practice (rf package)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sz="2400" dirty="0"/>
              <a:t>Gradient Boosting 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/>
              <a:t>How it works?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/>
              <a:t>Practice (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r>
              <a:rPr lang="en-US" dirty="0"/>
              <a:t> packages)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sz="2400" dirty="0"/>
              <a:t>Ability to interpret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375D-B3AE-4B65-9D21-E3405A71F25C}"/>
              </a:ext>
            </a:extLst>
          </p:cNvPr>
          <p:cNvSpPr txBox="1"/>
          <p:nvPr/>
        </p:nvSpPr>
        <p:spPr>
          <a:xfrm>
            <a:off x="9982200" y="1620254"/>
            <a:ext cx="1600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11.06.2021</a:t>
            </a:r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FC2E85EB-1B10-427C-B396-69F9269128FA}"/>
              </a:ext>
            </a:extLst>
          </p:cNvPr>
          <p:cNvSpPr txBox="1">
            <a:spLocks/>
          </p:cNvSpPr>
          <p:nvPr/>
        </p:nvSpPr>
        <p:spPr>
          <a:xfrm>
            <a:off x="73107" y="0"/>
            <a:ext cx="765093" cy="1325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6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4197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8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53"/>
            <a:ext cx="7936832" cy="1325561"/>
          </a:xfrm>
        </p:spPr>
        <p:txBody>
          <a:bodyPr>
            <a:normAutofit/>
          </a:bodyPr>
          <a:lstStyle/>
          <a:p>
            <a:r>
              <a:rPr lang="en-US" sz="3200" dirty="0"/>
              <a:t>Neural Networks: building, training</a:t>
            </a:r>
            <a:endParaRPr lang="uk-UA" sz="3200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5938" indent="-515938" algn="just">
              <a:buFont typeface="+mj-lt"/>
              <a:buAutoNum type="arabicPeriod"/>
            </a:pPr>
            <a:r>
              <a:rPr lang="en-US" sz="2400" dirty="0"/>
              <a:t>Neural Networks: structure and training process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sz="2400" dirty="0" err="1"/>
              <a:t>nnet</a:t>
            </a:r>
            <a:r>
              <a:rPr lang="en-US" sz="2400" dirty="0"/>
              <a:t> package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sz="2400" dirty="0" err="1"/>
              <a:t>neuralnet</a:t>
            </a:r>
            <a:r>
              <a:rPr lang="en-US" sz="2400" dirty="0"/>
              <a:t> package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sz="2400" dirty="0"/>
              <a:t>Deep learning with H2O package</a:t>
            </a:r>
          </a:p>
          <a:p>
            <a:pPr marL="0" indent="0">
              <a:buNone/>
            </a:pPr>
            <a:endParaRPr lang="uk-UA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375D-B3AE-4B65-9D21-E3405A71F25C}"/>
              </a:ext>
            </a:extLst>
          </p:cNvPr>
          <p:cNvSpPr txBox="1"/>
          <p:nvPr/>
        </p:nvSpPr>
        <p:spPr>
          <a:xfrm>
            <a:off x="9982200" y="1620254"/>
            <a:ext cx="1600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15.06.2021</a:t>
            </a:r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FC2E85EB-1B10-427C-B396-69F9269128FA}"/>
              </a:ext>
            </a:extLst>
          </p:cNvPr>
          <p:cNvSpPr txBox="1">
            <a:spLocks/>
          </p:cNvSpPr>
          <p:nvPr/>
        </p:nvSpPr>
        <p:spPr>
          <a:xfrm>
            <a:off x="73107" y="0"/>
            <a:ext cx="765093" cy="1325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7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355791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9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53"/>
            <a:ext cx="7936832" cy="1325561"/>
          </a:xfrm>
        </p:spPr>
        <p:txBody>
          <a:bodyPr>
            <a:normAutofit/>
          </a:bodyPr>
          <a:lstStyle/>
          <a:p>
            <a:r>
              <a:rPr lang="en-US" sz="3200" dirty="0"/>
              <a:t>Practical case study: </a:t>
            </a:r>
            <a:br>
              <a:rPr lang="en-US" sz="3200" dirty="0"/>
            </a:br>
            <a:r>
              <a:rPr lang="en-US" sz="3200" dirty="0"/>
              <a:t>developing a default prediction model</a:t>
            </a:r>
            <a:endParaRPr lang="uk-UA" sz="3200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44000" cy="4351338"/>
          </a:xfrm>
        </p:spPr>
        <p:txBody>
          <a:bodyPr>
            <a:normAutofit/>
          </a:bodyPr>
          <a:lstStyle/>
          <a:p>
            <a:pPr marL="515938" indent="-515938" algn="just">
              <a:buFont typeface="+mj-lt"/>
              <a:buAutoNum type="arabicPeriod"/>
            </a:pPr>
            <a:r>
              <a:rPr lang="en-US" sz="2400" dirty="0"/>
              <a:t>Data Explore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sz="2400" dirty="0"/>
              <a:t>Data Preprocessing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sz="2400" dirty="0"/>
              <a:t>Train/test data split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sz="2400" dirty="0"/>
              <a:t>Feature engineering 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sz="2400" dirty="0"/>
              <a:t>Training models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sz="2400" dirty="0"/>
              <a:t>Metrics and best model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375D-B3AE-4B65-9D21-E3405A71F25C}"/>
              </a:ext>
            </a:extLst>
          </p:cNvPr>
          <p:cNvSpPr txBox="1"/>
          <p:nvPr/>
        </p:nvSpPr>
        <p:spPr>
          <a:xfrm>
            <a:off x="9982200" y="1620254"/>
            <a:ext cx="1600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15.06.2021</a:t>
            </a:r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FC2E85EB-1B10-427C-B396-69F9269128FA}"/>
              </a:ext>
            </a:extLst>
          </p:cNvPr>
          <p:cNvSpPr txBox="1">
            <a:spLocks/>
          </p:cNvSpPr>
          <p:nvPr/>
        </p:nvSpPr>
        <p:spPr>
          <a:xfrm>
            <a:off x="73107" y="0"/>
            <a:ext cx="765093" cy="1325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8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39763362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Template">
  <a:themeElements>
    <a:clrScheme name="IntelSoft Theme Colors">
      <a:dk1>
        <a:srgbClr val="007B8C"/>
      </a:dk1>
      <a:lt1>
        <a:srgbClr val="FFFFFF"/>
      </a:lt1>
      <a:dk2>
        <a:srgbClr val="007B8C"/>
      </a:dk2>
      <a:lt2>
        <a:srgbClr val="FFFFFF"/>
      </a:lt2>
      <a:accent1>
        <a:srgbClr val="00B05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Template" id="{E378ADA1-280A-4A4C-BF5E-149EC099645D}" vid="{3179B525-AAA0-4C57-9481-4804BA26CDD7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ThemeTemplate</Template>
  <TotalTime>3599</TotalTime>
  <Words>350</Words>
  <Application>Microsoft Office PowerPoint</Application>
  <PresentationFormat>Widescreen</PresentationFormat>
  <Paragraphs>88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Franklin Gothic Medium</vt:lpstr>
      <vt:lpstr>Wingdings</vt:lpstr>
      <vt:lpstr>ThemeTemplate</vt:lpstr>
      <vt:lpstr>Applied Mathematical Modeling in Banking</vt:lpstr>
      <vt:lpstr>Practical aspects of Machine Learning &amp; AI in Risk Management</vt:lpstr>
      <vt:lpstr>Basics of programming for Data Science and Machine Learning</vt:lpstr>
      <vt:lpstr>Fundamentals of ETL: data extraction, transformation and loading</vt:lpstr>
      <vt:lpstr>Fundamentals of ETL: data extraction, transformation and loading</vt:lpstr>
      <vt:lpstr>Linear and Logistic Regressions:  prediction and metrics</vt:lpstr>
      <vt:lpstr>Trees based algorithms: Decision Tree, Random Forest, Gradient Boosting</vt:lpstr>
      <vt:lpstr>Neural Networks: building, training</vt:lpstr>
      <vt:lpstr>Practical case study:  developing a default prediction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 «Основи прикладного математичного моделювання в R»</dc:title>
  <dc:creator>Юрій Клебан</dc:creator>
  <cp:lastModifiedBy>Anton Bocharov</cp:lastModifiedBy>
  <cp:revision>142</cp:revision>
  <cp:lastPrinted>2018-12-14T08:38:23Z</cp:lastPrinted>
  <dcterms:created xsi:type="dcterms:W3CDTF">2018-11-22T09:08:52Z</dcterms:created>
  <dcterms:modified xsi:type="dcterms:W3CDTF">2021-05-20T20:07:16Z</dcterms:modified>
</cp:coreProperties>
</file>