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60" r:id="rId2"/>
    <p:sldId id="307" r:id="rId3"/>
    <p:sldId id="264" r:id="rId4"/>
    <p:sldId id="327" r:id="rId5"/>
    <p:sldId id="311" r:id="rId6"/>
    <p:sldId id="320" r:id="rId7"/>
    <p:sldId id="321" r:id="rId8"/>
    <p:sldId id="323" r:id="rId9"/>
    <p:sldId id="32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F4F4F"/>
    <a:srgbClr val="00B050"/>
    <a:srgbClr val="008038"/>
    <a:srgbClr val="007B8C"/>
    <a:srgbClr val="00A9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Помір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ітли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2" autoAdjust="0"/>
    <p:restoredTop sz="87897" autoAdjust="0"/>
  </p:normalViewPr>
  <p:slideViewPr>
    <p:cSldViewPr snapToGrid="0">
      <p:cViewPr>
        <p:scale>
          <a:sx n="110" d="100"/>
          <a:sy n="110" d="100"/>
        </p:scale>
        <p:origin x="1956" y="6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900A7557-5168-4D37-8B64-49BC61894B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A7293AC5-0BE1-49BE-8068-B5F804CF44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8BAA4-CDAF-41B6-BD14-09C1104D2ABC}" type="datetimeFigureOut">
              <a:rPr lang="uk-UA" smtClean="0"/>
              <a:t>15.06.2021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41013CBA-C3CC-4DD4-A2C3-CBAF1030D4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9E234111-6694-49E9-AC5C-25419D1269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3F476-860B-4A65-8687-8964CAA026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8030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75581-76A8-4E96-B3A5-55626BBCD851}" type="datetimeFigureOut">
              <a:rPr lang="uk-UA" smtClean="0"/>
              <a:t>14.06.2021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84530-CA7D-4354-9882-5DAFE98A521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494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7547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dirty="0">
                <a:solidFill>
                  <a:srgbClr val="000000"/>
                </a:solidFill>
              </a:rPr>
              <a:t>Людський мозок складається зі з'єднаних </a:t>
            </a:r>
            <a:r>
              <a:rPr lang="uk-UA" sz="1200" b="1" dirty="0">
                <a:solidFill>
                  <a:srgbClr val="000000"/>
                </a:solidFill>
              </a:rPr>
              <a:t>нейронів</a:t>
            </a:r>
            <a:r>
              <a:rPr lang="uk-UA" sz="1200" dirty="0">
                <a:solidFill>
                  <a:srgbClr val="000000"/>
                </a:solidFill>
              </a:rPr>
              <a:t> з </a:t>
            </a:r>
            <a:r>
              <a:rPr lang="uk-UA" sz="1200" b="1" dirty="0" err="1">
                <a:solidFill>
                  <a:srgbClr val="000000"/>
                </a:solidFill>
              </a:rPr>
              <a:t>дендридами</a:t>
            </a:r>
            <a:r>
              <a:rPr lang="uk-UA" sz="1200" dirty="0">
                <a:solidFill>
                  <a:srgbClr val="000000"/>
                </a:solidFill>
              </a:rPr>
              <a:t>, що отримують дані на вхід і далі на основі цих даних створюють електричний сигнал, що подається через </a:t>
            </a:r>
            <a:r>
              <a:rPr lang="uk-UA" sz="1200" b="1" dirty="0">
                <a:solidFill>
                  <a:srgbClr val="000000"/>
                </a:solidFill>
              </a:rPr>
              <a:t>аксон </a:t>
            </a:r>
            <a:r>
              <a:rPr lang="uk-UA" sz="1200" dirty="0">
                <a:solidFill>
                  <a:srgbClr val="000000"/>
                </a:solidFill>
              </a:rPr>
              <a:t>до інших </a:t>
            </a:r>
            <a:r>
              <a:rPr lang="uk-UA" sz="1200" b="1" dirty="0">
                <a:solidFill>
                  <a:srgbClr val="000000"/>
                </a:solidFill>
              </a:rPr>
              <a:t>нейронів.</a:t>
            </a:r>
          </a:p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75257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7446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nodes are connected to the output with synapses. Each synapse has a weight.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scores are calculated and the prediction is made in the output unit based on the inputs and weights.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to make a </a:t>
            </a:r>
            <a:r>
              <a:rPr lang="en-US" b="1" i="1" dirty="0">
                <a:solidFill>
                  <a:srgbClr val="292929"/>
                </a:solidFill>
                <a:effectLst/>
                <a:latin typeface="charter"/>
              </a:rPr>
              <a:t>prediction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from this calculated score, we have to use an </a:t>
            </a:r>
            <a:r>
              <a:rPr lang="en-US" b="1" i="1" dirty="0">
                <a:solidFill>
                  <a:srgbClr val="292929"/>
                </a:solidFill>
                <a:effectLst/>
                <a:latin typeface="charter"/>
              </a:rPr>
              <a:t>activation function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(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sygmoid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47013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9082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6695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2866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172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84530-CA7D-4354-9882-5DAFE98A5211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037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82530"/>
            <a:ext cx="5949142" cy="1381125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uk-UA" dirty="0"/>
              <a:t>Заголовок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45271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71517B85-25BC-4B0E-B711-2B6F9AEBCB4E}"/>
              </a:ext>
            </a:extLst>
          </p:cNvPr>
          <p:cNvSpPr/>
          <p:nvPr/>
        </p:nvSpPr>
        <p:spPr>
          <a:xfrm>
            <a:off x="0" y="5719157"/>
            <a:ext cx="12192000" cy="11388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4169F565-AEA7-4BC9-B335-DBE9E914EC78}"/>
              </a:ext>
            </a:extLst>
          </p:cNvPr>
          <p:cNvSpPr/>
          <p:nvPr userDrawn="1"/>
        </p:nvSpPr>
        <p:spPr>
          <a:xfrm>
            <a:off x="0" y="5719157"/>
            <a:ext cx="12192000" cy="11388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4562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36BD-C101-446C-9D86-AD020CD43D83}" type="datetime1">
              <a:rPr lang="uk-UA" smtClean="0"/>
              <a:t>14.06.2021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491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0D9B-B5C6-4E42-B22A-C7C4BC835DCB}" type="datetime1">
              <a:rPr lang="uk-UA" smtClean="0"/>
              <a:t>14.06.2021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4926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52B1-E8B1-4B47-AFE5-D56B3640A3D7}" type="datetime1">
              <a:rPr lang="uk-UA" smtClean="0"/>
              <a:t>14.06.2021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695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0ACF18D7-C1DA-4B8D-A446-6749D30D7757}"/>
              </a:ext>
            </a:extLst>
          </p:cNvPr>
          <p:cNvSpPr/>
          <p:nvPr userDrawn="1"/>
        </p:nvSpPr>
        <p:spPr>
          <a:xfrm>
            <a:off x="0" y="-1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 dirty="0"/>
              <a:t>Відредагуйте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EDB8-7778-449D-902C-3B3C568FAF6B}" type="datetime1">
              <a:rPr lang="uk-UA" smtClean="0"/>
              <a:t>14.06.2021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Picture 34">
            <a:extLst>
              <a:ext uri="{FF2B5EF4-FFF2-40B4-BE49-F238E27FC236}">
                <a16:creationId xmlns:a16="http://schemas.microsoft.com/office/drawing/2014/main" id="{4DCE6FA9-7FD7-4289-A857-FCF3144616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1" name="Picture 34">
            <a:extLst>
              <a:ext uri="{FF2B5EF4-FFF2-40B4-BE49-F238E27FC236}">
                <a16:creationId xmlns:a16="http://schemas.microsoft.com/office/drawing/2014/main" id="{5C81C349-9996-4A38-B47C-1A11878B5C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96544" y="527781"/>
            <a:ext cx="1277329" cy="30849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A53636B-9605-4913-8BEA-EACE6CBCB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253"/>
            <a:ext cx="10515600" cy="13255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3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6E9D14EF-F48E-40C1-AB32-D2452295614D}"/>
              </a:ext>
            </a:extLst>
          </p:cNvPr>
          <p:cNvSpPr/>
          <p:nvPr userDrawn="1"/>
        </p:nvSpPr>
        <p:spPr>
          <a:xfrm>
            <a:off x="0" y="-1"/>
            <a:ext cx="2252312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pic>
        <p:nvPicPr>
          <p:cNvPr id="9" name="Picture 34">
            <a:extLst>
              <a:ext uri="{FF2B5EF4-FFF2-40B4-BE49-F238E27FC236}">
                <a16:creationId xmlns:a16="http://schemas.microsoft.com/office/drawing/2014/main" id="{38F7E94C-5B77-4402-BD0F-AA122CD7E9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117" y="6219825"/>
            <a:ext cx="1277329" cy="308497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82233C1-B95B-49BA-806F-EF2EF310A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608446" y="379562"/>
            <a:ext cx="8746942" cy="5810101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 dirty="0"/>
              <a:t>Відредагуйте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988B578-4D28-4C07-8389-FC91177835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845" y="0"/>
            <a:ext cx="1844615" cy="1699404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0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0ACF18D7-C1DA-4B8D-A446-6749D30D7757}"/>
              </a:ext>
            </a:extLst>
          </p:cNvPr>
          <p:cNvSpPr/>
          <p:nvPr/>
        </p:nvSpPr>
        <p:spPr>
          <a:xfrm>
            <a:off x="0" y="-1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EDB8-7778-449D-902C-3B3C568FAF6B}" type="datetime1">
              <a:rPr lang="uk-UA" smtClean="0"/>
              <a:t>14.06.2021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Picture 34">
            <a:extLst>
              <a:ext uri="{FF2B5EF4-FFF2-40B4-BE49-F238E27FC236}">
                <a16:creationId xmlns:a16="http://schemas.microsoft.com/office/drawing/2014/main" id="{4DCE6FA9-7FD7-4289-A857-FCF314461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1" name="Picture 34">
            <a:extLst>
              <a:ext uri="{FF2B5EF4-FFF2-40B4-BE49-F238E27FC236}">
                <a16:creationId xmlns:a16="http://schemas.microsoft.com/office/drawing/2014/main" id="{5C81C349-9996-4A38-B47C-1A11878B5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44" y="527781"/>
            <a:ext cx="1277329" cy="308497"/>
          </a:xfrm>
          <a:prstGeom prst="rect">
            <a:avLst/>
          </a:prstGeom>
        </p:spPr>
      </p:pic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777A1B42-36AD-418E-8070-858C51B0BC27}"/>
              </a:ext>
            </a:extLst>
          </p:cNvPr>
          <p:cNvSpPr/>
          <p:nvPr userDrawn="1"/>
        </p:nvSpPr>
        <p:spPr>
          <a:xfrm>
            <a:off x="0" y="-1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pic>
        <p:nvPicPr>
          <p:cNvPr id="13" name="Picture 34">
            <a:extLst>
              <a:ext uri="{FF2B5EF4-FFF2-40B4-BE49-F238E27FC236}">
                <a16:creationId xmlns:a16="http://schemas.microsoft.com/office/drawing/2014/main" id="{C7E14B42-613A-47B8-A842-628AD41E9A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4" name="Picture 34">
            <a:extLst>
              <a:ext uri="{FF2B5EF4-FFF2-40B4-BE49-F238E27FC236}">
                <a16:creationId xmlns:a16="http://schemas.microsoft.com/office/drawing/2014/main" id="{0D9E490D-B1EC-4CF7-8BEA-3EF3A663C2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96544" y="527781"/>
            <a:ext cx="1277329" cy="30849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A53636B-9605-4913-8BEA-EACE6CBCB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253"/>
            <a:ext cx="10515600" cy="13255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1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0ACF18D7-C1DA-4B8D-A446-6749D30D7757}"/>
              </a:ext>
            </a:extLst>
          </p:cNvPr>
          <p:cNvSpPr/>
          <p:nvPr/>
        </p:nvSpPr>
        <p:spPr>
          <a:xfrm>
            <a:off x="0" y="-1"/>
            <a:ext cx="12192000" cy="1897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4461"/>
            <a:ext cx="10515600" cy="413250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AECD-4A94-4327-BAD7-47806D0E69D9}" type="datetime1">
              <a:rPr lang="uk-UA" smtClean="0"/>
              <a:t>14.06.2021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  <p:pic>
        <p:nvPicPr>
          <p:cNvPr id="8" name="Picture 34">
            <a:extLst>
              <a:ext uri="{FF2B5EF4-FFF2-40B4-BE49-F238E27FC236}">
                <a16:creationId xmlns:a16="http://schemas.microsoft.com/office/drawing/2014/main" id="{4DCE6FA9-7FD7-4289-A857-FCF314461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21" y="3668846"/>
            <a:ext cx="1277329" cy="308497"/>
          </a:xfrm>
          <a:prstGeom prst="rect">
            <a:avLst/>
          </a:prstGeom>
        </p:spPr>
      </p:pic>
      <p:pic>
        <p:nvPicPr>
          <p:cNvPr id="11" name="Picture 34">
            <a:extLst>
              <a:ext uri="{FF2B5EF4-FFF2-40B4-BE49-F238E27FC236}">
                <a16:creationId xmlns:a16="http://schemas.microsoft.com/office/drawing/2014/main" id="{5C81C349-9996-4A38-B47C-1A11878B5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44" y="829707"/>
            <a:ext cx="1277329" cy="30849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A53636B-9605-4913-8BEA-EACE6CBCB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253"/>
            <a:ext cx="9133936" cy="188055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7119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72947FE-C0EE-4B89-BF95-BB6F5DBEA98C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6E9D14EF-F48E-40C1-AB32-D2452295614D}"/>
              </a:ext>
            </a:extLst>
          </p:cNvPr>
          <p:cNvSpPr/>
          <p:nvPr/>
        </p:nvSpPr>
        <p:spPr>
          <a:xfrm>
            <a:off x="0" y="-1"/>
            <a:ext cx="2252312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pic>
        <p:nvPicPr>
          <p:cNvPr id="9" name="Picture 34">
            <a:extLst>
              <a:ext uri="{FF2B5EF4-FFF2-40B4-BE49-F238E27FC236}">
                <a16:creationId xmlns:a16="http://schemas.microsoft.com/office/drawing/2014/main" id="{38F7E94C-5B77-4402-BD0F-AA122CD7E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17" y="6219825"/>
            <a:ext cx="1277329" cy="308497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82233C1-B95B-49BA-806F-EF2EF310A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608446" y="379562"/>
            <a:ext cx="8746942" cy="5810101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988B578-4D28-4C07-8389-FC91177835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845" y="0"/>
            <a:ext cx="1844615" cy="1699404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Зразок заголовка</a:t>
            </a:r>
            <a:endParaRPr lang="en-US" dirty="0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D9CDEE75-18CF-41C9-8160-A8D91375908C}"/>
              </a:ext>
            </a:extLst>
          </p:cNvPr>
          <p:cNvSpPr/>
          <p:nvPr userDrawn="1"/>
        </p:nvSpPr>
        <p:spPr>
          <a:xfrm>
            <a:off x="0" y="-1"/>
            <a:ext cx="2252312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algn="l"/>
            <a:endParaRPr lang="uk-UA" sz="4000" dirty="0"/>
          </a:p>
        </p:txBody>
      </p:sp>
      <p:pic>
        <p:nvPicPr>
          <p:cNvPr id="12" name="Picture 34">
            <a:extLst>
              <a:ext uri="{FF2B5EF4-FFF2-40B4-BE49-F238E27FC236}">
                <a16:creationId xmlns:a16="http://schemas.microsoft.com/office/drawing/2014/main" id="{63149AF1-50DF-4D4A-A11C-A023280025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117" y="6219825"/>
            <a:ext cx="1277329" cy="30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9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C604-772C-4D64-A8D0-7FDD12145456}" type="datetime1">
              <a:rPr lang="uk-UA" smtClean="0"/>
              <a:t>14.06.2021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697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74AB-A519-4C51-81E9-460DB6DE967E}" type="datetime1">
              <a:rPr lang="uk-UA" smtClean="0"/>
              <a:t>14.06.2021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551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5421-69F2-4C8A-BDA5-833AB0074E0F}" type="datetime1">
              <a:rPr lang="uk-UA" smtClean="0"/>
              <a:t>14.06.2021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676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B70E-E816-4C44-B4E5-4897FB608D0D}" type="datetime1">
              <a:rPr lang="uk-UA" smtClean="0"/>
              <a:t>14.06.2021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320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5287-7E4A-46BA-85A8-82072F0BD0C7}" type="datetime1">
              <a:rPr lang="uk-UA" smtClean="0"/>
              <a:t>14.06.2021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176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8AECD-4A94-4327-BAD7-47806D0E69D9}" type="datetime1">
              <a:rPr lang="uk-UA" smtClean="0"/>
              <a:t>14.06.2021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947FE-C0EE-4B89-BF95-BB6F5DBEA98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025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74" r:id="rId13"/>
    <p:sldLayoutId id="2147483681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34F69-2D51-4B3A-A763-03172190D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2895"/>
            <a:ext cx="6797040" cy="239070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Neural Networks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70FC6AAC-FBFE-48DF-A888-ED8AB6B6F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9169"/>
            <a:ext cx="9563100" cy="1147804"/>
          </a:xfrm>
        </p:spPr>
        <p:txBody>
          <a:bodyPr>
            <a:normAutofit/>
          </a:bodyPr>
          <a:lstStyle/>
          <a:p>
            <a:r>
              <a:rPr lang="en-US" dirty="0"/>
              <a:t>Course</a:t>
            </a:r>
          </a:p>
          <a:p>
            <a:r>
              <a:rPr lang="en-US" dirty="0"/>
              <a:t>Applied Mathematical Modeling in Banking</a:t>
            </a:r>
          </a:p>
        </p:txBody>
      </p:sp>
      <p:sp>
        <p:nvSpPr>
          <p:cNvPr id="4" name="Підзаголовок 2">
            <a:extLst>
              <a:ext uri="{FF2B5EF4-FFF2-40B4-BE49-F238E27FC236}">
                <a16:creationId xmlns:a16="http://schemas.microsoft.com/office/drawing/2014/main" id="{7317C412-2B98-4B58-BEAA-4F1171AD0D72}"/>
              </a:ext>
            </a:extLst>
          </p:cNvPr>
          <p:cNvSpPr txBox="1">
            <a:spLocks/>
          </p:cNvSpPr>
          <p:nvPr/>
        </p:nvSpPr>
        <p:spPr>
          <a:xfrm>
            <a:off x="1524000" y="5710195"/>
            <a:ext cx="3258675" cy="1147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solidFill>
                  <a:srgbClr val="000000"/>
                </a:solidFill>
              </a:rPr>
              <a:t>Клебан Ю.В.</a:t>
            </a:r>
          </a:p>
        </p:txBody>
      </p:sp>
      <p:sp>
        <p:nvSpPr>
          <p:cNvPr id="5" name="Підзаголовок 2">
            <a:extLst>
              <a:ext uri="{FF2B5EF4-FFF2-40B4-BE49-F238E27FC236}">
                <a16:creationId xmlns:a16="http://schemas.microsoft.com/office/drawing/2014/main" id="{8AB418F9-BC9B-4406-981A-5EDD76EDD47D}"/>
              </a:ext>
            </a:extLst>
          </p:cNvPr>
          <p:cNvSpPr txBox="1">
            <a:spLocks/>
          </p:cNvSpPr>
          <p:nvPr/>
        </p:nvSpPr>
        <p:spPr>
          <a:xfrm>
            <a:off x="8031610" y="5710195"/>
            <a:ext cx="3258675" cy="1147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dirty="0">
                <a:solidFill>
                  <a:srgbClr val="000000"/>
                </a:solidFill>
              </a:rPr>
              <a:t>м. Київ, 2018</a:t>
            </a:r>
          </a:p>
        </p:txBody>
      </p:sp>
      <p:pic>
        <p:nvPicPr>
          <p:cNvPr id="6" name="Графіка 5">
            <a:extLst>
              <a:ext uri="{FF2B5EF4-FFF2-40B4-BE49-F238E27FC236}">
                <a16:creationId xmlns:a16="http://schemas.microsoft.com/office/drawing/2014/main" id="{A38FEB87-99C9-4ACB-A7F7-3FBA612CC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2675" y="5985704"/>
            <a:ext cx="717435" cy="5559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D25436-2B2F-4560-B2C7-56F60000D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577" y="6039988"/>
            <a:ext cx="1569852" cy="551018"/>
          </a:xfrm>
          <a:prstGeom prst="rect">
            <a:avLst/>
          </a:prstGeom>
          <a:effectLst>
            <a:glow rad="25400">
              <a:schemeClr val="bg1">
                <a:alpha val="0"/>
              </a:schemeClr>
            </a:glow>
          </a:effectLst>
        </p:spPr>
      </p:pic>
      <p:sp>
        <p:nvSpPr>
          <p:cNvPr id="8" name="Підзаголовок 2">
            <a:extLst>
              <a:ext uri="{FF2B5EF4-FFF2-40B4-BE49-F238E27FC236}">
                <a16:creationId xmlns:a16="http://schemas.microsoft.com/office/drawing/2014/main" id="{3F7D0F77-9482-4586-A622-145F28310B7B}"/>
              </a:ext>
            </a:extLst>
          </p:cNvPr>
          <p:cNvSpPr txBox="1">
            <a:spLocks/>
          </p:cNvSpPr>
          <p:nvPr/>
        </p:nvSpPr>
        <p:spPr>
          <a:xfrm>
            <a:off x="5356142" y="6075433"/>
            <a:ext cx="915094" cy="461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+</a:t>
            </a:r>
            <a:endParaRPr lang="uk-UA" dirty="0">
              <a:solidFill>
                <a:srgbClr val="000000"/>
              </a:solidFill>
            </a:endParaRPr>
          </a:p>
        </p:txBody>
      </p:sp>
      <p:pic>
        <p:nvPicPr>
          <p:cNvPr id="9" name="Picture 34">
            <a:extLst>
              <a:ext uri="{FF2B5EF4-FFF2-40B4-BE49-F238E27FC236}">
                <a16:creationId xmlns:a16="http://schemas.microsoft.com/office/drawing/2014/main" id="{CBF21478-4874-42F7-8AF1-F3643DFA2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3350" y="1053491"/>
            <a:ext cx="1686935" cy="4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8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2</a:t>
            </a:fld>
            <a:endParaRPr lang="uk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Neuron</a:t>
            </a:r>
            <a:endParaRPr lang="uk-U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7A430E-5ADA-48DC-AF82-0975B89D2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575" y="1621855"/>
            <a:ext cx="7625991" cy="491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58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349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Neural networks</a:t>
            </a:r>
            <a:r>
              <a:rPr lang="en-US" sz="2400" dirty="0"/>
              <a:t> are algorithms based on a biological neuron that involve learning models similar to the approach used by humans.</a:t>
            </a:r>
          </a:p>
          <a:p>
            <a:pPr marL="0" indent="0">
              <a:buNone/>
            </a:pPr>
            <a:endParaRPr lang="uk-UA" sz="2400" dirty="0"/>
          </a:p>
          <a:p>
            <a:pPr marL="0" indent="0">
              <a:buNone/>
            </a:pPr>
            <a:r>
              <a:rPr lang="en-US" sz="2400" dirty="0"/>
              <a:t>Neural Network Cases</a:t>
            </a:r>
            <a:r>
              <a:rPr lang="uk-UA" sz="2400" dirty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Image recognition</a:t>
            </a:r>
            <a:endParaRPr lang="uk-UA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uk-UA" sz="2400" dirty="0"/>
              <a:t> </a:t>
            </a:r>
            <a:r>
              <a:rPr lang="en-US" sz="2400" dirty="0"/>
              <a:t>Time-series prediction</a:t>
            </a:r>
            <a:endParaRPr lang="uk-UA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Anomaly Detection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</a:t>
            </a:r>
            <a:r>
              <a:rPr lang="en-US" sz="2400" dirty="0" err="1"/>
              <a:t>Clusterization</a:t>
            </a:r>
            <a:endParaRPr lang="uk-UA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uk-UA" sz="2400" dirty="0"/>
              <a:t> </a:t>
            </a:r>
            <a:r>
              <a:rPr lang="en-US" sz="2400" dirty="0"/>
              <a:t>Classification</a:t>
            </a:r>
            <a:endParaRPr lang="uk-UA" sz="2400" dirty="0"/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3</a:t>
            </a:fld>
            <a:endParaRPr lang="uk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Cases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7061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0E114D-DB78-408B-8114-F5EB800E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pPr/>
              <a:t>4</a:t>
            </a:fld>
            <a:endParaRPr lang="uk-U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E15775-DF12-41C6-9015-0F37A6C3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DB2437-2ADC-4347-9831-4F745445A9D4}"/>
              </a:ext>
            </a:extLst>
          </p:cNvPr>
          <p:cNvSpPr txBox="1"/>
          <p:nvPr/>
        </p:nvSpPr>
        <p:spPr>
          <a:xfrm>
            <a:off x="924614" y="1676400"/>
            <a:ext cx="4714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A perceptron is a single layer neural network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E386CCA-F27E-400B-B114-EABEE50CF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6858000" cy="374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BB6D3050-B7BF-4E3B-BF78-17206C810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981200"/>
            <a:ext cx="3807096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83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5</a:t>
            </a:fld>
            <a:endParaRPr lang="uk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53"/>
            <a:ext cx="10515600" cy="1325561"/>
          </a:xfrm>
        </p:spPr>
        <p:txBody>
          <a:bodyPr/>
          <a:lstStyle/>
          <a:p>
            <a:r>
              <a:rPr lang="en-US" dirty="0"/>
              <a:t>Activation Functions</a:t>
            </a:r>
            <a:endParaRPr lang="uk-UA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742D702-380E-4230-8247-EEBE052FEC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8"/>
          <a:stretch/>
        </p:blipFill>
        <p:spPr bwMode="auto">
          <a:xfrm>
            <a:off x="838199" y="1514006"/>
            <a:ext cx="7122389" cy="484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29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місту 1">
            <a:extLst>
              <a:ext uri="{FF2B5EF4-FFF2-40B4-BE49-F238E27FC236}">
                <a16:creationId xmlns:a16="http://schemas.microsoft.com/office/drawing/2014/main" id="{9EAF2B81-4AC5-4FC4-BB17-E28FF1B41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Neural network - </a:t>
            </a:r>
            <a:r>
              <a:rPr lang="en-US" sz="2400" dirty="0"/>
              <a:t>a set of interconnected </a:t>
            </a:r>
            <a:r>
              <a:rPr lang="en-US" sz="2400" dirty="0" err="1"/>
              <a:t>perceptrons</a:t>
            </a:r>
            <a:r>
              <a:rPr lang="en-US" sz="2400" dirty="0"/>
              <a:t> with input, output and hidden layers.</a:t>
            </a:r>
            <a:endParaRPr lang="uk-UA" sz="2400" dirty="0"/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6</a:t>
            </a:fld>
            <a:endParaRPr lang="uk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НЕЙРОННА МЕРЕЖА</a:t>
            </a:r>
          </a:p>
        </p:txBody>
      </p:sp>
      <p:pic>
        <p:nvPicPr>
          <p:cNvPr id="5124" name="Picture 4" descr="Neural Network Architecture">
            <a:extLst>
              <a:ext uri="{FF2B5EF4-FFF2-40B4-BE49-F238E27FC236}">
                <a16:creationId xmlns:a16="http://schemas.microsoft.com/office/drawing/2014/main" id="{F6410E13-C7FC-4FCB-B1FF-7F25E061D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38707"/>
            <a:ext cx="7009435" cy="343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Місце для вмісту 1">
            <a:extLst>
              <a:ext uri="{FF2B5EF4-FFF2-40B4-BE49-F238E27FC236}">
                <a16:creationId xmlns:a16="http://schemas.microsoft.com/office/drawing/2014/main" id="{E24C52A7-A114-44BB-BEA6-DE7F096BF68A}"/>
              </a:ext>
            </a:extLst>
          </p:cNvPr>
          <p:cNvSpPr txBox="1">
            <a:spLocks/>
          </p:cNvSpPr>
          <p:nvPr/>
        </p:nvSpPr>
        <p:spPr>
          <a:xfrm>
            <a:off x="8286991" y="3702958"/>
            <a:ext cx="2627453" cy="15097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Outputs are not visible on the hidden layers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73974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7</a:t>
            </a:fld>
            <a:endParaRPr lang="uk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  <a:endParaRPr lang="uk-UA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E95846E-6281-417D-97D7-A1AF61E36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89114"/>
            <a:ext cx="10515600" cy="394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63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8</a:t>
            </a:fld>
            <a:endParaRPr lang="uk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Neural Networks</a:t>
            </a:r>
            <a:endParaRPr lang="uk-UA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048EEF5-3C3A-44FE-8493-9C5DDD702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200" y="1574095"/>
            <a:ext cx="7670923" cy="489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18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Місце для вмісту 5">
            <a:extLst>
              <a:ext uri="{FF2B5EF4-FFF2-40B4-BE49-F238E27FC236}">
                <a16:creationId xmlns:a16="http://schemas.microsoft.com/office/drawing/2014/main" id="{5F882583-4D6C-427B-BA68-6EE743D6D8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800807"/>
              </p:ext>
            </p:extLst>
          </p:nvPr>
        </p:nvGraphicFramePr>
        <p:xfrm>
          <a:off x="838200" y="1315665"/>
          <a:ext cx="11101754" cy="5481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95586">
                  <a:extLst>
                    <a:ext uri="{9D8B030D-6E8A-4147-A177-3AD203B41FA5}">
                      <a16:colId xmlns:a16="http://schemas.microsoft.com/office/drawing/2014/main" val="1978635013"/>
                    </a:ext>
                  </a:extLst>
                </a:gridCol>
                <a:gridCol w="9406168">
                  <a:extLst>
                    <a:ext uri="{9D8B030D-6E8A-4147-A177-3AD203B41FA5}">
                      <a16:colId xmlns:a16="http://schemas.microsoft.com/office/drawing/2014/main" val="3290167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 Package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86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nnet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Software for feed-forward neural networks with a single hidden layer, and for multinomial log-linear models.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33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neuralnet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Training of neural networks using backpropagation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200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h2o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 scripting functionality for H2O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79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RSNNS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Interface to the Stuttgart Neural Network Simulator (SNNS)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869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tensorflow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Interface to TensorFlow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45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deepnet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Deep learning toolkit in 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76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darch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Package for Deep Architectures and Restricted Boltzmann Machines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04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rnn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Package to implement Recurrent Neural Networks (RRNs)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55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FCNN4R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Interface to the FCNN library that allows user-extensible ANNs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0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rcppDL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Implementation of basic machine learning methods with many layers (deep learning), including dA (Denoising Autoencoder), SdA (Stacked Denoising Autoencoder), RBM (Restricted Boltzmann machine) and DBN (Deep Belief Nets)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19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deepr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Package to streamline the training, fine-tuning and predicting processes for deep learning based on </a:t>
                      </a:r>
                      <a:r>
                        <a:rPr lang="en-US" sz="1600" dirty="0" err="1"/>
                        <a:t>darch</a:t>
                      </a:r>
                      <a:r>
                        <a:rPr lang="en-US" sz="1600" dirty="0"/>
                        <a:t> and </a:t>
                      </a:r>
                      <a:r>
                        <a:rPr lang="en-US" sz="1600" dirty="0" err="1"/>
                        <a:t>deepnet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077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MXNetR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Package that brings flexible and efficient GPU computing and state-of-art deep learning to 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4097938"/>
                  </a:ext>
                </a:extLst>
              </a:tr>
            </a:tbl>
          </a:graphicData>
        </a:graphic>
      </p:graphicFrame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E31D465-47CF-49FD-97BA-4102330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947FE-C0EE-4B89-BF95-BB6F5DBEA98C}" type="slidenum">
              <a:rPr lang="uk-UA" smtClean="0"/>
              <a:t>9</a:t>
            </a:fld>
            <a:endParaRPr lang="uk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0CB910-1A1F-4710-B6A8-53C5D19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packages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8176724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Template">
  <a:themeElements>
    <a:clrScheme name="IntelSoft Theme Colors">
      <a:dk1>
        <a:srgbClr val="007B8C"/>
      </a:dk1>
      <a:lt1>
        <a:srgbClr val="FFFFFF"/>
      </a:lt1>
      <a:dk2>
        <a:srgbClr val="007B8C"/>
      </a:dk2>
      <a:lt2>
        <a:srgbClr val="FFFFFF"/>
      </a:lt2>
      <a:accent1>
        <a:srgbClr val="00B05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Template" id="{E378ADA1-280A-4A4C-BF5E-149EC099645D}" vid="{3179B525-AAA0-4C57-9481-4804BA26CDD7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ThemeTemplate</Template>
  <TotalTime>5029</TotalTime>
  <Words>367</Words>
  <Application>Microsoft Office PowerPoint</Application>
  <PresentationFormat>Widescreen</PresentationFormat>
  <Paragraphs>72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charter</vt:lpstr>
      <vt:lpstr>Franklin Gothic Book</vt:lpstr>
      <vt:lpstr>Franklin Gothic Medium</vt:lpstr>
      <vt:lpstr>Wingdings</vt:lpstr>
      <vt:lpstr>ThemeTemplate</vt:lpstr>
      <vt:lpstr>Neural Networks</vt:lpstr>
      <vt:lpstr>Biological Neuron</vt:lpstr>
      <vt:lpstr>General Cases</vt:lpstr>
      <vt:lpstr>Perceptron</vt:lpstr>
      <vt:lpstr>Activation Functions</vt:lpstr>
      <vt:lpstr>НЕЙРОННА МЕРЕЖА</vt:lpstr>
      <vt:lpstr>DEEP LEARNING</vt:lpstr>
      <vt:lpstr>Types of Neural Networks</vt:lpstr>
      <vt:lpstr>R packages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  «Основи прикладного програмування в R»</dc:title>
  <dc:creator>Юрій Клебан</dc:creator>
  <cp:lastModifiedBy>Anton Bocharov</cp:lastModifiedBy>
  <cp:revision>149</cp:revision>
  <dcterms:created xsi:type="dcterms:W3CDTF">2018-11-22T09:08:52Z</dcterms:created>
  <dcterms:modified xsi:type="dcterms:W3CDTF">2021-06-15T06:31:27Z</dcterms:modified>
</cp:coreProperties>
</file>