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2" r:id="rId3"/>
    <p:sldId id="264" r:id="rId4"/>
    <p:sldId id="265" r:id="rId5"/>
    <p:sldId id="268" r:id="rId6"/>
    <p:sldId id="273" r:id="rId7"/>
    <p:sldId id="281" r:id="rId8"/>
    <p:sldId id="272" r:id="rId9"/>
    <p:sldId id="271" r:id="rId10"/>
    <p:sldId id="274" r:id="rId11"/>
    <p:sldId id="275" r:id="rId12"/>
    <p:sldId id="276" r:id="rId13"/>
    <p:sldId id="278" r:id="rId14"/>
    <p:sldId id="279" r:id="rId15"/>
    <p:sldId id="284" r:id="rId16"/>
    <p:sldId id="285" r:id="rId17"/>
    <p:sldId id="280" r:id="rId18"/>
    <p:sldId id="282" r:id="rId19"/>
    <p:sldId id="283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97" autoAdjust="0"/>
  </p:normalViewPr>
  <p:slideViewPr>
    <p:cSldViewPr snapToGrid="0">
      <p:cViewPr varScale="1">
        <p:scale>
          <a:sx n="63" d="100"/>
          <a:sy n="63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17.12.2018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17.12.2018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2793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No </a:t>
            </a:r>
            <a:r>
              <a:rPr lang="ru-RU" dirty="0" err="1"/>
              <a:t>зпрогнозовано</a:t>
            </a:r>
            <a:r>
              <a:rPr lang="ru-RU" dirty="0"/>
              <a:t> 78+25 = 103 рази, а </a:t>
            </a:r>
            <a:r>
              <a:rPr lang="en-US" dirty="0"/>
              <a:t>YES – 97</a:t>
            </a:r>
            <a:r>
              <a:rPr lang="ru-RU" dirty="0"/>
              <a:t> раз</a:t>
            </a:r>
            <a:r>
              <a:rPr lang="uk-UA" dirty="0" err="1"/>
              <a:t>ів</a:t>
            </a:r>
            <a:r>
              <a:rPr lang="uk-UA" dirty="0"/>
              <a:t>, Фактично ж ми мали </a:t>
            </a:r>
            <a:r>
              <a:rPr lang="en-US" dirty="0"/>
              <a:t>NO – 78+14=92</a:t>
            </a:r>
            <a:r>
              <a:rPr lang="uk-UA" dirty="0"/>
              <a:t>, а </a:t>
            </a:r>
            <a:r>
              <a:rPr lang="en-US" dirty="0"/>
              <a:t>YES = 83+25=108</a:t>
            </a:r>
            <a:endParaRPr lang="ru-RU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8222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No </a:t>
            </a:r>
            <a:r>
              <a:rPr lang="ru-RU" dirty="0" err="1"/>
              <a:t>зпрогнозовано</a:t>
            </a:r>
            <a:r>
              <a:rPr lang="ru-RU" dirty="0"/>
              <a:t> 78+25 = 103 рази, а </a:t>
            </a:r>
            <a:r>
              <a:rPr lang="en-US" dirty="0"/>
              <a:t>YES – 97</a:t>
            </a:r>
            <a:r>
              <a:rPr lang="ru-RU" dirty="0"/>
              <a:t> раз</a:t>
            </a:r>
            <a:r>
              <a:rPr lang="uk-UA" dirty="0" err="1"/>
              <a:t>ів</a:t>
            </a:r>
            <a:r>
              <a:rPr lang="uk-UA" dirty="0"/>
              <a:t>, Фактично ж ми мали </a:t>
            </a:r>
            <a:r>
              <a:rPr lang="en-US" dirty="0"/>
              <a:t>NO – 78+14=92</a:t>
            </a:r>
            <a:r>
              <a:rPr lang="uk-UA" dirty="0"/>
              <a:t>, а </a:t>
            </a:r>
            <a:r>
              <a:rPr lang="en-US" dirty="0"/>
              <a:t>YES = 83+25=108</a:t>
            </a:r>
            <a:endParaRPr lang="ru-RU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2893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3347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834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93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092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058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545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52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771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881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74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84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544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Змінивши форму залежності функції з лінійної на логістичну ми обмежимо значення вихідного параметра діапазоном </a:t>
            </a:r>
            <a:r>
              <a:rPr lang="en-US" dirty="0"/>
              <a:t>[0;1]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73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Змінивши форму залежності функції з лінійної на логістичну ми обмежимо значення вихідного параметра діапазоном </a:t>
            </a:r>
            <a:r>
              <a:rPr lang="en-US" dirty="0"/>
              <a:t>[0;1]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0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402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3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17.12.2018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17.12.2018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17.12.2018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17.12.2018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17.12.2018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17.12.2018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17.12.2018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17.12.2018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17.12.2018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17.12.2018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17.12.2018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17.12.2018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yi/Cleaning-Titanic-Dat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Тема</a:t>
            </a:r>
            <a:br>
              <a:rPr lang="en-US" dirty="0"/>
            </a:br>
            <a:br>
              <a:rPr lang="en-US" sz="1800" dirty="0"/>
            </a:br>
            <a:r>
              <a:rPr lang="ru-RU" dirty="0" err="1"/>
              <a:t>Логістична</a:t>
            </a:r>
            <a:r>
              <a:rPr lang="ru-RU" dirty="0"/>
              <a:t> </a:t>
            </a:r>
            <a:r>
              <a:rPr lang="ru-RU" dirty="0" err="1"/>
              <a:t>регресія</a:t>
            </a:r>
            <a:r>
              <a:rPr lang="ru-RU" dirty="0"/>
              <a:t> (</a:t>
            </a:r>
            <a:r>
              <a:rPr lang="en-US" dirty="0"/>
              <a:t>GLM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ru-RU" dirty="0" err="1"/>
              <a:t>Основи</a:t>
            </a:r>
            <a:r>
              <a:rPr lang="ru-RU" dirty="0"/>
              <a:t> прикладного </a:t>
            </a:r>
            <a:r>
              <a:rPr lang="ru-RU" dirty="0" err="1"/>
              <a:t>математичного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 в R»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10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35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Формування класів на основі лінії-відрізу (</a:t>
            </a:r>
            <a:r>
              <a:rPr lang="en-US" sz="2400" dirty="0"/>
              <a:t>cut-off</a:t>
            </a:r>
            <a:r>
              <a:rPr lang="uk-UA" sz="2400" dirty="0"/>
              <a:t>)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ФОРМУВАННЯ КЛАС</a:t>
            </a:r>
            <a:r>
              <a:rPr lang="uk-UA" sz="1800" dirty="0"/>
              <a:t>ІВ ВИХІДНОГО ПАРАМЕТРА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6AABD92-F3CC-4C90-8542-600F5EDA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73286"/>
              </p:ext>
            </p:extLst>
          </p:nvPr>
        </p:nvGraphicFramePr>
        <p:xfrm>
          <a:off x="7420733" y="949432"/>
          <a:ext cx="1542291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391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</a:p>
                    <a:p>
                      <a:pPr algn="ctr"/>
                      <a:r>
                        <a:rPr lang="en-US" sz="1400" dirty="0"/>
                        <a:t>Prob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0,85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0,46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0,12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0,47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0,67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0,22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F1C6F548-AC51-4B2D-A178-9988B71CA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333"/>
              </p:ext>
            </p:extLst>
          </p:nvPr>
        </p:nvGraphicFramePr>
        <p:xfrm>
          <a:off x="9861550" y="921310"/>
          <a:ext cx="1349387" cy="23750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7518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961869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Default</a:t>
                      </a:r>
                    </a:p>
                    <a:p>
                      <a:pPr algn="ctr"/>
                      <a:r>
                        <a:rPr lang="en-US" sz="1400" dirty="0"/>
                        <a:t>Class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sp>
        <p:nvSpPr>
          <p:cNvPr id="7" name="Стрілка: вправо 6">
            <a:extLst>
              <a:ext uri="{FF2B5EF4-FFF2-40B4-BE49-F238E27FC236}">
                <a16:creationId xmlns:a16="http://schemas.microsoft.com/office/drawing/2014/main" id="{5B71596E-7410-4627-8098-26CCF92E3062}"/>
              </a:ext>
            </a:extLst>
          </p:cNvPr>
          <p:cNvSpPr/>
          <p:nvPr/>
        </p:nvSpPr>
        <p:spPr>
          <a:xfrm>
            <a:off x="9145587" y="1941322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Місце для вмісту 1">
            <a:extLst>
              <a:ext uri="{FF2B5EF4-FFF2-40B4-BE49-F238E27FC236}">
                <a16:creationId xmlns:a16="http://schemas.microsoft.com/office/drawing/2014/main" id="{06724B3F-386B-4A17-9553-78C361BC43EF}"/>
              </a:ext>
            </a:extLst>
          </p:cNvPr>
          <p:cNvSpPr txBox="1">
            <a:spLocks/>
          </p:cNvSpPr>
          <p:nvPr/>
        </p:nvSpPr>
        <p:spPr>
          <a:xfrm>
            <a:off x="2608446" y="3405441"/>
            <a:ext cx="8746942" cy="53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/>
              <a:t>Приклад трансформації імовірностей до класів 0 і 1 у </a:t>
            </a:r>
            <a:r>
              <a:rPr lang="en-US" sz="2400" dirty="0"/>
              <a:t>R:</a:t>
            </a:r>
            <a:endParaRPr lang="uk-UA" sz="2400" dirty="0"/>
          </a:p>
        </p:txBody>
      </p:sp>
      <p:pic>
        <p:nvPicPr>
          <p:cNvPr id="51" name="Рисунок 50" descr="R Notebook - Mozilla Firefox">
            <a:extLst>
              <a:ext uri="{FF2B5EF4-FFF2-40B4-BE49-F238E27FC236}">
                <a16:creationId xmlns:a16="http://schemas.microsoft.com/office/drawing/2014/main" id="{BE446E7A-2279-4563-8F8E-AF281E78A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22237" r="4278" b="37778"/>
          <a:stretch/>
        </p:blipFill>
        <p:spPr>
          <a:xfrm>
            <a:off x="2648817" y="3943870"/>
            <a:ext cx="6466499" cy="2404725"/>
          </a:xfrm>
          <a:prstGeom prst="rect">
            <a:avLst/>
          </a:prstGeom>
        </p:spPr>
      </p:pic>
      <p:grpSp>
        <p:nvGrpSpPr>
          <p:cNvPr id="65" name="Групувати 64">
            <a:extLst>
              <a:ext uri="{FF2B5EF4-FFF2-40B4-BE49-F238E27FC236}">
                <a16:creationId xmlns:a16="http://schemas.microsoft.com/office/drawing/2014/main" id="{EAB66232-C4E0-4245-991D-5C9D803A363F}"/>
              </a:ext>
            </a:extLst>
          </p:cNvPr>
          <p:cNvGrpSpPr/>
          <p:nvPr/>
        </p:nvGrpSpPr>
        <p:grpSpPr>
          <a:xfrm>
            <a:off x="2608446" y="1035819"/>
            <a:ext cx="3900067" cy="2404725"/>
            <a:chOff x="2608446" y="1035819"/>
            <a:chExt cx="3900067" cy="2404725"/>
          </a:xfrm>
        </p:grpSpPr>
        <p:grpSp>
          <p:nvGrpSpPr>
            <p:cNvPr id="46" name="Групувати 45">
              <a:extLst>
                <a:ext uri="{FF2B5EF4-FFF2-40B4-BE49-F238E27FC236}">
                  <a16:creationId xmlns:a16="http://schemas.microsoft.com/office/drawing/2014/main" id="{3EFD9B04-60FD-4229-A00A-A0E68F0D3F69}"/>
                </a:ext>
              </a:extLst>
            </p:cNvPr>
            <p:cNvGrpSpPr/>
            <p:nvPr/>
          </p:nvGrpSpPr>
          <p:grpSpPr>
            <a:xfrm>
              <a:off x="2608446" y="1035819"/>
              <a:ext cx="3900067" cy="2404725"/>
              <a:chOff x="2608446" y="1035819"/>
              <a:chExt cx="3900067" cy="2404725"/>
            </a:xfrm>
          </p:grpSpPr>
          <p:grpSp>
            <p:nvGrpSpPr>
              <p:cNvPr id="52" name="Групувати 51">
                <a:extLst>
                  <a:ext uri="{FF2B5EF4-FFF2-40B4-BE49-F238E27FC236}">
                    <a16:creationId xmlns:a16="http://schemas.microsoft.com/office/drawing/2014/main" id="{58215C13-9A0A-43DE-BAD3-D2B5B143A66B}"/>
                  </a:ext>
                </a:extLst>
              </p:cNvPr>
              <p:cNvGrpSpPr/>
              <p:nvPr/>
            </p:nvGrpSpPr>
            <p:grpSpPr>
              <a:xfrm>
                <a:off x="2608446" y="1035819"/>
                <a:ext cx="3900067" cy="2404725"/>
                <a:chOff x="2992127" y="1063404"/>
                <a:chExt cx="3900067" cy="2404725"/>
              </a:xfrm>
            </p:grpSpPr>
            <p:grpSp>
              <p:nvGrpSpPr>
                <p:cNvPr id="10" name="Групувати 9">
                  <a:extLst>
                    <a:ext uri="{FF2B5EF4-FFF2-40B4-BE49-F238E27FC236}">
                      <a16:creationId xmlns:a16="http://schemas.microsoft.com/office/drawing/2014/main" id="{E63F07E0-4EAD-432F-AEA3-5ECC4B4CB05E}"/>
                    </a:ext>
                  </a:extLst>
                </p:cNvPr>
                <p:cNvGrpSpPr/>
                <p:nvPr/>
              </p:nvGrpSpPr>
              <p:grpSpPr>
                <a:xfrm>
                  <a:off x="2992127" y="1063404"/>
                  <a:ext cx="3900067" cy="2404725"/>
                  <a:chOff x="6008893" y="3754649"/>
                  <a:chExt cx="4570618" cy="2818178"/>
                </a:xfrm>
              </p:grpSpPr>
              <p:sp>
                <p:nvSpPr>
                  <p:cNvPr id="11" name="Полілінія: фігура 10">
                    <a:extLst>
                      <a:ext uri="{FF2B5EF4-FFF2-40B4-BE49-F238E27FC236}">
                        <a16:creationId xmlns:a16="http://schemas.microsoft.com/office/drawing/2014/main" id="{517B0883-8BFF-4F71-BBDA-810D8055A646}"/>
                      </a:ext>
                    </a:extLst>
                  </p:cNvPr>
                  <p:cNvSpPr/>
                  <p:nvPr/>
                </p:nvSpPr>
                <p:spPr>
                  <a:xfrm>
                    <a:off x="6740935" y="3991786"/>
                    <a:ext cx="3790950" cy="2114956"/>
                  </a:xfrm>
                  <a:custGeom>
                    <a:avLst/>
                    <a:gdLst>
                      <a:gd name="connsiteX0" fmla="*/ 3790950 w 3790950"/>
                      <a:gd name="connsiteY0" fmla="*/ 19456 h 2114956"/>
                      <a:gd name="connsiteX1" fmla="*/ 3371850 w 3790950"/>
                      <a:gd name="connsiteY1" fmla="*/ 28981 h 2114956"/>
                      <a:gd name="connsiteX2" fmla="*/ 2266950 w 3790950"/>
                      <a:gd name="connsiteY2" fmla="*/ 295681 h 2114956"/>
                      <a:gd name="connsiteX3" fmla="*/ 1314450 w 3790950"/>
                      <a:gd name="connsiteY3" fmla="*/ 1705381 h 2114956"/>
                      <a:gd name="connsiteX4" fmla="*/ 0 w 3790950"/>
                      <a:gd name="connsiteY4" fmla="*/ 2114956 h 2114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950" h="2114956">
                        <a:moveTo>
                          <a:pt x="3790950" y="19456"/>
                        </a:moveTo>
                        <a:cubicBezTo>
                          <a:pt x="3708400" y="1199"/>
                          <a:pt x="3625850" y="-17057"/>
                          <a:pt x="3371850" y="28981"/>
                        </a:cubicBezTo>
                        <a:cubicBezTo>
                          <a:pt x="3117850" y="75019"/>
                          <a:pt x="2609850" y="16281"/>
                          <a:pt x="2266950" y="295681"/>
                        </a:cubicBezTo>
                        <a:cubicBezTo>
                          <a:pt x="1924050" y="575081"/>
                          <a:pt x="1692275" y="1402169"/>
                          <a:pt x="1314450" y="1705381"/>
                        </a:cubicBezTo>
                        <a:cubicBezTo>
                          <a:pt x="936625" y="2008594"/>
                          <a:pt x="468312" y="2061775"/>
                          <a:pt x="0" y="2114956"/>
                        </a:cubicBezTo>
                      </a:path>
                    </a:pathLst>
                  </a:cu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grpSp>
                <p:nvGrpSpPr>
                  <p:cNvPr id="12" name="Групувати 11">
                    <a:extLst>
                      <a:ext uri="{FF2B5EF4-FFF2-40B4-BE49-F238E27FC236}">
                        <a16:creationId xmlns:a16="http://schemas.microsoft.com/office/drawing/2014/main" id="{0F73A3A5-3D40-4237-8B5F-589603006443}"/>
                      </a:ext>
                    </a:extLst>
                  </p:cNvPr>
                  <p:cNvGrpSpPr/>
                  <p:nvPr/>
                </p:nvGrpSpPr>
                <p:grpSpPr>
                  <a:xfrm>
                    <a:off x="6008893" y="3754649"/>
                    <a:ext cx="4570618" cy="2818178"/>
                    <a:chOff x="6096000" y="2816119"/>
                    <a:chExt cx="4570618" cy="2818178"/>
                  </a:xfrm>
                </p:grpSpPr>
                <p:cxnSp>
                  <p:nvCxnSpPr>
                    <p:cNvPr id="13" name="Пряма сполучна лінія 12">
                      <a:extLst>
                        <a:ext uri="{FF2B5EF4-FFF2-40B4-BE49-F238E27FC236}">
                          <a16:creationId xmlns:a16="http://schemas.microsoft.com/office/drawing/2014/main" id="{16FC7207-9245-4413-BEFA-A2EE0F18B8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75668" y="3049482"/>
                      <a:ext cx="3790950" cy="0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Пряма зі стрілкою 13">
                      <a:extLst>
                        <a:ext uri="{FF2B5EF4-FFF2-40B4-BE49-F238E27FC236}">
                          <a16:creationId xmlns:a16="http://schemas.microsoft.com/office/drawing/2014/main" id="{36E6344B-2A1F-4C1D-A123-55E24B4AEA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85193" y="2816119"/>
                      <a:ext cx="0" cy="2333626"/>
                    </a:xfrm>
                    <a:prstGeom prst="straightConnector1">
                      <a:avLst/>
                    </a:prstGeom>
                    <a:ln w="19050">
                      <a:solidFill>
                        <a:srgbClr val="0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Пряма зі стрілкою 14">
                      <a:extLst>
                        <a:ext uri="{FF2B5EF4-FFF2-40B4-BE49-F238E27FC236}">
                          <a16:creationId xmlns:a16="http://schemas.microsoft.com/office/drawing/2014/main" id="{5C6FA7F4-BD6C-48D2-98E3-456981095C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75667" y="5149745"/>
                      <a:ext cx="3695700" cy="1"/>
                    </a:xfrm>
                    <a:prstGeom prst="straightConnector1">
                      <a:avLst/>
                    </a:prstGeom>
                    <a:ln w="19050">
                      <a:solidFill>
                        <a:srgbClr val="0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Овал 15">
                      <a:extLst>
                        <a:ext uri="{FF2B5EF4-FFF2-40B4-BE49-F238E27FC236}">
                          <a16:creationId xmlns:a16="http://schemas.microsoft.com/office/drawing/2014/main" id="{AC1034BA-F4EB-4C90-9440-1DA50BDAF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8267" y="5102806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17" name="Овал 16">
                      <a:extLst>
                        <a:ext uri="{FF2B5EF4-FFF2-40B4-BE49-F238E27FC236}">
                          <a16:creationId xmlns:a16="http://schemas.microsoft.com/office/drawing/2014/main" id="{30341455-3B5C-442B-861A-175014821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3511" y="490704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19" name="Овал 18">
                      <a:extLst>
                        <a:ext uri="{FF2B5EF4-FFF2-40B4-BE49-F238E27FC236}">
                          <a16:creationId xmlns:a16="http://schemas.microsoft.com/office/drawing/2014/main" id="{1AB440C9-3AC8-4466-9526-C06C70163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1132" y="4872724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0" name="Овал 19">
                      <a:extLst>
                        <a:ext uri="{FF2B5EF4-FFF2-40B4-BE49-F238E27FC236}">
                          <a16:creationId xmlns:a16="http://schemas.microsoft.com/office/drawing/2014/main" id="{47596D60-88D7-4139-981A-CD2689409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6378" y="4872724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1" name="Овал 20">
                      <a:extLst>
                        <a:ext uri="{FF2B5EF4-FFF2-40B4-BE49-F238E27FC236}">
                          <a16:creationId xmlns:a16="http://schemas.microsoft.com/office/drawing/2014/main" id="{86288A0C-4AEA-4605-A040-D49C163C3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1621" y="4549856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2" name="Овал 21">
                      <a:extLst>
                        <a:ext uri="{FF2B5EF4-FFF2-40B4-BE49-F238E27FC236}">
                          <a16:creationId xmlns:a16="http://schemas.microsoft.com/office/drawing/2014/main" id="{2BEA8F7C-CB82-48B4-91B3-985CA9DC8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6865" y="5100425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3" name="Овал 22">
                      <a:extLst>
                        <a:ext uri="{FF2B5EF4-FFF2-40B4-BE49-F238E27FC236}">
                          <a16:creationId xmlns:a16="http://schemas.microsoft.com/office/drawing/2014/main" id="{62F9A167-DFF8-450F-A5EC-D55669AD43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4486" y="4821403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4" name="Овал 23">
                      <a:extLst>
                        <a:ext uri="{FF2B5EF4-FFF2-40B4-BE49-F238E27FC236}">
                          <a16:creationId xmlns:a16="http://schemas.microsoft.com/office/drawing/2014/main" id="{9923FBA6-D1EB-43CA-83F4-5A83BF96A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9732" y="4870343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5" name="Овал 24">
                      <a:extLst>
                        <a:ext uri="{FF2B5EF4-FFF2-40B4-BE49-F238E27FC236}">
                          <a16:creationId xmlns:a16="http://schemas.microsoft.com/office/drawing/2014/main" id="{5087B1A1-B10B-4561-B8BE-B7A6D3C62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7409" y="498283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6" name="Овал 25">
                      <a:extLst>
                        <a:ext uri="{FF2B5EF4-FFF2-40B4-BE49-F238E27FC236}">
                          <a16:creationId xmlns:a16="http://schemas.microsoft.com/office/drawing/2014/main" id="{764D5E88-4ADA-4562-8E5E-006EB40B0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2653" y="4322155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7" name="Овал 26">
                      <a:extLst>
                        <a:ext uri="{FF2B5EF4-FFF2-40B4-BE49-F238E27FC236}">
                          <a16:creationId xmlns:a16="http://schemas.microsoft.com/office/drawing/2014/main" id="{34273309-0205-4B2A-A6FF-017F6AEC4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275" y="4985219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8" name="Овал 27">
                      <a:extLst>
                        <a:ext uri="{FF2B5EF4-FFF2-40B4-BE49-F238E27FC236}">
                          <a16:creationId xmlns:a16="http://schemas.microsoft.com/office/drawing/2014/main" id="{265AAE9C-C702-4EF2-A232-5F698A41A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5519" y="5107568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29" name="Овал 28">
                      <a:extLst>
                        <a:ext uri="{FF2B5EF4-FFF2-40B4-BE49-F238E27FC236}">
                          <a16:creationId xmlns:a16="http://schemas.microsoft.com/office/drawing/2014/main" id="{8CE9F147-74DE-4848-855C-2438A006C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6925" y="4826165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0" name="Овал 29">
                      <a:extLst>
                        <a:ext uri="{FF2B5EF4-FFF2-40B4-BE49-F238E27FC236}">
                          <a16:creationId xmlns:a16="http://schemas.microsoft.com/office/drawing/2014/main" id="{235DC448-2410-4E02-8B68-1815A5B81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2171" y="4067602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1" name="Овал 30">
                      <a:extLst>
                        <a:ext uri="{FF2B5EF4-FFF2-40B4-BE49-F238E27FC236}">
                          <a16:creationId xmlns:a16="http://schemas.microsoft.com/office/drawing/2014/main" id="{D5AE2F60-AA9A-46B4-AA3C-EA2A2CDC9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31857" y="3235799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2" name="Овал 31">
                      <a:extLst>
                        <a:ext uri="{FF2B5EF4-FFF2-40B4-BE49-F238E27FC236}">
                          <a16:creationId xmlns:a16="http://schemas.microsoft.com/office/drawing/2014/main" id="{81164B0F-D68E-4E4B-BFEB-EB0F70FD4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7101" y="413641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3" name="Овал 32">
                      <a:extLst>
                        <a:ext uri="{FF2B5EF4-FFF2-40B4-BE49-F238E27FC236}">
                          <a16:creationId xmlns:a16="http://schemas.microsoft.com/office/drawing/2014/main" id="{4B0AD9A0-3F17-497D-8CE4-8B09B9B34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2344" y="3231036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4" name="Овал 33">
                      <a:extLst>
                        <a:ext uri="{FF2B5EF4-FFF2-40B4-BE49-F238E27FC236}">
                          <a16:creationId xmlns:a16="http://schemas.microsoft.com/office/drawing/2014/main" id="{820956E3-3889-419C-B88F-C4915359E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9967" y="3380237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5" name="Овал 34">
                      <a:extLst>
                        <a:ext uri="{FF2B5EF4-FFF2-40B4-BE49-F238E27FC236}">
                          <a16:creationId xmlns:a16="http://schemas.microsoft.com/office/drawing/2014/main" id="{F3655FD6-5EFC-4E7E-816E-5B4C38E9B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5211" y="323341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6" name="Овал 35">
                      <a:extLst>
                        <a:ext uri="{FF2B5EF4-FFF2-40B4-BE49-F238E27FC236}">
                          <a16:creationId xmlns:a16="http://schemas.microsoft.com/office/drawing/2014/main" id="{F174B89B-10BF-4172-9DF7-A06AF6D6AC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2889" y="3003336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7" name="Овал 36">
                      <a:extLst>
                        <a:ext uri="{FF2B5EF4-FFF2-40B4-BE49-F238E27FC236}">
                          <a16:creationId xmlns:a16="http://schemas.microsoft.com/office/drawing/2014/main" id="{113C6EE7-41DC-4AED-9FE3-AA57F6627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08133" y="3003336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8" name="Овал 37">
                      <a:extLst>
                        <a:ext uri="{FF2B5EF4-FFF2-40B4-BE49-F238E27FC236}">
                          <a16:creationId xmlns:a16="http://schemas.microsoft.com/office/drawing/2014/main" id="{61C5FC9A-4A3C-4ADD-A23B-53A819016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55755" y="338499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39" name="Овал 38">
                      <a:extLst>
                        <a:ext uri="{FF2B5EF4-FFF2-40B4-BE49-F238E27FC236}">
                          <a16:creationId xmlns:a16="http://schemas.microsoft.com/office/drawing/2014/main" id="{2D33788D-4008-4445-A36A-39FE4B279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0999" y="3005717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40" name="Овал 39">
                      <a:extLst>
                        <a:ext uri="{FF2B5EF4-FFF2-40B4-BE49-F238E27FC236}">
                          <a16:creationId xmlns:a16="http://schemas.microsoft.com/office/drawing/2014/main" id="{2E43F87B-9F3E-42AF-B2CD-CB189B311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2406" y="4339319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41" name="Овал 40">
                      <a:extLst>
                        <a:ext uri="{FF2B5EF4-FFF2-40B4-BE49-F238E27FC236}">
                          <a16:creationId xmlns:a16="http://schemas.microsoft.com/office/drawing/2014/main" id="{B885C390-F488-4DE3-B709-2F1B3B056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87650" y="3005717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B25CA0EC-8342-4AD5-8EFA-9A79C680F7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2856085"/>
                      <a:ext cx="751142" cy="3558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200" dirty="0"/>
                        <a:t>y=1</a:t>
                      </a:r>
                      <a:endParaRPr lang="uk-UA" sz="1200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59AFE695-1E9D-44FF-8201-D717350123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4913763"/>
                      <a:ext cx="751142" cy="3558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200" dirty="0"/>
                        <a:t>y=0</a:t>
                      </a:r>
                      <a:endParaRPr lang="uk-UA" sz="1200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E1EB9020-AA83-4C76-AC3B-1029CFB8FF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5193" y="5278491"/>
                      <a:ext cx="3686174" cy="3558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uk-UA" sz="1200" i="1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9941DD10-D1E6-4FD7-94F6-41C0E1C4CA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3821253"/>
                      <a:ext cx="751142" cy="3558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200" dirty="0"/>
                        <a:t>y=0,5</a:t>
                      </a:r>
                      <a:endParaRPr lang="uk-UA" sz="1200" dirty="0"/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286BB0D-78D6-4436-84A6-F37ADCF9E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424" y="3751907"/>
                      <a:ext cx="1372529" cy="3246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Cut-off = 0,5</a:t>
                      </a:r>
                      <a:endParaRPr lang="uk-UA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48" name="Пряма сполучна лінія 47">
                  <a:extLst>
                    <a:ext uri="{FF2B5EF4-FFF2-40B4-BE49-F238E27FC236}">
                      <a16:creationId xmlns:a16="http://schemas.microsoft.com/office/drawing/2014/main" id="{44106251-7318-4975-B7B2-F4BBA56945C7}"/>
                    </a:ext>
                  </a:extLst>
                </p:cNvPr>
                <p:cNvCxnSpPr/>
                <p:nvPr/>
              </p:nvCxnSpPr>
              <p:spPr>
                <a:xfrm>
                  <a:off x="3595322" y="2150979"/>
                  <a:ext cx="2951299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Групувати 43">
                <a:extLst>
                  <a:ext uri="{FF2B5EF4-FFF2-40B4-BE49-F238E27FC236}">
                    <a16:creationId xmlns:a16="http://schemas.microsoft.com/office/drawing/2014/main" id="{564EA8A5-689C-4C0B-9AA4-0E8FFCA3FD43}"/>
                  </a:ext>
                </a:extLst>
              </p:cNvPr>
              <p:cNvGrpSpPr/>
              <p:nvPr/>
            </p:nvGrpSpPr>
            <p:grpSpPr>
              <a:xfrm>
                <a:off x="5047921" y="1699404"/>
                <a:ext cx="1061541" cy="436067"/>
                <a:chOff x="5047921" y="1699404"/>
                <a:chExt cx="1061541" cy="436067"/>
              </a:xfrm>
            </p:grpSpPr>
            <p:cxnSp>
              <p:nvCxnSpPr>
                <p:cNvPr id="18" name="Пряма зі стрілкою 17">
                  <a:extLst>
                    <a:ext uri="{FF2B5EF4-FFF2-40B4-BE49-F238E27FC236}">
                      <a16:creationId xmlns:a16="http://schemas.microsoft.com/office/drawing/2014/main" id="{13D7D863-3FD5-4BBC-AED5-499BA2694D4E}"/>
                    </a:ext>
                  </a:extLst>
                </p:cNvPr>
                <p:cNvCxnSpPr/>
                <p:nvPr/>
              </p:nvCxnSpPr>
              <p:spPr>
                <a:xfrm flipV="1">
                  <a:off x="6109462" y="1699404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 зі стрілкою 52">
                  <a:extLst>
                    <a:ext uri="{FF2B5EF4-FFF2-40B4-BE49-F238E27FC236}">
                      <a16:creationId xmlns:a16="http://schemas.microsoft.com/office/drawing/2014/main" id="{79C00648-BE07-4C00-8F52-6476589BAF35}"/>
                    </a:ext>
                  </a:extLst>
                </p:cNvPr>
                <p:cNvCxnSpPr/>
                <p:nvPr/>
              </p:nvCxnSpPr>
              <p:spPr>
                <a:xfrm flipV="1">
                  <a:off x="5847955" y="1711481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 зі стрілкою 54">
                  <a:extLst>
                    <a:ext uri="{FF2B5EF4-FFF2-40B4-BE49-F238E27FC236}">
                      <a16:creationId xmlns:a16="http://schemas.microsoft.com/office/drawing/2014/main" id="{9AABC4D4-384C-4C1F-8E8C-C0F153E8321F}"/>
                    </a:ext>
                  </a:extLst>
                </p:cNvPr>
                <p:cNvCxnSpPr/>
                <p:nvPr/>
              </p:nvCxnSpPr>
              <p:spPr>
                <a:xfrm flipV="1">
                  <a:off x="5583216" y="1711481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зі стрілкою 55">
                  <a:extLst>
                    <a:ext uri="{FF2B5EF4-FFF2-40B4-BE49-F238E27FC236}">
                      <a16:creationId xmlns:a16="http://schemas.microsoft.com/office/drawing/2014/main" id="{71F4EFA7-7250-40F0-B0A0-59EAAF07E468}"/>
                    </a:ext>
                  </a:extLst>
                </p:cNvPr>
                <p:cNvCxnSpPr/>
                <p:nvPr/>
              </p:nvCxnSpPr>
              <p:spPr>
                <a:xfrm flipV="1">
                  <a:off x="5321709" y="1723558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 зі стрілкою 56">
                  <a:extLst>
                    <a:ext uri="{FF2B5EF4-FFF2-40B4-BE49-F238E27FC236}">
                      <a16:creationId xmlns:a16="http://schemas.microsoft.com/office/drawing/2014/main" id="{02D6FC15-15CF-43E3-B2D8-1E0D8367DBE7}"/>
                    </a:ext>
                  </a:extLst>
                </p:cNvPr>
                <p:cNvCxnSpPr/>
                <p:nvPr/>
              </p:nvCxnSpPr>
              <p:spPr>
                <a:xfrm flipV="1">
                  <a:off x="5047921" y="1718518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Групувати 63">
              <a:extLst>
                <a:ext uri="{FF2B5EF4-FFF2-40B4-BE49-F238E27FC236}">
                  <a16:creationId xmlns:a16="http://schemas.microsoft.com/office/drawing/2014/main" id="{B10D6E8B-FA4C-410D-AE69-B7EFC4A90733}"/>
                </a:ext>
              </a:extLst>
            </p:cNvPr>
            <p:cNvGrpSpPr/>
            <p:nvPr/>
          </p:nvGrpSpPr>
          <p:grpSpPr>
            <a:xfrm>
              <a:off x="3511453" y="2101485"/>
              <a:ext cx="813310" cy="415961"/>
              <a:chOff x="3511453" y="2101485"/>
              <a:chExt cx="813310" cy="415961"/>
            </a:xfrm>
          </p:grpSpPr>
          <p:cxnSp>
            <p:nvCxnSpPr>
              <p:cNvPr id="59" name="Пряма зі стрілкою 58">
                <a:extLst>
                  <a:ext uri="{FF2B5EF4-FFF2-40B4-BE49-F238E27FC236}">
                    <a16:creationId xmlns:a16="http://schemas.microsoft.com/office/drawing/2014/main" id="{95A64053-8F7D-47BD-B1D3-DCFA4F5156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2960" y="2103288"/>
                <a:ext cx="0" cy="41191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 зі стрілкою 59">
                <a:extLst>
                  <a:ext uri="{FF2B5EF4-FFF2-40B4-BE49-F238E27FC236}">
                    <a16:creationId xmlns:a16="http://schemas.microsoft.com/office/drawing/2014/main" id="{37AEA5F2-6E79-49B6-BECB-A513E1F57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3" y="2105533"/>
                <a:ext cx="0" cy="41191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 зі стрілкою 61">
                <a:extLst>
                  <a:ext uri="{FF2B5EF4-FFF2-40B4-BE49-F238E27FC236}">
                    <a16:creationId xmlns:a16="http://schemas.microsoft.com/office/drawing/2014/main" id="{B67733D8-E811-4819-A7E1-CC23DB5422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4763" y="2101485"/>
                <a:ext cx="0" cy="41191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 зі стрілкою 62">
                <a:extLst>
                  <a:ext uri="{FF2B5EF4-FFF2-40B4-BE49-F238E27FC236}">
                    <a16:creationId xmlns:a16="http://schemas.microsoft.com/office/drawing/2014/main" id="{4F33795C-DC36-4E0F-95C2-803FB7329F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3256" y="2103730"/>
                <a:ext cx="0" cy="41191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143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11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9000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400" dirty="0"/>
              <a:t>Матриця </a:t>
            </a:r>
            <a:r>
              <a:rPr lang="uk-UA" sz="2400" dirty="0" err="1"/>
              <a:t>неточностей</a:t>
            </a:r>
            <a:r>
              <a:rPr lang="en-US" sz="2400" dirty="0"/>
              <a:t> (confusion matrix)</a:t>
            </a:r>
            <a:r>
              <a:rPr lang="uk-UA" sz="2400" dirty="0"/>
              <a:t> використовується для оцінки якості моделі бінарного вибору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CONFUSION MATRIX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МАТРИЦЯ </a:t>
            </a:r>
            <a:r>
              <a:rPr lang="uk-UA" sz="1800" dirty="0"/>
              <a:t>НЕТОЧНОСТЕЙ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6AABD92-F3CC-4C90-8542-600F5EDA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20172"/>
              </p:ext>
            </p:extLst>
          </p:nvPr>
        </p:nvGraphicFramePr>
        <p:xfrm>
          <a:off x="2727150" y="1349393"/>
          <a:ext cx="5119389" cy="1753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7798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712219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779372">
                  <a:extLst>
                    <a:ext uri="{9D8B030D-6E8A-4147-A177-3AD203B41FA5}">
                      <a16:colId xmlns:a16="http://schemas.microsoft.com/office/drawing/2014/main" val="241507234"/>
                    </a:ext>
                  </a:extLst>
                </a:gridCol>
              </a:tblGrid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/>
                        <a:t>n = 200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Прогнозовані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dirty="0"/>
                        <a:t>NO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Прогнозовані</a:t>
                      </a:r>
                      <a:r>
                        <a:rPr lang="en-US" sz="2000" dirty="0"/>
                        <a:t> YES</a:t>
                      </a:r>
                      <a:endParaRPr lang="uk-UA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Реальні </a:t>
                      </a:r>
                      <a:r>
                        <a:rPr lang="en-US" sz="2000" b="1" dirty="0"/>
                        <a:t>NO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1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1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Реальні </a:t>
                      </a:r>
                      <a:r>
                        <a:rPr lang="en-US" sz="2000" b="1" dirty="0"/>
                        <a:t>YES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83</a:t>
                      </a:r>
                      <a:endParaRPr lang="uk-UA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</a:tbl>
          </a:graphicData>
        </a:graphic>
      </p:graphicFrame>
      <p:sp>
        <p:nvSpPr>
          <p:cNvPr id="8" name="Місце для вмісту 1">
            <a:extLst>
              <a:ext uri="{FF2B5EF4-FFF2-40B4-BE49-F238E27FC236}">
                <a16:creationId xmlns:a16="http://schemas.microsoft.com/office/drawing/2014/main" id="{06724B3F-386B-4A17-9553-78C361BC43EF}"/>
              </a:ext>
            </a:extLst>
          </p:cNvPr>
          <p:cNvSpPr txBox="1">
            <a:spLocks/>
          </p:cNvSpPr>
          <p:nvPr/>
        </p:nvSpPr>
        <p:spPr>
          <a:xfrm>
            <a:off x="2608446" y="3405441"/>
            <a:ext cx="8746942" cy="118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/>
              <a:t>Матриця </a:t>
            </a:r>
            <a:r>
              <a:rPr lang="uk-UA" sz="2400" dirty="0" err="1"/>
              <a:t>неточностей</a:t>
            </a:r>
            <a:r>
              <a:rPr lang="en-US" sz="2400" dirty="0"/>
              <a:t> </a:t>
            </a:r>
            <a:r>
              <a:rPr lang="uk-UA" sz="2400" dirty="0"/>
              <a:t>дозволяє оцінити якість класифікації для тестових даних, по яких відомі реальні дані вихідного параметра.</a:t>
            </a:r>
            <a:r>
              <a:rPr lang="en-US" sz="2400" dirty="0"/>
              <a:t> </a:t>
            </a:r>
            <a:endParaRPr lang="uk-UA" sz="2400" dirty="0"/>
          </a:p>
        </p:txBody>
      </p:sp>
      <p:sp>
        <p:nvSpPr>
          <p:cNvPr id="53" name="Місце для вмісту 1">
            <a:extLst>
              <a:ext uri="{FF2B5EF4-FFF2-40B4-BE49-F238E27FC236}">
                <a16:creationId xmlns:a16="http://schemas.microsoft.com/office/drawing/2014/main" id="{10A2404C-A072-4C3A-876A-788E6F826841}"/>
              </a:ext>
            </a:extLst>
          </p:cNvPr>
          <p:cNvSpPr txBox="1">
            <a:spLocks/>
          </p:cNvSpPr>
          <p:nvPr/>
        </p:nvSpPr>
        <p:spPr>
          <a:xfrm>
            <a:off x="8015741" y="1263572"/>
            <a:ext cx="3976414" cy="130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NO = Negative test = FALSE = 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YES = Positive test = TRUE = 1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1593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12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9000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400" dirty="0"/>
              <a:t>Матриця </a:t>
            </a:r>
            <a:r>
              <a:rPr lang="uk-UA" sz="2400" dirty="0" err="1"/>
              <a:t>неточностей</a:t>
            </a:r>
            <a:r>
              <a:rPr lang="en-US" sz="2400" dirty="0"/>
              <a:t> (confusion matrix)</a:t>
            </a:r>
            <a:r>
              <a:rPr lang="uk-UA" sz="2400" dirty="0"/>
              <a:t> використовується для оцінки якості моделі бінарного вибору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CONFUSION MATRIX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МАТРИЦЯ </a:t>
            </a:r>
            <a:r>
              <a:rPr lang="uk-UA" sz="1800" dirty="0"/>
              <a:t>НЕТОЧНОСТЕЙ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6AABD92-F3CC-4C90-8542-600F5EDA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77880"/>
              </p:ext>
            </p:extLst>
          </p:nvPr>
        </p:nvGraphicFramePr>
        <p:xfrm>
          <a:off x="2756848" y="1376689"/>
          <a:ext cx="6728344" cy="2279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587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742466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760562">
                  <a:extLst>
                    <a:ext uri="{9D8B030D-6E8A-4147-A177-3AD203B41FA5}">
                      <a16:colId xmlns:a16="http://schemas.microsoft.com/office/drawing/2014/main" val="241507234"/>
                    </a:ext>
                  </a:extLst>
                </a:gridCol>
                <a:gridCol w="1637729">
                  <a:extLst>
                    <a:ext uri="{9D8B030D-6E8A-4147-A177-3AD203B41FA5}">
                      <a16:colId xmlns:a16="http://schemas.microsoft.com/office/drawing/2014/main" val="717327218"/>
                    </a:ext>
                  </a:extLst>
                </a:gridCol>
              </a:tblGrid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/>
                        <a:t>n = 200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Прогнозовані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dirty="0"/>
                        <a:t>NO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Прогнозовані</a:t>
                      </a:r>
                      <a:r>
                        <a:rPr lang="en-US" sz="2000" dirty="0"/>
                        <a:t> YES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Реальні </a:t>
                      </a:r>
                      <a:r>
                        <a:rPr lang="en-US" sz="2000" b="1" dirty="0"/>
                        <a:t>NO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TN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FP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92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Реальні </a:t>
                      </a:r>
                      <a:r>
                        <a:rPr lang="en-US" sz="2000" b="1" dirty="0"/>
                        <a:t>YES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FN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TP </a:t>
                      </a:r>
                      <a:r>
                        <a:rPr lang="en-US" sz="2000" b="0" dirty="0"/>
                        <a:t>= 83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108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103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97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984854"/>
                  </a:ext>
                </a:extLst>
              </a:tr>
            </a:tbl>
          </a:graphicData>
        </a:graphic>
      </p:graphicFrame>
      <p:sp>
        <p:nvSpPr>
          <p:cNvPr id="9" name="Місце для вмісту 1">
            <a:extLst>
              <a:ext uri="{FF2B5EF4-FFF2-40B4-BE49-F238E27FC236}">
                <a16:creationId xmlns:a16="http://schemas.microsoft.com/office/drawing/2014/main" id="{E301F8D6-2D3B-4B5B-9448-215212EAAC21}"/>
              </a:ext>
            </a:extLst>
          </p:cNvPr>
          <p:cNvSpPr txBox="1">
            <a:spLocks/>
          </p:cNvSpPr>
          <p:nvPr/>
        </p:nvSpPr>
        <p:spPr>
          <a:xfrm>
            <a:off x="2608446" y="3979577"/>
            <a:ext cx="8746942" cy="1984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TP – TRUE POSITIVE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TN – TRUE NEGATIVE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FP – FALSE POSITIVE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ru-RU" sz="2400" dirty="0" err="1">
                <a:solidFill>
                  <a:srgbClr val="FF0000"/>
                </a:solidFill>
              </a:rPr>
              <a:t>Помилка</a:t>
            </a:r>
            <a:r>
              <a:rPr lang="ru-RU" sz="2400" dirty="0">
                <a:solidFill>
                  <a:srgbClr val="FF0000"/>
                </a:solidFill>
              </a:rPr>
              <a:t> 1-го типу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FN – FALSE NEGATIVE</a:t>
            </a:r>
            <a:r>
              <a:rPr lang="ru-RU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ru-RU" sz="2400" dirty="0" err="1">
                <a:solidFill>
                  <a:srgbClr val="FF0000"/>
                </a:solidFill>
              </a:rPr>
              <a:t>Помилка</a:t>
            </a:r>
            <a:r>
              <a:rPr lang="ru-RU" sz="2400" dirty="0">
                <a:solidFill>
                  <a:srgbClr val="FF0000"/>
                </a:solidFill>
              </a:rPr>
              <a:t> 2-го типу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66198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74"/>
            <a:ext cx="10515600" cy="853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Точність</a:t>
            </a:r>
            <a:r>
              <a:rPr lang="en-US" sz="2400" dirty="0"/>
              <a:t> (Accuracy)</a:t>
            </a:r>
            <a:r>
              <a:rPr lang="uk-UA" sz="2400" dirty="0"/>
              <a:t> класифікації вказує на відношення кількості правильно ідентифікованих класів до їх загальної кількості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ТОЧНІСТЬ ЗА </a:t>
            </a:r>
            <a:r>
              <a:rPr lang="en-US" dirty="0"/>
              <a:t>CONFUSION MATRIX</a:t>
            </a:r>
            <a:endParaRPr lang="uk-UA" dirty="0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5D5C618-5B4B-4022-9886-36DEA87C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3682"/>
              </p:ext>
            </p:extLst>
          </p:nvPr>
        </p:nvGraphicFramePr>
        <p:xfrm>
          <a:off x="947382" y="2456597"/>
          <a:ext cx="6728344" cy="2279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587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742466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760562">
                  <a:extLst>
                    <a:ext uri="{9D8B030D-6E8A-4147-A177-3AD203B41FA5}">
                      <a16:colId xmlns:a16="http://schemas.microsoft.com/office/drawing/2014/main" val="241507234"/>
                    </a:ext>
                  </a:extLst>
                </a:gridCol>
                <a:gridCol w="1637729">
                  <a:extLst>
                    <a:ext uri="{9D8B030D-6E8A-4147-A177-3AD203B41FA5}">
                      <a16:colId xmlns:a16="http://schemas.microsoft.com/office/drawing/2014/main" val="717327218"/>
                    </a:ext>
                  </a:extLst>
                </a:gridCol>
              </a:tblGrid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/>
                        <a:t>n = 200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Прогнозовані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dirty="0"/>
                        <a:t>NO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Прогнозовані</a:t>
                      </a:r>
                      <a:r>
                        <a:rPr lang="en-US" sz="2000" dirty="0"/>
                        <a:t> YES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Реальні </a:t>
                      </a:r>
                      <a:r>
                        <a:rPr lang="en-US" sz="2000" b="1" dirty="0"/>
                        <a:t>NO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highlight>
                            <a:srgbClr val="FFFF00"/>
                          </a:highlight>
                        </a:rPr>
                        <a:t>TN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</a:rPr>
                        <a:t>= </a:t>
                      </a:r>
                      <a:r>
                        <a:rPr lang="uk-UA" sz="2000" b="0" dirty="0">
                          <a:highlight>
                            <a:srgbClr val="FFFF00"/>
                          </a:highlight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FP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92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Реальні </a:t>
                      </a:r>
                      <a:r>
                        <a:rPr lang="en-US" sz="2000" b="1" dirty="0"/>
                        <a:t>YES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FN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highlight>
                            <a:srgbClr val="FFFF00"/>
                          </a:highlight>
                        </a:rPr>
                        <a:t>TP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</a:rPr>
                        <a:t>= 83</a:t>
                      </a:r>
                      <a:endParaRPr lang="uk-UA" sz="2000" b="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108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103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97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9848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Місце для вмісту 1">
                <a:extLst>
                  <a:ext uri="{FF2B5EF4-FFF2-40B4-BE49-F238E27FC236}">
                    <a16:creationId xmlns:a16="http://schemas.microsoft.com/office/drawing/2014/main" id="{1233AD0A-315B-4005-BBDE-20FA4AA59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87397"/>
                <a:ext cx="10515600" cy="85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=0,805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6" name="Місце для вмісту 1">
                <a:extLst>
                  <a:ext uri="{FF2B5EF4-FFF2-40B4-BE49-F238E27FC236}">
                    <a16:creationId xmlns:a16="http://schemas.microsoft.com/office/drawing/2014/main" id="{1233AD0A-315B-4005-BBDE-20FA4AA59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7397"/>
                <a:ext cx="10515600" cy="853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27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74"/>
            <a:ext cx="10515600" cy="853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Точність</a:t>
            </a:r>
            <a:r>
              <a:rPr lang="en-US" sz="2400" dirty="0"/>
              <a:t> (Error Rate)</a:t>
            </a:r>
            <a:r>
              <a:rPr lang="uk-UA" sz="2400" dirty="0"/>
              <a:t> класифікації вказує на відношення кількості неправильно ідентифікованих класів до їх загальної кількості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НЕТОЧНІСТЬ ЗА </a:t>
            </a:r>
            <a:r>
              <a:rPr lang="en-US" dirty="0"/>
              <a:t>CONFUSION MATRIX</a:t>
            </a:r>
            <a:endParaRPr lang="uk-UA" dirty="0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5D5C618-5B4B-4022-9886-36DEA87C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80461"/>
              </p:ext>
            </p:extLst>
          </p:nvPr>
        </p:nvGraphicFramePr>
        <p:xfrm>
          <a:off x="947382" y="2456597"/>
          <a:ext cx="6728344" cy="2279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587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742466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760562">
                  <a:extLst>
                    <a:ext uri="{9D8B030D-6E8A-4147-A177-3AD203B41FA5}">
                      <a16:colId xmlns:a16="http://schemas.microsoft.com/office/drawing/2014/main" val="241507234"/>
                    </a:ext>
                  </a:extLst>
                </a:gridCol>
                <a:gridCol w="1637729">
                  <a:extLst>
                    <a:ext uri="{9D8B030D-6E8A-4147-A177-3AD203B41FA5}">
                      <a16:colId xmlns:a16="http://schemas.microsoft.com/office/drawing/2014/main" val="717327218"/>
                    </a:ext>
                  </a:extLst>
                </a:gridCol>
              </a:tblGrid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/>
                        <a:t>n = 200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Прогнозовані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dirty="0"/>
                        <a:t>NO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Прогнозовані</a:t>
                      </a:r>
                      <a:r>
                        <a:rPr lang="en-US" sz="2000" dirty="0"/>
                        <a:t> YES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Реальні </a:t>
                      </a:r>
                      <a:r>
                        <a:rPr lang="en-US" sz="2000" b="1" dirty="0"/>
                        <a:t>NO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TN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highlight>
                            <a:srgbClr val="FFFF00"/>
                          </a:highlight>
                        </a:rPr>
                        <a:t>FP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</a:rPr>
                        <a:t>= </a:t>
                      </a:r>
                      <a:r>
                        <a:rPr lang="uk-UA" sz="2000" b="0" dirty="0">
                          <a:highlight>
                            <a:srgbClr val="FFFF00"/>
                          </a:highlight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92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/>
                        <a:t>Реальні </a:t>
                      </a:r>
                      <a:r>
                        <a:rPr lang="en-US" sz="2000" b="1" dirty="0"/>
                        <a:t>YES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highlight>
                            <a:srgbClr val="FFFF00"/>
                          </a:highlight>
                        </a:rPr>
                        <a:t>FN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</a:rPr>
                        <a:t>= </a:t>
                      </a:r>
                      <a:r>
                        <a:rPr lang="uk-UA" sz="2000" b="0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/>
                        <a:t>TP </a:t>
                      </a:r>
                      <a:r>
                        <a:rPr lang="en-US" sz="2000" b="0" dirty="0"/>
                        <a:t>= 83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108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103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/>
                        <a:t>97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9848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Місце для вмісту 1">
                <a:extLst>
                  <a:ext uri="{FF2B5EF4-FFF2-40B4-BE49-F238E27FC236}">
                    <a16:creationId xmlns:a16="http://schemas.microsoft.com/office/drawing/2014/main" id="{1233AD0A-315B-4005-BBDE-20FA4AA59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87397"/>
                <a:ext cx="10515600" cy="85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=0,195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6" name="Місце для вмісту 1">
                <a:extLst>
                  <a:ext uri="{FF2B5EF4-FFF2-40B4-BE49-F238E27FC236}">
                    <a16:creationId xmlns:a16="http://schemas.microsoft.com/office/drawing/2014/main" id="{1233AD0A-315B-4005-BBDE-20FA4AA59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7397"/>
                <a:ext cx="10515600" cy="853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Місце для вмісту 1">
                <a:extLst>
                  <a:ext uri="{FF2B5EF4-FFF2-40B4-BE49-F238E27FC236}">
                    <a16:creationId xmlns:a16="http://schemas.microsoft.com/office/drawing/2014/main" id="{783EA94B-017F-48DA-A27D-27960A027B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200" y="5119475"/>
                <a:ext cx="5335845" cy="85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7" name="Місце для вмісту 1">
                <a:extLst>
                  <a:ext uri="{FF2B5EF4-FFF2-40B4-BE49-F238E27FC236}">
                    <a16:creationId xmlns:a16="http://schemas.microsoft.com/office/drawing/2014/main" id="{783EA94B-017F-48DA-A27D-27960A02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00" y="5119475"/>
                <a:ext cx="5335845" cy="8534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8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3174"/>
                <a:ext cx="10515600" cy="300653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ROC</a:t>
                </a:r>
                <a:r>
                  <a:rPr lang="uk-UA" sz="2400" dirty="0"/>
                  <a:t>-крива</a:t>
                </a:r>
                <a:r>
                  <a:rPr lang="ru-RU" sz="2400" dirty="0"/>
                  <a:t> (</a:t>
                </a:r>
                <a:r>
                  <a:rPr lang="en-US" sz="2400" b="1" dirty="0"/>
                  <a:t>R</a:t>
                </a:r>
                <a:r>
                  <a:rPr lang="en-US" sz="2400" dirty="0"/>
                  <a:t>eceiver </a:t>
                </a:r>
                <a:r>
                  <a:rPr lang="en-US" sz="2400" b="1" dirty="0"/>
                  <a:t>O</a:t>
                </a:r>
                <a:r>
                  <a:rPr lang="en-US" sz="2400" dirty="0"/>
                  <a:t>perating </a:t>
                </a:r>
                <a:r>
                  <a:rPr lang="en-US" sz="2400" b="1" dirty="0"/>
                  <a:t>C</a:t>
                </a:r>
                <a:r>
                  <a:rPr lang="en-US" sz="2400" dirty="0"/>
                  <a:t>haracteristic</a:t>
                </a:r>
                <a:r>
                  <a:rPr lang="ru-RU" sz="2400" dirty="0"/>
                  <a:t>)</a:t>
                </a:r>
                <a:r>
                  <a:rPr lang="en-US" sz="2400" dirty="0"/>
                  <a:t> – </a:t>
                </a:r>
                <a:r>
                  <a:rPr lang="uk-UA" sz="2400" dirty="0"/>
                  <a:t>графік, що показує ефективність моделі бінарного вибору.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ROC</a:t>
                </a:r>
                <a:r>
                  <a:rPr lang="uk-UA" sz="2400" dirty="0"/>
                  <a:t>-крива будується на основі 2-х параметрів:</a:t>
                </a:r>
              </a:p>
              <a:p>
                <a:pPr marL="536575" indent="-536575">
                  <a:buFont typeface="Wingdings" panose="05000000000000000000" pitchFamily="2" charset="2"/>
                  <a:buChar char="ü"/>
                </a:pPr>
                <a:r>
                  <a:rPr lang="en-US" sz="2400" dirty="0"/>
                  <a:t>True Positive Rate: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uk-UA" sz="2400" dirty="0"/>
              </a:p>
              <a:p>
                <a:pPr marL="536575" indent="-536575">
                  <a:buFont typeface="Wingdings" panose="05000000000000000000" pitchFamily="2" charset="2"/>
                  <a:buChar char="ü"/>
                </a:pPr>
                <a:r>
                  <a:rPr lang="en-US" sz="2400" dirty="0"/>
                  <a:t>True Positive Rate: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uk-UA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3174"/>
                <a:ext cx="10515600" cy="3006533"/>
              </a:xfrm>
              <a:blipFill>
                <a:blip r:embed="rId3"/>
                <a:stretch>
                  <a:fillRect l="-928" t="-263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</a:t>
            </a:r>
            <a:r>
              <a:rPr lang="ru-RU" dirty="0"/>
              <a:t>крива</a:t>
            </a:r>
            <a:endParaRPr lang="uk-UA" dirty="0"/>
          </a:p>
        </p:txBody>
      </p:sp>
      <p:sp>
        <p:nvSpPr>
          <p:cNvPr id="50" name="Місце для вмісту 1">
            <a:extLst>
              <a:ext uri="{FF2B5EF4-FFF2-40B4-BE49-F238E27FC236}">
                <a16:creationId xmlns:a16="http://schemas.microsoft.com/office/drawing/2014/main" id="{F5D6EB90-0537-4055-84BC-973C34ED5564}"/>
              </a:ext>
            </a:extLst>
          </p:cNvPr>
          <p:cNvSpPr txBox="1">
            <a:spLocks/>
          </p:cNvSpPr>
          <p:nvPr/>
        </p:nvSpPr>
        <p:spPr>
          <a:xfrm>
            <a:off x="838200" y="4926879"/>
            <a:ext cx="6159495" cy="130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ROC</a:t>
            </a:r>
            <a:r>
              <a:rPr lang="uk-UA" sz="2400" dirty="0"/>
              <a:t>-крива</a:t>
            </a:r>
            <a:r>
              <a:rPr lang="ru-RU" sz="2400" dirty="0"/>
              <a:t> </a:t>
            </a:r>
            <a:r>
              <a:rPr lang="uk-UA" sz="2400" dirty="0"/>
              <a:t>показує співвідношення між </a:t>
            </a:r>
            <a:r>
              <a:rPr lang="en-US" sz="2400" dirty="0"/>
              <a:t>TP </a:t>
            </a:r>
            <a:r>
              <a:rPr lang="ru-RU" sz="2400" dirty="0"/>
              <a:t>та </a:t>
            </a:r>
            <a:r>
              <a:rPr lang="en-US" sz="2400" dirty="0"/>
              <a:t>FP </a:t>
            </a:r>
            <a:r>
              <a:rPr lang="uk-UA" sz="2400" dirty="0"/>
              <a:t>при різній лінії</a:t>
            </a:r>
            <a:r>
              <a:rPr lang="en-US" sz="2400" dirty="0"/>
              <a:t> </a:t>
            </a:r>
            <a:r>
              <a:rPr lang="uk-UA" sz="2400" dirty="0"/>
              <a:t>розділу (</a:t>
            </a:r>
            <a:r>
              <a:rPr lang="en-US" sz="2400" dirty="0"/>
              <a:t>cut-off</a:t>
            </a:r>
            <a:r>
              <a:rPr lang="uk-UA" sz="2400" dirty="0"/>
              <a:t>).</a:t>
            </a:r>
          </a:p>
        </p:txBody>
      </p:sp>
      <p:cxnSp>
        <p:nvCxnSpPr>
          <p:cNvPr id="65" name="Пряма сполучна лінія 64">
            <a:extLst>
              <a:ext uri="{FF2B5EF4-FFF2-40B4-BE49-F238E27FC236}">
                <a16:creationId xmlns:a16="http://schemas.microsoft.com/office/drawing/2014/main" id="{AE888A5B-B34E-410B-AF15-1F24FF2F3BA5}"/>
              </a:ext>
            </a:extLst>
          </p:cNvPr>
          <p:cNvCxnSpPr>
            <a:stCxn id="61" idx="0"/>
            <a:endCxn id="61" idx="7"/>
          </p:cNvCxnSpPr>
          <p:nvPr/>
        </p:nvCxnSpPr>
        <p:spPr>
          <a:xfrm flipV="1">
            <a:off x="8150087" y="2977075"/>
            <a:ext cx="2526652" cy="26385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4" name="Групувати 83">
            <a:extLst>
              <a:ext uri="{FF2B5EF4-FFF2-40B4-BE49-F238E27FC236}">
                <a16:creationId xmlns:a16="http://schemas.microsoft.com/office/drawing/2014/main" id="{25EBC413-A39F-4F64-A63E-5CF91F0C69BA}"/>
              </a:ext>
            </a:extLst>
          </p:cNvPr>
          <p:cNvGrpSpPr/>
          <p:nvPr/>
        </p:nvGrpSpPr>
        <p:grpSpPr>
          <a:xfrm>
            <a:off x="7675622" y="2730994"/>
            <a:ext cx="3340248" cy="3327835"/>
            <a:chOff x="7675622" y="2730994"/>
            <a:chExt cx="3340248" cy="3327835"/>
          </a:xfrm>
        </p:grpSpPr>
        <p:grpSp>
          <p:nvGrpSpPr>
            <p:cNvPr id="83" name="Групувати 82">
              <a:extLst>
                <a:ext uri="{FF2B5EF4-FFF2-40B4-BE49-F238E27FC236}">
                  <a16:creationId xmlns:a16="http://schemas.microsoft.com/office/drawing/2014/main" id="{6A32E1F6-3EB6-4E65-A531-4C71F2A802C4}"/>
                </a:ext>
              </a:extLst>
            </p:cNvPr>
            <p:cNvGrpSpPr/>
            <p:nvPr/>
          </p:nvGrpSpPr>
          <p:grpSpPr>
            <a:xfrm>
              <a:off x="7675622" y="2730994"/>
              <a:ext cx="3340248" cy="3327835"/>
              <a:chOff x="7675622" y="2730994"/>
              <a:chExt cx="3340248" cy="3327835"/>
            </a:xfrm>
          </p:grpSpPr>
          <p:grpSp>
            <p:nvGrpSpPr>
              <p:cNvPr id="66" name="Групувати 65">
                <a:extLst>
                  <a:ext uri="{FF2B5EF4-FFF2-40B4-BE49-F238E27FC236}">
                    <a16:creationId xmlns:a16="http://schemas.microsoft.com/office/drawing/2014/main" id="{FDC4E6B7-BF7D-44A3-A491-05A789129326}"/>
                  </a:ext>
                </a:extLst>
              </p:cNvPr>
              <p:cNvGrpSpPr/>
              <p:nvPr/>
            </p:nvGrpSpPr>
            <p:grpSpPr>
              <a:xfrm>
                <a:off x="7675622" y="2730994"/>
                <a:ext cx="3340248" cy="3327835"/>
                <a:chOff x="7327752" y="2711116"/>
                <a:chExt cx="3340248" cy="3327835"/>
              </a:xfrm>
            </p:grpSpPr>
            <p:grpSp>
              <p:nvGrpSpPr>
                <p:cNvPr id="63" name="Групувати 62">
                  <a:extLst>
                    <a:ext uri="{FF2B5EF4-FFF2-40B4-BE49-F238E27FC236}">
                      <a16:creationId xmlns:a16="http://schemas.microsoft.com/office/drawing/2014/main" id="{60DAF0B9-1BC2-48D2-876D-64D42E5E5EE2}"/>
                    </a:ext>
                  </a:extLst>
                </p:cNvPr>
                <p:cNvGrpSpPr/>
                <p:nvPr/>
              </p:nvGrpSpPr>
              <p:grpSpPr>
                <a:xfrm>
                  <a:off x="7777367" y="2711116"/>
                  <a:ext cx="2890633" cy="2889396"/>
                  <a:chOff x="7777367" y="2711116"/>
                  <a:chExt cx="2890633" cy="2889396"/>
                </a:xfrm>
              </p:grpSpPr>
              <p:sp>
                <p:nvSpPr>
                  <p:cNvPr id="61" name="Полілінія: фігура 60">
                    <a:extLst>
                      <a:ext uri="{FF2B5EF4-FFF2-40B4-BE49-F238E27FC236}">
                        <a16:creationId xmlns:a16="http://schemas.microsoft.com/office/drawing/2014/main" id="{30BBF80D-317A-42D6-8585-0EDB7259B8C5}"/>
                      </a:ext>
                    </a:extLst>
                  </p:cNvPr>
                  <p:cNvSpPr/>
                  <p:nvPr/>
                </p:nvSpPr>
                <p:spPr>
                  <a:xfrm>
                    <a:off x="7802217" y="2944826"/>
                    <a:ext cx="2544415" cy="2650904"/>
                  </a:xfrm>
                  <a:custGeom>
                    <a:avLst/>
                    <a:gdLst>
                      <a:gd name="connsiteX0" fmla="*/ 0 w 2712440"/>
                      <a:gd name="connsiteY0" fmla="*/ 2825961 h 2825961"/>
                      <a:gd name="connsiteX1" fmla="*/ 228600 w 2712440"/>
                      <a:gd name="connsiteY1" fmla="*/ 1772414 h 2825961"/>
                      <a:gd name="connsiteX2" fmla="*/ 1093304 w 2712440"/>
                      <a:gd name="connsiteY2" fmla="*/ 828196 h 2825961"/>
                      <a:gd name="connsiteX3" fmla="*/ 1302026 w 2712440"/>
                      <a:gd name="connsiteY3" fmla="*/ 549901 h 2825961"/>
                      <a:gd name="connsiteX4" fmla="*/ 1540565 w 2712440"/>
                      <a:gd name="connsiteY4" fmla="*/ 231848 h 2825961"/>
                      <a:gd name="connsiteX5" fmla="*/ 1997765 w 2712440"/>
                      <a:gd name="connsiteY5" fmla="*/ 62883 h 2825961"/>
                      <a:gd name="connsiteX6" fmla="*/ 2623931 w 2712440"/>
                      <a:gd name="connsiteY6" fmla="*/ 3248 h 2825961"/>
                      <a:gd name="connsiteX7" fmla="*/ 2693504 w 2712440"/>
                      <a:gd name="connsiteY7" fmla="*/ 13188 h 2825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12440" h="2825961">
                        <a:moveTo>
                          <a:pt x="0" y="2825961"/>
                        </a:moveTo>
                        <a:cubicBezTo>
                          <a:pt x="23191" y="2465668"/>
                          <a:pt x="46383" y="2105375"/>
                          <a:pt x="228600" y="1772414"/>
                        </a:cubicBezTo>
                        <a:cubicBezTo>
                          <a:pt x="410817" y="1439453"/>
                          <a:pt x="914400" y="1031948"/>
                          <a:pt x="1093304" y="828196"/>
                        </a:cubicBezTo>
                        <a:cubicBezTo>
                          <a:pt x="1272208" y="624444"/>
                          <a:pt x="1302026" y="549901"/>
                          <a:pt x="1302026" y="549901"/>
                        </a:cubicBezTo>
                        <a:cubicBezTo>
                          <a:pt x="1376569" y="450510"/>
                          <a:pt x="1424609" y="313018"/>
                          <a:pt x="1540565" y="231848"/>
                        </a:cubicBezTo>
                        <a:cubicBezTo>
                          <a:pt x="1656522" y="150678"/>
                          <a:pt x="1817204" y="100983"/>
                          <a:pt x="1997765" y="62883"/>
                        </a:cubicBezTo>
                        <a:cubicBezTo>
                          <a:pt x="2178326" y="24783"/>
                          <a:pt x="2507975" y="11530"/>
                          <a:pt x="2623931" y="3248"/>
                        </a:cubicBezTo>
                        <a:cubicBezTo>
                          <a:pt x="2739888" y="-5035"/>
                          <a:pt x="2716696" y="4076"/>
                          <a:pt x="2693504" y="13188"/>
                        </a:cubicBezTo>
                      </a:path>
                    </a:pathLst>
                  </a:custGeom>
                  <a:noFill/>
                  <a:ln w="38100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cxnSp>
                <p:nvCxnSpPr>
                  <p:cNvPr id="12" name="Пряма зі стрілкою 11">
                    <a:extLst>
                      <a:ext uri="{FF2B5EF4-FFF2-40B4-BE49-F238E27FC236}">
                        <a16:creationId xmlns:a16="http://schemas.microsoft.com/office/drawing/2014/main" id="{CCCE33F0-AD25-462E-A9C7-DDFCFDBC0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86893" y="2711116"/>
                    <a:ext cx="0" cy="2889391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Пряма зі стрілкою 12">
                    <a:extLst>
                      <a:ext uri="{FF2B5EF4-FFF2-40B4-BE49-F238E27FC236}">
                        <a16:creationId xmlns:a16="http://schemas.microsoft.com/office/drawing/2014/main" id="{291ED847-B92C-4400-9FAE-30FD8C51FA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77367" y="5600511"/>
                    <a:ext cx="2890633" cy="1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32F7EC-D72D-485B-8BB9-1E2F78BD87A4}"/>
                    </a:ext>
                  </a:extLst>
                </p:cNvPr>
                <p:cNvSpPr txBox="1"/>
                <p:nvPr/>
              </p:nvSpPr>
              <p:spPr>
                <a:xfrm rot="16200000">
                  <a:off x="6212471" y="4060106"/>
                  <a:ext cx="25998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rgbClr val="000000"/>
                      </a:solidFill>
                    </a:rPr>
                    <a:t>TP Rate</a:t>
                  </a:r>
                  <a:endParaRPr lang="uk-UA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B08E3A-3FC2-4BD9-BC5C-86C65BFEEF8E}"/>
                    </a:ext>
                  </a:extLst>
                </p:cNvPr>
                <p:cNvSpPr txBox="1"/>
                <p:nvPr/>
              </p:nvSpPr>
              <p:spPr>
                <a:xfrm>
                  <a:off x="7786893" y="5669619"/>
                  <a:ext cx="2881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rgbClr val="000000"/>
                      </a:solidFill>
                    </a:rPr>
                    <a:t>FP Rate</a:t>
                  </a:r>
                  <a:endParaRPr lang="uk-UA" i="1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68" name="Пряма сполучна лінія 67">
                <a:extLst>
                  <a:ext uri="{FF2B5EF4-FFF2-40B4-BE49-F238E27FC236}">
                    <a16:creationId xmlns:a16="http://schemas.microsoft.com/office/drawing/2014/main" id="{81E5B4B5-D47F-42A4-8D0E-9448F9DE0AC0}"/>
                  </a:ext>
                </a:extLst>
              </p:cNvPr>
              <p:cNvCxnSpPr/>
              <p:nvPr/>
            </p:nvCxnSpPr>
            <p:spPr>
              <a:xfrm>
                <a:off x="8110330" y="2961861"/>
                <a:ext cx="259411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 сполучна лінія 68">
                <a:extLst>
                  <a:ext uri="{FF2B5EF4-FFF2-40B4-BE49-F238E27FC236}">
                    <a16:creationId xmlns:a16="http://schemas.microsoft.com/office/drawing/2014/main" id="{EEF942F8-E2E3-4CC2-A96A-CD59F4171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0330" y="4571205"/>
                <a:ext cx="31805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 сполучна лінія 69">
                <a:extLst>
                  <a:ext uri="{FF2B5EF4-FFF2-40B4-BE49-F238E27FC236}">
                    <a16:creationId xmlns:a16="http://schemas.microsoft.com/office/drawing/2014/main" id="{2BDBB03F-9947-4C68-A8E5-092F63AAC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0330" y="3736318"/>
                <a:ext cx="107342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 сполучна лінія 75">
                <a:extLst>
                  <a:ext uri="{FF2B5EF4-FFF2-40B4-BE49-F238E27FC236}">
                    <a16:creationId xmlns:a16="http://schemas.microsoft.com/office/drawing/2014/main" id="{9FF2C78B-2C47-4898-B67E-F1F03FB2D189}"/>
                  </a:ext>
                </a:extLst>
              </p:cNvPr>
              <p:cNvCxnSpPr>
                <a:stCxn id="61" idx="2"/>
              </p:cNvCxnSpPr>
              <p:nvPr/>
            </p:nvCxnSpPr>
            <p:spPr>
              <a:xfrm>
                <a:off x="9175665" y="3741597"/>
                <a:ext cx="8092" cy="187401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 сполучна лінія 76">
                <a:extLst>
                  <a:ext uri="{FF2B5EF4-FFF2-40B4-BE49-F238E27FC236}">
                    <a16:creationId xmlns:a16="http://schemas.microsoft.com/office/drawing/2014/main" id="{0F52E9A3-4F91-4A63-BE71-68911C680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6457" y="4576483"/>
                <a:ext cx="0" cy="103912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A5EF7CB2-63B2-48B6-905F-7B288E2EEA63}"/>
                  </a:ext>
                </a:extLst>
              </p:cNvPr>
              <p:cNvSpPr/>
              <p:nvPr/>
            </p:nvSpPr>
            <p:spPr>
              <a:xfrm>
                <a:off x="9117384" y="3701301"/>
                <a:ext cx="90807" cy="90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37140B21-D5BD-451B-9823-0492E1568C24}"/>
                </a:ext>
              </a:extLst>
            </p:cNvPr>
            <p:cNvSpPr/>
            <p:nvPr/>
          </p:nvSpPr>
          <p:spPr>
            <a:xfrm>
              <a:off x="8358132" y="4524100"/>
              <a:ext cx="90807" cy="90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43299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й трикутник 4">
            <a:extLst>
              <a:ext uri="{FF2B5EF4-FFF2-40B4-BE49-F238E27FC236}">
                <a16:creationId xmlns:a16="http://schemas.microsoft.com/office/drawing/2014/main" id="{A1FA7A9B-9EAE-4231-86B1-DB0C8A6E3DD1}"/>
              </a:ext>
            </a:extLst>
          </p:cNvPr>
          <p:cNvSpPr/>
          <p:nvPr/>
        </p:nvSpPr>
        <p:spPr>
          <a:xfrm rot="16200000">
            <a:off x="8102703" y="3013455"/>
            <a:ext cx="2651478" cy="2544413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75"/>
            <a:ext cx="6347791" cy="672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AUC </a:t>
            </a:r>
            <a:r>
              <a:rPr lang="ru-RU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rea </a:t>
            </a:r>
            <a:r>
              <a:rPr lang="en-US" sz="2400" b="1" dirty="0"/>
              <a:t>u</a:t>
            </a:r>
            <a:r>
              <a:rPr lang="en-US" sz="2400" dirty="0"/>
              <a:t>nder the ROC </a:t>
            </a:r>
            <a:r>
              <a:rPr lang="en-US" sz="2400" b="1" dirty="0"/>
              <a:t>C</a:t>
            </a:r>
            <a:r>
              <a:rPr lang="en-US" sz="2400" dirty="0"/>
              <a:t>urve</a:t>
            </a:r>
            <a:r>
              <a:rPr lang="ru-RU" sz="2400" dirty="0"/>
              <a:t>)</a:t>
            </a:r>
            <a:r>
              <a:rPr lang="en-US" sz="2400" dirty="0"/>
              <a:t> – </a:t>
            </a:r>
            <a:r>
              <a:rPr lang="uk-UA" sz="2400" dirty="0"/>
              <a:t>площа під </a:t>
            </a:r>
            <a:r>
              <a:rPr lang="en-US" sz="2400" dirty="0"/>
              <a:t>ROC-</a:t>
            </a:r>
            <a:r>
              <a:rPr lang="ru-RU" sz="2400" dirty="0"/>
              <a:t>кривою</a:t>
            </a:r>
            <a:r>
              <a:rPr lang="en-US" sz="2400" dirty="0"/>
              <a:t> [0,5;1]</a:t>
            </a:r>
            <a:r>
              <a:rPr lang="uk-UA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</a:t>
            </a:r>
            <a:r>
              <a:rPr lang="ru-RU" dirty="0"/>
              <a:t> та </a:t>
            </a:r>
            <a:r>
              <a:rPr lang="en-US" dirty="0"/>
              <a:t>GINI</a:t>
            </a:r>
            <a:endParaRPr lang="uk-UA" dirty="0"/>
          </a:p>
        </p:txBody>
      </p:sp>
      <p:grpSp>
        <p:nvGrpSpPr>
          <p:cNvPr id="83" name="Групувати 82">
            <a:extLst>
              <a:ext uri="{FF2B5EF4-FFF2-40B4-BE49-F238E27FC236}">
                <a16:creationId xmlns:a16="http://schemas.microsoft.com/office/drawing/2014/main" id="{6A32E1F6-3EB6-4E65-A531-4C71F2A802C4}"/>
              </a:ext>
            </a:extLst>
          </p:cNvPr>
          <p:cNvGrpSpPr/>
          <p:nvPr/>
        </p:nvGrpSpPr>
        <p:grpSpPr>
          <a:xfrm>
            <a:off x="7697092" y="2730994"/>
            <a:ext cx="3340248" cy="3327835"/>
            <a:chOff x="7675622" y="2730994"/>
            <a:chExt cx="3340248" cy="3327835"/>
          </a:xfrm>
        </p:grpSpPr>
        <p:grpSp>
          <p:nvGrpSpPr>
            <p:cNvPr id="66" name="Групувати 65">
              <a:extLst>
                <a:ext uri="{FF2B5EF4-FFF2-40B4-BE49-F238E27FC236}">
                  <a16:creationId xmlns:a16="http://schemas.microsoft.com/office/drawing/2014/main" id="{FDC4E6B7-BF7D-44A3-A491-05A789129326}"/>
                </a:ext>
              </a:extLst>
            </p:cNvPr>
            <p:cNvGrpSpPr/>
            <p:nvPr/>
          </p:nvGrpSpPr>
          <p:grpSpPr>
            <a:xfrm>
              <a:off x="7675622" y="2730994"/>
              <a:ext cx="3340248" cy="3327835"/>
              <a:chOff x="7327752" y="2711116"/>
              <a:chExt cx="3340248" cy="3327835"/>
            </a:xfrm>
          </p:grpSpPr>
          <p:grpSp>
            <p:nvGrpSpPr>
              <p:cNvPr id="63" name="Групувати 62">
                <a:extLst>
                  <a:ext uri="{FF2B5EF4-FFF2-40B4-BE49-F238E27FC236}">
                    <a16:creationId xmlns:a16="http://schemas.microsoft.com/office/drawing/2014/main" id="{60DAF0B9-1BC2-48D2-876D-64D42E5E5EE2}"/>
                  </a:ext>
                </a:extLst>
              </p:cNvPr>
              <p:cNvGrpSpPr/>
              <p:nvPr/>
            </p:nvGrpSpPr>
            <p:grpSpPr>
              <a:xfrm>
                <a:off x="7777367" y="2711116"/>
                <a:ext cx="2890633" cy="2889396"/>
                <a:chOff x="7777367" y="2711116"/>
                <a:chExt cx="2890633" cy="2889396"/>
              </a:xfrm>
            </p:grpSpPr>
            <p:sp>
              <p:nvSpPr>
                <p:cNvPr id="61" name="Полілінія: фігура 60">
                  <a:extLst>
                    <a:ext uri="{FF2B5EF4-FFF2-40B4-BE49-F238E27FC236}">
                      <a16:creationId xmlns:a16="http://schemas.microsoft.com/office/drawing/2014/main" id="{30BBF80D-317A-42D6-8585-0EDB7259B8C5}"/>
                    </a:ext>
                  </a:extLst>
                </p:cNvPr>
                <p:cNvSpPr/>
                <p:nvPr/>
              </p:nvSpPr>
              <p:spPr>
                <a:xfrm>
                  <a:off x="7802217" y="2944826"/>
                  <a:ext cx="2544415" cy="2650904"/>
                </a:xfrm>
                <a:custGeom>
                  <a:avLst/>
                  <a:gdLst>
                    <a:gd name="connsiteX0" fmla="*/ 0 w 2712440"/>
                    <a:gd name="connsiteY0" fmla="*/ 2825961 h 2825961"/>
                    <a:gd name="connsiteX1" fmla="*/ 228600 w 2712440"/>
                    <a:gd name="connsiteY1" fmla="*/ 1772414 h 2825961"/>
                    <a:gd name="connsiteX2" fmla="*/ 1093304 w 2712440"/>
                    <a:gd name="connsiteY2" fmla="*/ 828196 h 2825961"/>
                    <a:gd name="connsiteX3" fmla="*/ 1302026 w 2712440"/>
                    <a:gd name="connsiteY3" fmla="*/ 549901 h 2825961"/>
                    <a:gd name="connsiteX4" fmla="*/ 1540565 w 2712440"/>
                    <a:gd name="connsiteY4" fmla="*/ 231848 h 2825961"/>
                    <a:gd name="connsiteX5" fmla="*/ 1997765 w 2712440"/>
                    <a:gd name="connsiteY5" fmla="*/ 62883 h 2825961"/>
                    <a:gd name="connsiteX6" fmla="*/ 2623931 w 2712440"/>
                    <a:gd name="connsiteY6" fmla="*/ 3248 h 2825961"/>
                    <a:gd name="connsiteX7" fmla="*/ 2693504 w 2712440"/>
                    <a:gd name="connsiteY7" fmla="*/ 13188 h 2825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12440" h="2825961">
                      <a:moveTo>
                        <a:pt x="0" y="2825961"/>
                      </a:moveTo>
                      <a:cubicBezTo>
                        <a:pt x="23191" y="2465668"/>
                        <a:pt x="46383" y="2105375"/>
                        <a:pt x="228600" y="1772414"/>
                      </a:cubicBezTo>
                      <a:cubicBezTo>
                        <a:pt x="410817" y="1439453"/>
                        <a:pt x="914400" y="1031948"/>
                        <a:pt x="1093304" y="828196"/>
                      </a:cubicBezTo>
                      <a:cubicBezTo>
                        <a:pt x="1272208" y="624444"/>
                        <a:pt x="1302026" y="549901"/>
                        <a:pt x="1302026" y="549901"/>
                      </a:cubicBezTo>
                      <a:cubicBezTo>
                        <a:pt x="1376569" y="450510"/>
                        <a:pt x="1424609" y="313018"/>
                        <a:pt x="1540565" y="231848"/>
                      </a:cubicBezTo>
                      <a:cubicBezTo>
                        <a:pt x="1656522" y="150678"/>
                        <a:pt x="1817204" y="100983"/>
                        <a:pt x="1997765" y="62883"/>
                      </a:cubicBezTo>
                      <a:cubicBezTo>
                        <a:pt x="2178326" y="24783"/>
                        <a:pt x="2507975" y="11530"/>
                        <a:pt x="2623931" y="3248"/>
                      </a:cubicBezTo>
                      <a:cubicBezTo>
                        <a:pt x="2739888" y="-5035"/>
                        <a:pt x="2716696" y="4076"/>
                        <a:pt x="2693504" y="13188"/>
                      </a:cubicBezTo>
                    </a:path>
                  </a:pathLst>
                </a:custGeom>
                <a:solidFill>
                  <a:srgbClr val="FFC000"/>
                </a:solidFill>
                <a:ln w="381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12" name="Пряма зі стрілкою 11">
                  <a:extLst>
                    <a:ext uri="{FF2B5EF4-FFF2-40B4-BE49-F238E27FC236}">
                      <a16:creationId xmlns:a16="http://schemas.microsoft.com/office/drawing/2014/main" id="{CCCE33F0-AD25-462E-A9C7-DDFCFDBC0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6893" y="2711116"/>
                  <a:ext cx="0" cy="2889391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 зі стрілкою 12">
                  <a:extLst>
                    <a:ext uri="{FF2B5EF4-FFF2-40B4-BE49-F238E27FC236}">
                      <a16:creationId xmlns:a16="http://schemas.microsoft.com/office/drawing/2014/main" id="{291ED847-B92C-4400-9FAE-30FD8C51F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77367" y="5600511"/>
                  <a:ext cx="2890633" cy="1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32F7EC-D72D-485B-8BB9-1E2F78BD87A4}"/>
                  </a:ext>
                </a:extLst>
              </p:cNvPr>
              <p:cNvSpPr txBox="1"/>
              <p:nvPr/>
            </p:nvSpPr>
            <p:spPr>
              <a:xfrm rot="16200000">
                <a:off x="6212471" y="4060106"/>
                <a:ext cx="2599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</a:rPr>
                  <a:t>TP Rate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B08E3A-3FC2-4BD9-BC5C-86C65BFEEF8E}"/>
                  </a:ext>
                </a:extLst>
              </p:cNvPr>
              <p:cNvSpPr txBox="1"/>
              <p:nvPr/>
            </p:nvSpPr>
            <p:spPr>
              <a:xfrm>
                <a:off x="7786893" y="5669619"/>
                <a:ext cx="2881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</a:rPr>
                  <a:t>FP Rate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68" name="Пряма сполучна лінія 67">
              <a:extLst>
                <a:ext uri="{FF2B5EF4-FFF2-40B4-BE49-F238E27FC236}">
                  <a16:creationId xmlns:a16="http://schemas.microsoft.com/office/drawing/2014/main" id="{81E5B4B5-D47F-42A4-8D0E-9448F9DE0AC0}"/>
                </a:ext>
              </a:extLst>
            </p:cNvPr>
            <p:cNvCxnSpPr/>
            <p:nvPr/>
          </p:nvCxnSpPr>
          <p:spPr>
            <a:xfrm>
              <a:off x="8110330" y="2961861"/>
              <a:ext cx="25941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3C7C7FD6-2A93-470F-8A92-89DCD941BF61}"/>
              </a:ext>
            </a:extLst>
          </p:cNvPr>
          <p:cNvCxnSpPr>
            <a:cxnSpLocks/>
          </p:cNvCxnSpPr>
          <p:nvPr/>
        </p:nvCxnSpPr>
        <p:spPr>
          <a:xfrm flipV="1">
            <a:off x="10706033" y="2949984"/>
            <a:ext cx="0" cy="2661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Місце для вмісту 1">
                <a:extLst>
                  <a:ext uri="{FF2B5EF4-FFF2-40B4-BE49-F238E27FC236}">
                    <a16:creationId xmlns:a16="http://schemas.microsoft.com/office/drawing/2014/main" id="{56825453-38D5-412E-8CD3-F026C08FF0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04989"/>
                <a:ext cx="6769078" cy="15540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uk-UA" sz="2400" dirty="0"/>
                  <a:t>Коефіцієнт Джині – вказує на нерівність у розподілі показника </a:t>
                </a:r>
                <a:r>
                  <a:rPr lang="en-US" sz="2400" dirty="0"/>
                  <a:t>[0;1]</a:t>
                </a:r>
                <a:r>
                  <a:rPr lang="uk-UA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27" name="Місце для вмісту 1">
                <a:extLst>
                  <a:ext uri="{FF2B5EF4-FFF2-40B4-BE49-F238E27FC236}">
                    <a16:creationId xmlns:a16="http://schemas.microsoft.com/office/drawing/2014/main" id="{56825453-38D5-412E-8CD3-F026C08F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4989"/>
                <a:ext cx="6769078" cy="1554027"/>
              </a:xfrm>
              <a:prstGeom prst="rect">
                <a:avLst/>
              </a:prstGeom>
              <a:blipFill>
                <a:blip r:embed="rId3"/>
                <a:stretch>
                  <a:fillRect l="-1441" t="-509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1656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err="1"/>
              <a:t>Логістична</a:t>
            </a:r>
            <a:r>
              <a:rPr lang="ru-RU" dirty="0"/>
              <a:t> </a:t>
            </a:r>
            <a:r>
              <a:rPr lang="ru-RU" dirty="0" err="1"/>
              <a:t>регресія</a:t>
            </a:r>
            <a:r>
              <a:rPr lang="ru-RU" dirty="0"/>
              <a:t> в </a:t>
            </a:r>
            <a:r>
              <a:rPr lang="en-US" sz="5400" dirty="0"/>
              <a:t>R</a:t>
            </a:r>
            <a:br>
              <a:rPr lang="uk-UA" sz="5400" dirty="0"/>
            </a:br>
            <a:br>
              <a:rPr lang="en-US" sz="5400" dirty="0"/>
            </a:br>
            <a:r>
              <a:rPr lang="ru-RU" sz="3600" dirty="0"/>
              <a:t>практична </a:t>
            </a:r>
            <a:r>
              <a:rPr lang="ru-RU" sz="3600" dirty="0" err="1"/>
              <a:t>частина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70067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dirty="0"/>
              <a:t>Вивчення та підготовка/трансформація даних.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Формування тренувальної та тестової вибірки.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Побудова моделі.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Оцінка моделі.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ЕТАПИ ПОБУДОВИ МОДЕЛІ</a:t>
            </a:r>
          </a:p>
        </p:txBody>
      </p:sp>
    </p:spTree>
    <p:extLst>
      <p:ext uri="{BB962C8B-B14F-4D97-AF65-F5344CB8AC3E}">
        <p14:creationId xmlns:p14="http://schemas.microsoft.com/office/powerpoint/2010/main" val="264092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19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Інформація про осіб, що врятувалися або не врятувалися внаслідок катастрофи на кораблі Титанік.</a:t>
            </a:r>
          </a:p>
          <a:p>
            <a:pPr marL="0" indent="0">
              <a:buNone/>
            </a:pPr>
            <a:endParaRPr lang="en-US" sz="24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survival – </a:t>
            </a:r>
            <a:r>
              <a:rPr lang="uk-UA" sz="1600" dirty="0"/>
              <a:t>«клас виживання»</a:t>
            </a:r>
            <a:r>
              <a:rPr lang="en-US" sz="1600" dirty="0"/>
              <a:t> (0 = No; 1 = Yes)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 err="1"/>
              <a:t>pclass</a:t>
            </a:r>
            <a:r>
              <a:rPr lang="en-US" sz="1600" dirty="0"/>
              <a:t> – </a:t>
            </a:r>
            <a:r>
              <a:rPr lang="uk-UA" sz="1600" dirty="0"/>
              <a:t>клас пасажирів </a:t>
            </a:r>
            <a:r>
              <a:rPr lang="en-US" sz="1600" dirty="0"/>
              <a:t>(1 = 1st; 2 = 2nd; 3 = 3rd)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strike="sngStrike" dirty="0"/>
              <a:t>name – </a:t>
            </a:r>
            <a:r>
              <a:rPr lang="uk-UA" sz="1600" strike="sngStrike" dirty="0" err="1"/>
              <a:t>ім</a:t>
            </a:r>
            <a:r>
              <a:rPr lang="en-US" sz="1600" strike="sngStrike" dirty="0"/>
              <a:t>’</a:t>
            </a:r>
            <a:r>
              <a:rPr lang="uk-UA" sz="1600" strike="sngStrike" dirty="0"/>
              <a:t>я</a:t>
            </a:r>
            <a:endParaRPr lang="en-US" sz="1600" strike="sngStrike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sex - </a:t>
            </a:r>
            <a:r>
              <a:rPr lang="uk-UA" sz="1600" dirty="0"/>
              <a:t>стать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age - </a:t>
            </a:r>
            <a:r>
              <a:rPr lang="uk-UA" sz="1600" dirty="0"/>
              <a:t>вік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 err="1"/>
              <a:t>sibsp</a:t>
            </a:r>
            <a:r>
              <a:rPr lang="en-US" sz="1600" dirty="0"/>
              <a:t> – </a:t>
            </a:r>
            <a:r>
              <a:rPr lang="uk-UA" sz="1600" dirty="0"/>
              <a:t>кількість членів сім'ї на борту (братів, сестер, подружжя)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parch – </a:t>
            </a:r>
            <a:r>
              <a:rPr lang="uk-UA" sz="1600" dirty="0"/>
              <a:t>кількість дітей або батьків на борту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strike="sngStrike" dirty="0"/>
              <a:t>ticket – </a:t>
            </a:r>
            <a:r>
              <a:rPr lang="uk-UA" sz="1600" strike="sngStrike" dirty="0"/>
              <a:t>номер квитка</a:t>
            </a:r>
            <a:endParaRPr lang="en-US" sz="1600" strike="sngStrike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fare – </a:t>
            </a:r>
            <a:r>
              <a:rPr lang="uk-UA" sz="1600" dirty="0"/>
              <a:t>вартість 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i="1" dirty="0"/>
              <a:t>cabin – </a:t>
            </a:r>
            <a:r>
              <a:rPr lang="uk-UA" sz="1600" i="1" dirty="0"/>
              <a:t>номер(и)</a:t>
            </a:r>
            <a:endParaRPr lang="en-US" sz="1600" i="1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embarked – </a:t>
            </a:r>
            <a:r>
              <a:rPr lang="uk-UA" sz="1600" dirty="0"/>
              <a:t>порт посадки на судно </a:t>
            </a:r>
            <a:r>
              <a:rPr lang="en-US" sz="1600" dirty="0"/>
              <a:t>(C = Cherbourg; Q = Queenstown; S = Southampton)</a:t>
            </a:r>
            <a:endParaRPr lang="uk-UA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Джерело: </a:t>
            </a:r>
            <a:r>
              <a:rPr lang="en-US" sz="1800" dirty="0">
                <a:hlinkClick r:id="rId3"/>
              </a:rPr>
              <a:t>https://github.com/Geoyi/Cleaning-Titanic-Data</a:t>
            </a:r>
            <a:r>
              <a:rPr lang="uk-UA" sz="1800" dirty="0"/>
              <a:t> 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</a:t>
            </a:r>
            <a:br>
              <a:rPr lang="uk-UA" dirty="0"/>
            </a:br>
            <a:r>
              <a:rPr lang="uk-UA" dirty="0"/>
              <a:t>ДАНИХ</a:t>
            </a:r>
          </a:p>
        </p:txBody>
      </p:sp>
    </p:spTree>
    <p:extLst>
      <p:ext uri="{BB962C8B-B14F-4D97-AF65-F5344CB8AC3E}">
        <p14:creationId xmlns:p14="http://schemas.microsoft.com/office/powerpoint/2010/main" val="22677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1. Поняття моделі бінарного вибору</a:t>
            </a:r>
          </a:p>
          <a:p>
            <a:pPr marL="0" indent="0">
              <a:buNone/>
            </a:pPr>
            <a:r>
              <a:rPr lang="uk-UA" dirty="0"/>
              <a:t>2. Логістична регресія</a:t>
            </a:r>
          </a:p>
          <a:p>
            <a:pPr marL="0" indent="0">
              <a:buNone/>
            </a:pPr>
            <a:r>
              <a:rPr lang="uk-UA" dirty="0"/>
              <a:t>3. Метрики логістичної регресії</a:t>
            </a:r>
          </a:p>
          <a:p>
            <a:pPr marL="0" indent="0">
              <a:buNone/>
            </a:pPr>
            <a:r>
              <a:rPr lang="uk-UA" dirty="0"/>
              <a:t>4. Практична реалізація </a:t>
            </a:r>
            <a:r>
              <a:rPr lang="uk-UA" dirty="0" err="1"/>
              <a:t>логістиної</a:t>
            </a:r>
            <a:r>
              <a:rPr lang="uk-UA" dirty="0"/>
              <a:t> регресії в </a:t>
            </a:r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uk-UA" dirty="0"/>
              <a:t>	</a:t>
            </a:r>
            <a:r>
              <a:rPr lang="en-US" dirty="0"/>
              <a:t>4.1. </a:t>
            </a:r>
            <a:r>
              <a:rPr lang="uk-UA" dirty="0"/>
              <a:t>Підготовка даних</a:t>
            </a:r>
          </a:p>
          <a:p>
            <a:pPr marL="0" indent="0">
              <a:buNone/>
            </a:pPr>
            <a:r>
              <a:rPr lang="uk-UA" dirty="0"/>
              <a:t> 	4.2. Побудова моделі</a:t>
            </a:r>
          </a:p>
          <a:p>
            <a:pPr marL="0" indent="0">
              <a:buNone/>
            </a:pPr>
            <a:r>
              <a:rPr lang="uk-UA" dirty="0"/>
              <a:t>	4.3. Оцінка якості моделі</a:t>
            </a:r>
          </a:p>
          <a:p>
            <a:pPr marL="0" indent="0">
              <a:buNone/>
            </a:pPr>
            <a:r>
              <a:rPr lang="uk-UA" dirty="0"/>
              <a:t>5. Виконання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138060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2522"/>
            <a:ext cx="7908758" cy="3503214"/>
          </a:xfrm>
        </p:spPr>
        <p:txBody>
          <a:bodyPr>
            <a:normAutofit/>
          </a:bodyPr>
          <a:lstStyle/>
          <a:p>
            <a:r>
              <a:rPr lang="ru-RU" sz="4000" dirty="0"/>
              <a:t>«</a:t>
            </a:r>
            <a:r>
              <a:rPr lang="ru-RU" sz="4000" dirty="0" err="1"/>
              <a:t>Основи</a:t>
            </a:r>
            <a:r>
              <a:rPr lang="ru-RU" sz="4000" dirty="0"/>
              <a:t> прикладного </a:t>
            </a:r>
            <a:r>
              <a:rPr lang="ru-RU" sz="4000" dirty="0" err="1"/>
              <a:t>математичного</a:t>
            </a:r>
            <a:r>
              <a:rPr lang="ru-RU" sz="4000" dirty="0"/>
              <a:t> </a:t>
            </a:r>
            <a:r>
              <a:rPr lang="ru-RU" sz="4000" dirty="0" err="1"/>
              <a:t>моделювання</a:t>
            </a:r>
            <a:r>
              <a:rPr lang="ru-RU" sz="4000" dirty="0"/>
              <a:t> в R»</a:t>
            </a:r>
          </a:p>
          <a:p>
            <a:endParaRPr lang="ru-RU" dirty="0"/>
          </a:p>
          <a:p>
            <a:pPr>
              <a:tabLst>
                <a:tab pos="1082675" algn="l"/>
              </a:tabLst>
            </a:pPr>
            <a:r>
              <a:rPr lang="en-US" dirty="0"/>
              <a:t>Email:	y.kleban@intelsofttech.com</a:t>
            </a:r>
          </a:p>
          <a:p>
            <a:pPr>
              <a:tabLst>
                <a:tab pos="1082675" algn="l"/>
              </a:tabLst>
            </a:pPr>
            <a:r>
              <a:rPr lang="en-US" dirty="0"/>
              <a:t>Phone:	+380970502960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Моделі бінарного вибору </a:t>
            </a:r>
            <a:r>
              <a:rPr lang="uk-UA" dirty="0"/>
              <a:t>– вид регресійних моделей, у яких вихідний/залежний показник може мати лише 2 варіанти значень.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Модель бінарного вибору дозволяє включити не тільки кількісні, але і якісні показники (шляхом їх трансформацій</a:t>
            </a:r>
            <a:r>
              <a:rPr lang="en-US" dirty="0"/>
              <a:t> </a:t>
            </a:r>
            <a:r>
              <a:rPr lang="uk-UA" dirty="0"/>
              <a:t>та генерації: </a:t>
            </a:r>
            <a:r>
              <a:rPr lang="en-US" dirty="0"/>
              <a:t>dummy-</a:t>
            </a:r>
            <a:r>
              <a:rPr lang="uk-UA" dirty="0"/>
              <a:t>змінні, </a:t>
            </a:r>
            <a:r>
              <a:rPr lang="uk-UA" dirty="0" err="1"/>
              <a:t>біннінг</a:t>
            </a:r>
            <a:r>
              <a:rPr lang="uk-UA" dirty="0"/>
              <a:t>, нормалізація тощо).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Модель бінарного вибору обчислює імовірність отримання значення 1 вихідним параметром моделі (</a:t>
            </a:r>
            <a:r>
              <a:rPr lang="en-US" b="1" dirty="0"/>
              <a:t>y</a:t>
            </a:r>
            <a:r>
              <a:rPr lang="uk-UA" dirty="0"/>
              <a:t>).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БІНАРНОГО ВИБОРУ</a:t>
            </a:r>
          </a:p>
        </p:txBody>
      </p:sp>
    </p:spTree>
    <p:extLst>
      <p:ext uri="{BB962C8B-B14F-4D97-AF65-F5344CB8AC3E}">
        <p14:creationId xmlns:p14="http://schemas.microsoft.com/office/powerpoint/2010/main" val="27706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Логістична регресія часто використовується для створення моделей бінарного вибору.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Логістична регресія (</a:t>
            </a:r>
            <a:r>
              <a:rPr lang="en-US" dirty="0"/>
              <a:t>Logistic Regression</a:t>
            </a:r>
            <a:r>
              <a:rPr lang="uk-UA" dirty="0"/>
              <a:t>) є методом </a:t>
            </a:r>
            <a:r>
              <a:rPr lang="uk-UA" b="1" dirty="0"/>
              <a:t>Класифікації</a:t>
            </a:r>
            <a:r>
              <a:rPr lang="en-US" b="1" dirty="0"/>
              <a:t>.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uk-UA" b="1" dirty="0"/>
              <a:t>Класифікація </a:t>
            </a:r>
            <a:r>
              <a:rPr lang="uk-UA" dirty="0"/>
              <a:t>– розподіл об'єктів по групах відповідно до наперед визначених ознак.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341371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AFB3B80A-F73B-4711-8DA9-C1E2413A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складно інтерпретувати результати моделювання;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лінійна регресія може «видавати» значення за межами </a:t>
            </a:r>
            <a:r>
              <a:rPr lang="en-US" dirty="0"/>
              <a:t>[0;1]</a:t>
            </a:r>
            <a:endParaRPr lang="uk-UA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ЛІНІЙНОЇ РЕГРЕСІЇ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A9A52E82-F8DB-457F-A97F-C66251B96549}"/>
              </a:ext>
            </a:extLst>
          </p:cNvPr>
          <p:cNvSpPr txBox="1">
            <a:spLocks/>
          </p:cNvSpPr>
          <p:nvPr/>
        </p:nvSpPr>
        <p:spPr>
          <a:xfrm>
            <a:off x="862264" y="844258"/>
            <a:ext cx="10515600" cy="534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/>
              <a:t>у задачах бінарної класифікації</a:t>
            </a:r>
          </a:p>
        </p:txBody>
      </p:sp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38B1AE7F-B60E-40DC-B524-7C1265B69B2E}"/>
              </a:ext>
            </a:extLst>
          </p:cNvPr>
          <p:cNvGrpSpPr/>
          <p:nvPr/>
        </p:nvGrpSpPr>
        <p:grpSpPr>
          <a:xfrm>
            <a:off x="838200" y="2916449"/>
            <a:ext cx="4843311" cy="3743325"/>
            <a:chOff x="906257" y="1781175"/>
            <a:chExt cx="4843311" cy="3743325"/>
          </a:xfrm>
        </p:grpSpPr>
        <p:cxnSp>
          <p:nvCxnSpPr>
            <p:cNvPr id="7" name="Пряма сполучна лінія 6">
              <a:extLst>
                <a:ext uri="{FF2B5EF4-FFF2-40B4-BE49-F238E27FC236}">
                  <a16:creationId xmlns:a16="http://schemas.microsoft.com/office/drawing/2014/main" id="{F2D1ACBA-C184-43D8-A56F-AB03EB29175A}"/>
                </a:ext>
              </a:extLst>
            </p:cNvPr>
            <p:cNvCxnSpPr/>
            <p:nvPr/>
          </p:nvCxnSpPr>
          <p:spPr>
            <a:xfrm>
              <a:off x="1685925" y="2852738"/>
              <a:ext cx="379095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1F332601-2966-4E71-AD3D-3CFC7FDCB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450" y="2619375"/>
              <a:ext cx="0" cy="2333626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1AC72805-5D61-41FE-A280-9C5CDE456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4" y="4953001"/>
              <a:ext cx="3695700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FC769ECF-3E4C-4DAB-9E83-25C4DE4075A9}"/>
                </a:ext>
              </a:extLst>
            </p:cNvPr>
            <p:cNvSpPr/>
            <p:nvPr/>
          </p:nvSpPr>
          <p:spPr>
            <a:xfrm>
              <a:off x="1748524" y="490606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2F54F4-EE3F-4292-9EEC-E9B229257E07}"/>
                </a:ext>
              </a:extLst>
            </p:cNvPr>
            <p:cNvSpPr/>
            <p:nvPr/>
          </p:nvSpPr>
          <p:spPr>
            <a:xfrm>
              <a:off x="1893768" y="490606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CDF904F-8F62-4DB5-A887-25AB3E8A5B56}"/>
                </a:ext>
              </a:extLst>
            </p:cNvPr>
            <p:cNvSpPr/>
            <p:nvPr/>
          </p:nvSpPr>
          <p:spPr>
            <a:xfrm>
              <a:off x="2041390" y="49084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D83DED8F-DE89-4ABA-ACD1-07A7C3B2AB1C}"/>
                </a:ext>
              </a:extLst>
            </p:cNvPr>
            <p:cNvSpPr/>
            <p:nvPr/>
          </p:nvSpPr>
          <p:spPr>
            <a:xfrm>
              <a:off x="2186634" y="49084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0167955-9C24-4593-BBDB-02A17C49CD72}"/>
                </a:ext>
              </a:extLst>
            </p:cNvPr>
            <p:cNvSpPr/>
            <p:nvPr/>
          </p:nvSpPr>
          <p:spPr>
            <a:xfrm>
              <a:off x="2331878" y="490368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5102C24-B09D-463C-A9C7-65DD910CB6CD}"/>
                </a:ext>
              </a:extLst>
            </p:cNvPr>
            <p:cNvSpPr/>
            <p:nvPr/>
          </p:nvSpPr>
          <p:spPr>
            <a:xfrm>
              <a:off x="2477122" y="490368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DE1AEA6C-E2AB-4455-BEFC-1E48307A0904}"/>
                </a:ext>
              </a:extLst>
            </p:cNvPr>
            <p:cNvSpPr/>
            <p:nvPr/>
          </p:nvSpPr>
          <p:spPr>
            <a:xfrm>
              <a:off x="2624744" y="490606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545A802-2A22-4151-BDA6-BE5CBAE329D5}"/>
                </a:ext>
              </a:extLst>
            </p:cNvPr>
            <p:cNvSpPr/>
            <p:nvPr/>
          </p:nvSpPr>
          <p:spPr>
            <a:xfrm>
              <a:off x="2769988" y="490606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C741718-10BC-430C-99F2-90C2989AD47E}"/>
                </a:ext>
              </a:extLst>
            </p:cNvPr>
            <p:cNvSpPr/>
            <p:nvPr/>
          </p:nvSpPr>
          <p:spPr>
            <a:xfrm>
              <a:off x="2917666" y="49084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368EF80-031A-4B97-84AC-1D7AF23296C6}"/>
                </a:ext>
              </a:extLst>
            </p:cNvPr>
            <p:cNvSpPr/>
            <p:nvPr/>
          </p:nvSpPr>
          <p:spPr>
            <a:xfrm>
              <a:off x="3062910" y="49084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BCD9202A-9144-4190-A34C-3CFA4B97F995}"/>
                </a:ext>
              </a:extLst>
            </p:cNvPr>
            <p:cNvSpPr/>
            <p:nvPr/>
          </p:nvSpPr>
          <p:spPr>
            <a:xfrm>
              <a:off x="3210532" y="4910824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E537CB4F-4E64-4BAF-927C-4F1F333C1127}"/>
                </a:ext>
              </a:extLst>
            </p:cNvPr>
            <p:cNvSpPr/>
            <p:nvPr/>
          </p:nvSpPr>
          <p:spPr>
            <a:xfrm>
              <a:off x="3355776" y="4910824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DEA8EA64-F89F-4B38-9A11-F77F4441464D}"/>
                </a:ext>
              </a:extLst>
            </p:cNvPr>
            <p:cNvSpPr/>
            <p:nvPr/>
          </p:nvSpPr>
          <p:spPr>
            <a:xfrm>
              <a:off x="3497183" y="4910824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1702B355-FB32-493E-AE91-C674C2698C18}"/>
                </a:ext>
              </a:extLst>
            </p:cNvPr>
            <p:cNvSpPr/>
            <p:nvPr/>
          </p:nvSpPr>
          <p:spPr>
            <a:xfrm>
              <a:off x="3642427" y="4910824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FF2CF57B-6B6A-477B-9A5E-38A42731F305}"/>
                </a:ext>
              </a:extLst>
            </p:cNvPr>
            <p:cNvSpPr/>
            <p:nvPr/>
          </p:nvSpPr>
          <p:spPr>
            <a:xfrm>
              <a:off x="3742114" y="2806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74B7E5F-0EB8-4410-800A-FC052CF0196F}"/>
                </a:ext>
              </a:extLst>
            </p:cNvPr>
            <p:cNvSpPr/>
            <p:nvPr/>
          </p:nvSpPr>
          <p:spPr>
            <a:xfrm>
              <a:off x="3887358" y="2801830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15FD26B2-897C-4F5B-BD58-88DB2F0E7569}"/>
                </a:ext>
              </a:extLst>
            </p:cNvPr>
            <p:cNvSpPr/>
            <p:nvPr/>
          </p:nvSpPr>
          <p:spPr>
            <a:xfrm>
              <a:off x="4032602" y="2801830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10CF52C-6B8B-4598-B942-402A71262BB8}"/>
                </a:ext>
              </a:extLst>
            </p:cNvPr>
            <p:cNvSpPr/>
            <p:nvPr/>
          </p:nvSpPr>
          <p:spPr>
            <a:xfrm>
              <a:off x="4180224" y="280421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82E33E9-CED2-4D21-B19F-0F3F1EAB0D6D}"/>
                </a:ext>
              </a:extLst>
            </p:cNvPr>
            <p:cNvSpPr/>
            <p:nvPr/>
          </p:nvSpPr>
          <p:spPr>
            <a:xfrm>
              <a:off x="4325468" y="280421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FAE8F572-69D5-43BE-B417-76CFA86C7BEA}"/>
                </a:ext>
              </a:extLst>
            </p:cNvPr>
            <p:cNvSpPr/>
            <p:nvPr/>
          </p:nvSpPr>
          <p:spPr>
            <a:xfrm>
              <a:off x="4473146" y="2806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96D22B9-0229-4169-861F-0DE57DA2B8CA}"/>
                </a:ext>
              </a:extLst>
            </p:cNvPr>
            <p:cNvSpPr/>
            <p:nvPr/>
          </p:nvSpPr>
          <p:spPr>
            <a:xfrm>
              <a:off x="4618390" y="2806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8C06761F-7312-4DB2-8E87-108E83713A12}"/>
                </a:ext>
              </a:extLst>
            </p:cNvPr>
            <p:cNvSpPr/>
            <p:nvPr/>
          </p:nvSpPr>
          <p:spPr>
            <a:xfrm>
              <a:off x="4766012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E7C7EE5E-EAEC-4917-8E50-E89B06803994}"/>
                </a:ext>
              </a:extLst>
            </p:cNvPr>
            <p:cNvSpPr/>
            <p:nvPr/>
          </p:nvSpPr>
          <p:spPr>
            <a:xfrm>
              <a:off x="4911256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9A84D6B-6A36-4640-932A-FC28A316F01B}"/>
                </a:ext>
              </a:extLst>
            </p:cNvPr>
            <p:cNvSpPr/>
            <p:nvPr/>
          </p:nvSpPr>
          <p:spPr>
            <a:xfrm>
              <a:off x="5052663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2C1535C-B475-4632-9137-9B65C11EC936}"/>
                </a:ext>
              </a:extLst>
            </p:cNvPr>
            <p:cNvSpPr/>
            <p:nvPr/>
          </p:nvSpPr>
          <p:spPr>
            <a:xfrm>
              <a:off x="5197907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35" name="Пряма сполучна лінія 34">
              <a:extLst>
                <a:ext uri="{FF2B5EF4-FFF2-40B4-BE49-F238E27FC236}">
                  <a16:creationId xmlns:a16="http://schemas.microsoft.com/office/drawing/2014/main" id="{1A946B76-4D54-4519-9EC1-EABF66406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751" y="2260601"/>
              <a:ext cx="1977124" cy="3263899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BF6EE7-0C1A-449B-BD29-9BF68A11BE12}"/>
                </a:ext>
              </a:extLst>
            </p:cNvPr>
            <p:cNvSpPr txBox="1"/>
            <p:nvPr/>
          </p:nvSpPr>
          <p:spPr>
            <a:xfrm>
              <a:off x="906257" y="2659341"/>
              <a:ext cx="751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y=1</a:t>
              </a:r>
              <a:endParaRPr lang="uk-UA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6CF129-9C72-4A08-ACDE-36BB60BB56ED}"/>
                </a:ext>
              </a:extLst>
            </p:cNvPr>
            <p:cNvSpPr txBox="1"/>
            <p:nvPr/>
          </p:nvSpPr>
          <p:spPr>
            <a:xfrm>
              <a:off x="906257" y="4717019"/>
              <a:ext cx="751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y=0</a:t>
              </a:r>
              <a:endParaRPr lang="uk-UA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10DB04-77C8-4A33-9157-664D65BF86E5}"/>
                </a:ext>
              </a:extLst>
            </p:cNvPr>
            <p:cNvSpPr txBox="1"/>
            <p:nvPr/>
          </p:nvSpPr>
          <p:spPr>
            <a:xfrm>
              <a:off x="906257" y="3644662"/>
              <a:ext cx="751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</a:rPr>
                <a:t>Y</a:t>
              </a:r>
              <a:endParaRPr lang="uk-UA" i="1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D5F2EA-C6FC-45D3-B330-A4FE6994C0AB}"/>
                </a:ext>
              </a:extLst>
            </p:cNvPr>
            <p:cNvSpPr txBox="1"/>
            <p:nvPr/>
          </p:nvSpPr>
          <p:spPr>
            <a:xfrm>
              <a:off x="1695450" y="5081747"/>
              <a:ext cx="3686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</a:rPr>
                <a:t>X</a:t>
              </a:r>
              <a:endParaRPr lang="uk-UA" i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6ECC45-50F3-42C3-A307-3E549A7E4ABE}"/>
                </a:ext>
              </a:extLst>
            </p:cNvPr>
            <p:cNvSpPr txBox="1"/>
            <p:nvPr/>
          </p:nvSpPr>
          <p:spPr>
            <a:xfrm>
              <a:off x="1238250" y="1781175"/>
              <a:ext cx="4238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>
                  <a:solidFill>
                    <a:srgbClr val="007B8C"/>
                  </a:solidFill>
                </a:rPr>
                <a:t>ЛІНІЙНА РЕГРЕСІЯ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9EA1E8-3BE4-453A-AFB9-7D2C1892097F}"/>
                </a:ext>
              </a:extLst>
            </p:cNvPr>
            <p:cNvSpPr txBox="1"/>
            <p:nvPr/>
          </p:nvSpPr>
          <p:spPr>
            <a:xfrm>
              <a:off x="3600445" y="4086182"/>
              <a:ext cx="2149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i="1" dirty="0">
                  <a:solidFill>
                    <a:srgbClr val="4F4F4F"/>
                  </a:solidFill>
                </a:rPr>
                <a:t>Значення </a:t>
              </a:r>
              <a:r>
                <a:rPr lang="en-US" sz="1400" i="1" dirty="0">
                  <a:solidFill>
                    <a:srgbClr val="4F4F4F"/>
                  </a:solidFill>
                </a:rPr>
                <a:t>Y </a:t>
              </a:r>
              <a:r>
                <a:rPr lang="uk-UA" sz="1400" i="1" dirty="0">
                  <a:solidFill>
                    <a:srgbClr val="4F4F4F"/>
                  </a:solidFill>
                </a:rPr>
                <a:t>можуть виходити за межі </a:t>
              </a:r>
              <a:r>
                <a:rPr lang="en-US" sz="1400" i="1" dirty="0">
                  <a:solidFill>
                    <a:srgbClr val="4F4F4F"/>
                  </a:solidFill>
                </a:rPr>
                <a:t>[0;1]</a:t>
              </a:r>
              <a:endParaRPr lang="uk-UA" sz="1400" i="1" dirty="0">
                <a:solidFill>
                  <a:srgbClr val="4F4F4F"/>
                </a:solidFill>
              </a:endParaRPr>
            </a:p>
          </p:txBody>
        </p:sp>
      </p:grpSp>
      <p:grpSp>
        <p:nvGrpSpPr>
          <p:cNvPr id="80" name="Групувати 79">
            <a:extLst>
              <a:ext uri="{FF2B5EF4-FFF2-40B4-BE49-F238E27FC236}">
                <a16:creationId xmlns:a16="http://schemas.microsoft.com/office/drawing/2014/main" id="{FECA685D-C54A-4FA9-9359-BDD03E0F7356}"/>
              </a:ext>
            </a:extLst>
          </p:cNvPr>
          <p:cNvGrpSpPr/>
          <p:nvPr/>
        </p:nvGrpSpPr>
        <p:grpSpPr>
          <a:xfrm>
            <a:off x="6008893" y="2916449"/>
            <a:ext cx="4976493" cy="3669904"/>
            <a:chOff x="6008893" y="2916449"/>
            <a:chExt cx="4976493" cy="3669904"/>
          </a:xfrm>
        </p:grpSpPr>
        <p:sp>
          <p:nvSpPr>
            <p:cNvPr id="79" name="Полілінія: фігура 78">
              <a:extLst>
                <a:ext uri="{FF2B5EF4-FFF2-40B4-BE49-F238E27FC236}">
                  <a16:creationId xmlns:a16="http://schemas.microsoft.com/office/drawing/2014/main" id="{75B11C16-D6F5-4DB5-85E5-A733A13D19AB}"/>
                </a:ext>
              </a:extLst>
            </p:cNvPr>
            <p:cNvSpPr/>
            <p:nvPr/>
          </p:nvSpPr>
          <p:spPr>
            <a:xfrm>
              <a:off x="6740935" y="3991786"/>
              <a:ext cx="3790950" cy="2114956"/>
            </a:xfrm>
            <a:custGeom>
              <a:avLst/>
              <a:gdLst>
                <a:gd name="connsiteX0" fmla="*/ 3790950 w 3790950"/>
                <a:gd name="connsiteY0" fmla="*/ 19456 h 2114956"/>
                <a:gd name="connsiteX1" fmla="*/ 3371850 w 3790950"/>
                <a:gd name="connsiteY1" fmla="*/ 28981 h 2114956"/>
                <a:gd name="connsiteX2" fmla="*/ 2266950 w 3790950"/>
                <a:gd name="connsiteY2" fmla="*/ 295681 h 2114956"/>
                <a:gd name="connsiteX3" fmla="*/ 1314450 w 3790950"/>
                <a:gd name="connsiteY3" fmla="*/ 1705381 h 2114956"/>
                <a:gd name="connsiteX4" fmla="*/ 0 w 3790950"/>
                <a:gd name="connsiteY4" fmla="*/ 2114956 h 21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950" h="2114956">
                  <a:moveTo>
                    <a:pt x="3790950" y="19456"/>
                  </a:moveTo>
                  <a:cubicBezTo>
                    <a:pt x="3708400" y="1199"/>
                    <a:pt x="3625850" y="-17057"/>
                    <a:pt x="3371850" y="28981"/>
                  </a:cubicBezTo>
                  <a:cubicBezTo>
                    <a:pt x="3117850" y="75019"/>
                    <a:pt x="2609850" y="16281"/>
                    <a:pt x="2266950" y="295681"/>
                  </a:cubicBezTo>
                  <a:cubicBezTo>
                    <a:pt x="1924050" y="575081"/>
                    <a:pt x="1692275" y="1402169"/>
                    <a:pt x="1314450" y="1705381"/>
                  </a:cubicBezTo>
                  <a:cubicBezTo>
                    <a:pt x="936625" y="2008594"/>
                    <a:pt x="468312" y="2061775"/>
                    <a:pt x="0" y="21149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42" name="Групувати 41">
              <a:extLst>
                <a:ext uri="{FF2B5EF4-FFF2-40B4-BE49-F238E27FC236}">
                  <a16:creationId xmlns:a16="http://schemas.microsoft.com/office/drawing/2014/main" id="{67062DD1-54D2-4620-B69F-EB6290BF43A8}"/>
                </a:ext>
              </a:extLst>
            </p:cNvPr>
            <p:cNvGrpSpPr/>
            <p:nvPr/>
          </p:nvGrpSpPr>
          <p:grpSpPr>
            <a:xfrm>
              <a:off x="6008893" y="2916449"/>
              <a:ext cx="4976493" cy="3669904"/>
              <a:chOff x="6096000" y="1977919"/>
              <a:chExt cx="4976493" cy="3669904"/>
            </a:xfrm>
          </p:grpSpPr>
          <p:cxnSp>
            <p:nvCxnSpPr>
              <p:cNvPr id="43" name="Пряма сполучна лінія 42">
                <a:extLst>
                  <a:ext uri="{FF2B5EF4-FFF2-40B4-BE49-F238E27FC236}">
                    <a16:creationId xmlns:a16="http://schemas.microsoft.com/office/drawing/2014/main" id="{A4768DA7-A286-40A1-9F45-84E0B4525A2C}"/>
                  </a:ext>
                </a:extLst>
              </p:cNvPr>
              <p:cNvCxnSpPr/>
              <p:nvPr/>
            </p:nvCxnSpPr>
            <p:spPr>
              <a:xfrm>
                <a:off x="6875668" y="3049482"/>
                <a:ext cx="379095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 зі стрілкою 43">
                <a:extLst>
                  <a:ext uri="{FF2B5EF4-FFF2-40B4-BE49-F238E27FC236}">
                    <a16:creationId xmlns:a16="http://schemas.microsoft.com/office/drawing/2014/main" id="{17D2A4FC-A30D-44E2-89C7-C268A7C056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5193" y="2816119"/>
                <a:ext cx="0" cy="2333626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зі стрілкою 44">
                <a:extLst>
                  <a:ext uri="{FF2B5EF4-FFF2-40B4-BE49-F238E27FC236}">
                    <a16:creationId xmlns:a16="http://schemas.microsoft.com/office/drawing/2014/main" id="{0A8116F9-0EBB-4F09-9AA4-D9930CE5F2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5667" y="5149745"/>
                <a:ext cx="369570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D084C3A3-6846-4968-A9DA-73DE56845BE5}"/>
                  </a:ext>
                </a:extLst>
              </p:cNvPr>
              <p:cNvSpPr/>
              <p:nvPr/>
            </p:nvSpPr>
            <p:spPr>
              <a:xfrm>
                <a:off x="6938267" y="510280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3D8E388E-5E14-4ADF-A104-C39D788AE6DB}"/>
                  </a:ext>
                </a:extLst>
              </p:cNvPr>
              <p:cNvSpPr/>
              <p:nvPr/>
            </p:nvSpPr>
            <p:spPr>
              <a:xfrm>
                <a:off x="7083511" y="510280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8648A196-D825-4E5E-9DF2-57E8A978655C}"/>
                  </a:ext>
                </a:extLst>
              </p:cNvPr>
              <p:cNvSpPr/>
              <p:nvPr/>
            </p:nvSpPr>
            <p:spPr>
              <a:xfrm>
                <a:off x="7231133" y="510518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FA5B94DD-3B5C-4BBA-A889-857C069942C8}"/>
                  </a:ext>
                </a:extLst>
              </p:cNvPr>
              <p:cNvSpPr/>
              <p:nvPr/>
            </p:nvSpPr>
            <p:spPr>
              <a:xfrm>
                <a:off x="7376377" y="510518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Овал 49">
                <a:extLst>
                  <a:ext uri="{FF2B5EF4-FFF2-40B4-BE49-F238E27FC236}">
                    <a16:creationId xmlns:a16="http://schemas.microsoft.com/office/drawing/2014/main" id="{425F5C29-366C-4660-B24E-3B84BBAEC1ED}"/>
                  </a:ext>
                </a:extLst>
              </p:cNvPr>
              <p:cNvSpPr/>
              <p:nvPr/>
            </p:nvSpPr>
            <p:spPr>
              <a:xfrm>
                <a:off x="7521621" y="510042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Овал 50">
                <a:extLst>
                  <a:ext uri="{FF2B5EF4-FFF2-40B4-BE49-F238E27FC236}">
                    <a16:creationId xmlns:a16="http://schemas.microsoft.com/office/drawing/2014/main" id="{3D6E6DED-5A06-46BD-8A97-031893E04712}"/>
                  </a:ext>
                </a:extLst>
              </p:cNvPr>
              <p:cNvSpPr/>
              <p:nvPr/>
            </p:nvSpPr>
            <p:spPr>
              <a:xfrm>
                <a:off x="7666865" y="510042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87EE0EB3-1D8D-430C-B348-89B3D86866C8}"/>
                  </a:ext>
                </a:extLst>
              </p:cNvPr>
              <p:cNvSpPr/>
              <p:nvPr/>
            </p:nvSpPr>
            <p:spPr>
              <a:xfrm>
                <a:off x="7814487" y="510280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Овал 52">
                <a:extLst>
                  <a:ext uri="{FF2B5EF4-FFF2-40B4-BE49-F238E27FC236}">
                    <a16:creationId xmlns:a16="http://schemas.microsoft.com/office/drawing/2014/main" id="{9AD98E1D-19AA-459A-8D81-DA8EE379F596}"/>
                  </a:ext>
                </a:extLst>
              </p:cNvPr>
              <p:cNvSpPr/>
              <p:nvPr/>
            </p:nvSpPr>
            <p:spPr>
              <a:xfrm>
                <a:off x="7959731" y="510280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FF85A578-50CC-4152-9FEE-E552C147E744}"/>
                  </a:ext>
                </a:extLst>
              </p:cNvPr>
              <p:cNvSpPr/>
              <p:nvPr/>
            </p:nvSpPr>
            <p:spPr>
              <a:xfrm>
                <a:off x="8107409" y="510518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C5A6DC5E-1C40-4D07-8BD0-5D322BEDAE0F}"/>
                  </a:ext>
                </a:extLst>
              </p:cNvPr>
              <p:cNvSpPr/>
              <p:nvPr/>
            </p:nvSpPr>
            <p:spPr>
              <a:xfrm>
                <a:off x="8252653" y="510518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049ED155-91C8-4FEA-9EE6-652DD29676C5}"/>
                  </a:ext>
                </a:extLst>
              </p:cNvPr>
              <p:cNvSpPr/>
              <p:nvPr/>
            </p:nvSpPr>
            <p:spPr>
              <a:xfrm>
                <a:off x="8400275" y="510756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D0BD6725-04CC-466E-B89F-EE935416B51A}"/>
                  </a:ext>
                </a:extLst>
              </p:cNvPr>
              <p:cNvSpPr/>
              <p:nvPr/>
            </p:nvSpPr>
            <p:spPr>
              <a:xfrm>
                <a:off x="8545519" y="510756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8" name="Овал 57">
                <a:extLst>
                  <a:ext uri="{FF2B5EF4-FFF2-40B4-BE49-F238E27FC236}">
                    <a16:creationId xmlns:a16="http://schemas.microsoft.com/office/drawing/2014/main" id="{5F5914DC-281C-415E-B851-90C3F7E5A312}"/>
                  </a:ext>
                </a:extLst>
              </p:cNvPr>
              <p:cNvSpPr/>
              <p:nvPr/>
            </p:nvSpPr>
            <p:spPr>
              <a:xfrm>
                <a:off x="8686926" y="510756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9" name="Овал 58">
                <a:extLst>
                  <a:ext uri="{FF2B5EF4-FFF2-40B4-BE49-F238E27FC236}">
                    <a16:creationId xmlns:a16="http://schemas.microsoft.com/office/drawing/2014/main" id="{83C4433A-1F42-4ACC-BB5D-ACA1911F4020}"/>
                  </a:ext>
                </a:extLst>
              </p:cNvPr>
              <p:cNvSpPr/>
              <p:nvPr/>
            </p:nvSpPr>
            <p:spPr>
              <a:xfrm>
                <a:off x="8832170" y="510756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0" name="Овал 59">
                <a:extLst>
                  <a:ext uri="{FF2B5EF4-FFF2-40B4-BE49-F238E27FC236}">
                    <a16:creationId xmlns:a16="http://schemas.microsoft.com/office/drawing/2014/main" id="{45DE6FB9-87F4-41A5-BE8C-EB8167C19634}"/>
                  </a:ext>
                </a:extLst>
              </p:cNvPr>
              <p:cNvSpPr/>
              <p:nvPr/>
            </p:nvSpPr>
            <p:spPr>
              <a:xfrm>
                <a:off x="8931857" y="300333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1" name="Овал 60">
                <a:extLst>
                  <a:ext uri="{FF2B5EF4-FFF2-40B4-BE49-F238E27FC236}">
                    <a16:creationId xmlns:a16="http://schemas.microsoft.com/office/drawing/2014/main" id="{063ACD41-F26B-4691-9BB2-7BDFBC37FB5C}"/>
                  </a:ext>
                </a:extLst>
              </p:cNvPr>
              <p:cNvSpPr/>
              <p:nvPr/>
            </p:nvSpPr>
            <p:spPr>
              <a:xfrm>
                <a:off x="9077101" y="299857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BAB9B18F-9567-4702-819F-943F8B91BCD5}"/>
                  </a:ext>
                </a:extLst>
              </p:cNvPr>
              <p:cNvSpPr/>
              <p:nvPr/>
            </p:nvSpPr>
            <p:spPr>
              <a:xfrm>
                <a:off x="9222345" y="299857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35A9030F-FDD2-45C9-9DAC-A6AA591B22C2}"/>
                  </a:ext>
                </a:extLst>
              </p:cNvPr>
              <p:cNvSpPr/>
              <p:nvPr/>
            </p:nvSpPr>
            <p:spPr>
              <a:xfrm>
                <a:off x="9369967" y="300095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F75B1A52-F38E-49B5-9A2E-C977B48C8E54}"/>
                  </a:ext>
                </a:extLst>
              </p:cNvPr>
              <p:cNvSpPr/>
              <p:nvPr/>
            </p:nvSpPr>
            <p:spPr>
              <a:xfrm>
                <a:off x="9515211" y="300095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A6FB9DDE-D9EF-40E4-BDA4-49D272E08701}"/>
                  </a:ext>
                </a:extLst>
              </p:cNvPr>
              <p:cNvSpPr/>
              <p:nvPr/>
            </p:nvSpPr>
            <p:spPr>
              <a:xfrm>
                <a:off x="9662889" y="300333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1A5FB3FF-F9F2-460A-A36B-1146E95A1D1F}"/>
                  </a:ext>
                </a:extLst>
              </p:cNvPr>
              <p:cNvSpPr/>
              <p:nvPr/>
            </p:nvSpPr>
            <p:spPr>
              <a:xfrm>
                <a:off x="9808133" y="300333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338C39B4-4603-49DF-A071-BEE3F906E9A8}"/>
                  </a:ext>
                </a:extLst>
              </p:cNvPr>
              <p:cNvSpPr/>
              <p:nvPr/>
            </p:nvSpPr>
            <p:spPr>
              <a:xfrm>
                <a:off x="9955755" y="300571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C617EA76-5993-4E61-BB4C-4F02409A2229}"/>
                  </a:ext>
                </a:extLst>
              </p:cNvPr>
              <p:cNvSpPr/>
              <p:nvPr/>
            </p:nvSpPr>
            <p:spPr>
              <a:xfrm>
                <a:off x="10100999" y="300571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074AC4B4-E507-4040-A750-8498A046084A}"/>
                  </a:ext>
                </a:extLst>
              </p:cNvPr>
              <p:cNvSpPr/>
              <p:nvPr/>
            </p:nvSpPr>
            <p:spPr>
              <a:xfrm>
                <a:off x="10242406" y="300571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BF69E59D-0141-4607-9883-1A0282B97E1A}"/>
                  </a:ext>
                </a:extLst>
              </p:cNvPr>
              <p:cNvSpPr/>
              <p:nvPr/>
            </p:nvSpPr>
            <p:spPr>
              <a:xfrm>
                <a:off x="10387650" y="300571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1C4C572-7798-415B-ACDE-4997158DD4FB}"/>
                  </a:ext>
                </a:extLst>
              </p:cNvPr>
              <p:cNvSpPr txBox="1"/>
              <p:nvPr/>
            </p:nvSpPr>
            <p:spPr>
              <a:xfrm>
                <a:off x="6096000" y="2856085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y=1</a:t>
                </a:r>
                <a:endParaRPr lang="uk-UA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EB55095-7285-41F6-B475-FEE33EF254CD}"/>
                  </a:ext>
                </a:extLst>
              </p:cNvPr>
              <p:cNvSpPr txBox="1"/>
              <p:nvPr/>
            </p:nvSpPr>
            <p:spPr>
              <a:xfrm>
                <a:off x="6096000" y="4913763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y=0</a:t>
                </a:r>
                <a:endParaRPr lang="uk-UA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376CE4-BAEC-4DC1-9898-37D2B0D0089B}"/>
                  </a:ext>
                </a:extLst>
              </p:cNvPr>
              <p:cNvSpPr txBox="1"/>
              <p:nvPr/>
            </p:nvSpPr>
            <p:spPr>
              <a:xfrm>
                <a:off x="6096000" y="3841406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</a:rPr>
                  <a:t>Y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598C886-FAD3-4989-AF83-88A3FA1FFD41}"/>
                  </a:ext>
                </a:extLst>
              </p:cNvPr>
              <p:cNvSpPr txBox="1"/>
              <p:nvPr/>
            </p:nvSpPr>
            <p:spPr>
              <a:xfrm>
                <a:off x="6885193" y="5278491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</a:rPr>
                  <a:t>X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557013-6704-4081-BCBA-B846E3A1779C}"/>
                  </a:ext>
                </a:extLst>
              </p:cNvPr>
              <p:cNvSpPr txBox="1"/>
              <p:nvPr/>
            </p:nvSpPr>
            <p:spPr>
              <a:xfrm>
                <a:off x="6427993" y="1977919"/>
                <a:ext cx="423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b="1" dirty="0">
                    <a:solidFill>
                      <a:srgbClr val="007B8C"/>
                    </a:solidFill>
                  </a:rPr>
                  <a:t>ЛОГІСТИЧНА РЕГРЕСІЯ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6F54F1-CF06-468A-923D-B1657CB9DD31}"/>
                  </a:ext>
                </a:extLst>
              </p:cNvPr>
              <p:cNvSpPr txBox="1"/>
              <p:nvPr/>
            </p:nvSpPr>
            <p:spPr>
              <a:xfrm>
                <a:off x="8923370" y="4455387"/>
                <a:ext cx="2149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i="1" dirty="0">
                    <a:solidFill>
                      <a:srgbClr val="4F4F4F"/>
                    </a:solidFill>
                  </a:rPr>
                  <a:t>Значення </a:t>
                </a:r>
                <a:r>
                  <a:rPr lang="en-US" sz="1400" i="1" dirty="0">
                    <a:solidFill>
                      <a:srgbClr val="4F4F4F"/>
                    </a:solidFill>
                  </a:rPr>
                  <a:t>Y </a:t>
                </a:r>
                <a:r>
                  <a:rPr lang="uk-UA" sz="1400" i="1" dirty="0">
                    <a:solidFill>
                      <a:srgbClr val="4F4F4F"/>
                    </a:solidFill>
                  </a:rPr>
                  <a:t>не можуть виходити за межі </a:t>
                </a:r>
                <a:r>
                  <a:rPr lang="en-US" sz="1400" i="1" dirty="0">
                    <a:solidFill>
                      <a:srgbClr val="4F4F4F"/>
                    </a:solidFill>
                  </a:rPr>
                  <a:t>[0;1]</a:t>
                </a:r>
                <a:endParaRPr lang="uk-UA" sz="1400" i="1" dirty="0">
                  <a:solidFill>
                    <a:srgbClr val="4F4F4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903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AFB3B80A-F73B-4711-8DA9-C1E2413A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складно інтерпретувати результати моделювання;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лінійна регресія може «видавати» значення за межами </a:t>
            </a:r>
            <a:r>
              <a:rPr lang="en-US" dirty="0"/>
              <a:t>[0;1]</a:t>
            </a:r>
            <a:endParaRPr lang="uk-UA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ЛІНІЙНОЇ РЕГРЕСІЇ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A9A52E82-F8DB-457F-A97F-C66251B96549}"/>
              </a:ext>
            </a:extLst>
          </p:cNvPr>
          <p:cNvSpPr txBox="1">
            <a:spLocks/>
          </p:cNvSpPr>
          <p:nvPr/>
        </p:nvSpPr>
        <p:spPr>
          <a:xfrm>
            <a:off x="862264" y="844258"/>
            <a:ext cx="10515600" cy="534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/>
              <a:t>у задачах бінарної класифікації</a:t>
            </a:r>
          </a:p>
        </p:txBody>
      </p:sp>
      <p:grpSp>
        <p:nvGrpSpPr>
          <p:cNvPr id="77" name="Групувати 76">
            <a:extLst>
              <a:ext uri="{FF2B5EF4-FFF2-40B4-BE49-F238E27FC236}">
                <a16:creationId xmlns:a16="http://schemas.microsoft.com/office/drawing/2014/main" id="{DC7666ED-F838-449A-A668-2EF07A38C1C4}"/>
              </a:ext>
            </a:extLst>
          </p:cNvPr>
          <p:cNvGrpSpPr/>
          <p:nvPr/>
        </p:nvGrpSpPr>
        <p:grpSpPr>
          <a:xfrm>
            <a:off x="2628900" y="2897982"/>
            <a:ext cx="7860242" cy="3263899"/>
            <a:chOff x="838200" y="3395875"/>
            <a:chExt cx="7860242" cy="3263899"/>
          </a:xfrm>
        </p:grpSpPr>
        <p:sp>
          <p:nvSpPr>
            <p:cNvPr id="81" name="Полілінія: фігура 80">
              <a:extLst>
                <a:ext uri="{FF2B5EF4-FFF2-40B4-BE49-F238E27FC236}">
                  <a16:creationId xmlns:a16="http://schemas.microsoft.com/office/drawing/2014/main" id="{5F3DBBC4-D498-4FD7-A618-4713F726D5F9}"/>
                </a:ext>
              </a:extLst>
            </p:cNvPr>
            <p:cNvSpPr/>
            <p:nvPr/>
          </p:nvSpPr>
          <p:spPr>
            <a:xfrm>
              <a:off x="1636913" y="3972076"/>
              <a:ext cx="3790950" cy="2114956"/>
            </a:xfrm>
            <a:custGeom>
              <a:avLst/>
              <a:gdLst>
                <a:gd name="connsiteX0" fmla="*/ 3790950 w 3790950"/>
                <a:gd name="connsiteY0" fmla="*/ 19456 h 2114956"/>
                <a:gd name="connsiteX1" fmla="*/ 3371850 w 3790950"/>
                <a:gd name="connsiteY1" fmla="*/ 28981 h 2114956"/>
                <a:gd name="connsiteX2" fmla="*/ 2266950 w 3790950"/>
                <a:gd name="connsiteY2" fmla="*/ 295681 h 2114956"/>
                <a:gd name="connsiteX3" fmla="*/ 1314450 w 3790950"/>
                <a:gd name="connsiteY3" fmla="*/ 1705381 h 2114956"/>
                <a:gd name="connsiteX4" fmla="*/ 0 w 3790950"/>
                <a:gd name="connsiteY4" fmla="*/ 2114956 h 21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950" h="2114956">
                  <a:moveTo>
                    <a:pt x="3790950" y="19456"/>
                  </a:moveTo>
                  <a:cubicBezTo>
                    <a:pt x="3708400" y="1199"/>
                    <a:pt x="3625850" y="-17057"/>
                    <a:pt x="3371850" y="28981"/>
                  </a:cubicBezTo>
                  <a:cubicBezTo>
                    <a:pt x="3117850" y="75019"/>
                    <a:pt x="2609850" y="16281"/>
                    <a:pt x="2266950" y="295681"/>
                  </a:cubicBezTo>
                  <a:cubicBezTo>
                    <a:pt x="1924050" y="575081"/>
                    <a:pt x="1692275" y="1402169"/>
                    <a:pt x="1314450" y="1705381"/>
                  </a:cubicBezTo>
                  <a:cubicBezTo>
                    <a:pt x="936625" y="2008594"/>
                    <a:pt x="468312" y="2061775"/>
                    <a:pt x="0" y="2114956"/>
                  </a:cubicBezTo>
                </a:path>
              </a:pathLst>
            </a:custGeom>
            <a:noFill/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6" name="Групувати 5">
              <a:extLst>
                <a:ext uri="{FF2B5EF4-FFF2-40B4-BE49-F238E27FC236}">
                  <a16:creationId xmlns:a16="http://schemas.microsoft.com/office/drawing/2014/main" id="{38B1AE7F-B60E-40DC-B524-7C1265B69B2E}"/>
                </a:ext>
              </a:extLst>
            </p:cNvPr>
            <p:cNvGrpSpPr/>
            <p:nvPr/>
          </p:nvGrpSpPr>
          <p:grpSpPr>
            <a:xfrm>
              <a:off x="838200" y="3395875"/>
              <a:ext cx="7860242" cy="3263899"/>
              <a:chOff x="906257" y="2260601"/>
              <a:chExt cx="7860242" cy="3263899"/>
            </a:xfrm>
          </p:grpSpPr>
          <p:cxnSp>
            <p:nvCxnSpPr>
              <p:cNvPr id="7" name="Пряма сполучна лінія 6">
                <a:extLst>
                  <a:ext uri="{FF2B5EF4-FFF2-40B4-BE49-F238E27FC236}">
                    <a16:creationId xmlns:a16="http://schemas.microsoft.com/office/drawing/2014/main" id="{F2D1ACBA-C184-43D8-A56F-AB03EB29175A}"/>
                  </a:ext>
                </a:extLst>
              </p:cNvPr>
              <p:cNvCxnSpPr/>
              <p:nvPr/>
            </p:nvCxnSpPr>
            <p:spPr>
              <a:xfrm>
                <a:off x="1685925" y="2852738"/>
                <a:ext cx="379095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 зі стрілкою 7">
                <a:extLst>
                  <a:ext uri="{FF2B5EF4-FFF2-40B4-BE49-F238E27FC236}">
                    <a16:creationId xmlns:a16="http://schemas.microsoft.com/office/drawing/2014/main" id="{1F332601-2966-4E71-AD3D-3CFC7FDCB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2619375"/>
                <a:ext cx="0" cy="2333626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 зі стрілкою 8">
                <a:extLst>
                  <a:ext uri="{FF2B5EF4-FFF2-40B4-BE49-F238E27FC236}">
                    <a16:creationId xmlns:a16="http://schemas.microsoft.com/office/drawing/2014/main" id="{1AC72805-5D61-41FE-A280-9C5CDE456C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924" y="4953001"/>
                <a:ext cx="369570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FC769ECF-3E4C-4DAB-9E83-25C4DE4075A9}"/>
                  </a:ext>
                </a:extLst>
              </p:cNvPr>
              <p:cNvSpPr/>
              <p:nvPr/>
            </p:nvSpPr>
            <p:spPr>
              <a:xfrm>
                <a:off x="1748524" y="490606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3F2F54F4-EE3F-4292-9EEC-E9B229257E07}"/>
                  </a:ext>
                </a:extLst>
              </p:cNvPr>
              <p:cNvSpPr/>
              <p:nvPr/>
            </p:nvSpPr>
            <p:spPr>
              <a:xfrm>
                <a:off x="1893768" y="490606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FCDF904F-8F62-4DB5-A887-25AB3E8A5B56}"/>
                  </a:ext>
                </a:extLst>
              </p:cNvPr>
              <p:cNvSpPr/>
              <p:nvPr/>
            </p:nvSpPr>
            <p:spPr>
              <a:xfrm>
                <a:off x="2041390" y="49084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D83DED8F-DE89-4ABA-ACD1-07A7C3B2AB1C}"/>
                  </a:ext>
                </a:extLst>
              </p:cNvPr>
              <p:cNvSpPr/>
              <p:nvPr/>
            </p:nvSpPr>
            <p:spPr>
              <a:xfrm>
                <a:off x="2186634" y="49084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F0167955-9C24-4593-BBDB-02A17C49CD72}"/>
                  </a:ext>
                </a:extLst>
              </p:cNvPr>
              <p:cNvSpPr/>
              <p:nvPr/>
            </p:nvSpPr>
            <p:spPr>
              <a:xfrm>
                <a:off x="2331878" y="490368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85102C24-B09D-463C-A9C7-65DD910CB6CD}"/>
                  </a:ext>
                </a:extLst>
              </p:cNvPr>
              <p:cNvSpPr/>
              <p:nvPr/>
            </p:nvSpPr>
            <p:spPr>
              <a:xfrm>
                <a:off x="2477122" y="490368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DE1AEA6C-E2AB-4455-BEFC-1E48307A0904}"/>
                  </a:ext>
                </a:extLst>
              </p:cNvPr>
              <p:cNvSpPr/>
              <p:nvPr/>
            </p:nvSpPr>
            <p:spPr>
              <a:xfrm>
                <a:off x="2624744" y="490606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2545A802-2A22-4151-BDA6-BE5CBAE329D5}"/>
                  </a:ext>
                </a:extLst>
              </p:cNvPr>
              <p:cNvSpPr/>
              <p:nvPr/>
            </p:nvSpPr>
            <p:spPr>
              <a:xfrm>
                <a:off x="2769988" y="490606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5C741718-10BC-430C-99F2-90C2989AD47E}"/>
                  </a:ext>
                </a:extLst>
              </p:cNvPr>
              <p:cNvSpPr/>
              <p:nvPr/>
            </p:nvSpPr>
            <p:spPr>
              <a:xfrm>
                <a:off x="2917666" y="49084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A368EF80-031A-4B97-84AC-1D7AF23296C6}"/>
                  </a:ext>
                </a:extLst>
              </p:cNvPr>
              <p:cNvSpPr/>
              <p:nvPr/>
            </p:nvSpPr>
            <p:spPr>
              <a:xfrm>
                <a:off x="3062910" y="49084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BCD9202A-9144-4190-A34C-3CFA4B97F995}"/>
                  </a:ext>
                </a:extLst>
              </p:cNvPr>
              <p:cNvSpPr/>
              <p:nvPr/>
            </p:nvSpPr>
            <p:spPr>
              <a:xfrm>
                <a:off x="3210532" y="491082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E537CB4F-4E64-4BAF-927C-4F1F333C1127}"/>
                  </a:ext>
                </a:extLst>
              </p:cNvPr>
              <p:cNvSpPr/>
              <p:nvPr/>
            </p:nvSpPr>
            <p:spPr>
              <a:xfrm>
                <a:off x="3355776" y="491082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DEA8EA64-F89F-4B38-9A11-F77F4441464D}"/>
                  </a:ext>
                </a:extLst>
              </p:cNvPr>
              <p:cNvSpPr/>
              <p:nvPr/>
            </p:nvSpPr>
            <p:spPr>
              <a:xfrm>
                <a:off x="3497183" y="491082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1702B355-FB32-493E-AE91-C674C2698C18}"/>
                  </a:ext>
                </a:extLst>
              </p:cNvPr>
              <p:cNvSpPr/>
              <p:nvPr/>
            </p:nvSpPr>
            <p:spPr>
              <a:xfrm>
                <a:off x="3642427" y="491082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FF2CF57B-6B6A-477B-9A5E-38A42731F305}"/>
                  </a:ext>
                </a:extLst>
              </p:cNvPr>
              <p:cNvSpPr/>
              <p:nvPr/>
            </p:nvSpPr>
            <p:spPr>
              <a:xfrm>
                <a:off x="3742114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574B7E5F-0EB8-4410-800A-FC052CF0196F}"/>
                  </a:ext>
                </a:extLst>
              </p:cNvPr>
              <p:cNvSpPr/>
              <p:nvPr/>
            </p:nvSpPr>
            <p:spPr>
              <a:xfrm>
                <a:off x="3887358" y="280183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15FD26B2-897C-4F5B-BD58-88DB2F0E7569}"/>
                  </a:ext>
                </a:extLst>
              </p:cNvPr>
              <p:cNvSpPr/>
              <p:nvPr/>
            </p:nvSpPr>
            <p:spPr>
              <a:xfrm>
                <a:off x="4032602" y="280183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A10CF52C-6B8B-4598-B942-402A71262BB8}"/>
                  </a:ext>
                </a:extLst>
              </p:cNvPr>
              <p:cNvSpPr/>
              <p:nvPr/>
            </p:nvSpPr>
            <p:spPr>
              <a:xfrm>
                <a:off x="4180224" y="280421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Овал 27">
                <a:extLst>
                  <a:ext uri="{FF2B5EF4-FFF2-40B4-BE49-F238E27FC236}">
                    <a16:creationId xmlns:a16="http://schemas.microsoft.com/office/drawing/2014/main" id="{982E33E9-CED2-4D21-B19F-0F3F1EAB0D6D}"/>
                  </a:ext>
                </a:extLst>
              </p:cNvPr>
              <p:cNvSpPr/>
              <p:nvPr/>
            </p:nvSpPr>
            <p:spPr>
              <a:xfrm>
                <a:off x="4325468" y="280421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FAE8F572-69D5-43BE-B417-76CFA86C7BEA}"/>
                  </a:ext>
                </a:extLst>
              </p:cNvPr>
              <p:cNvSpPr/>
              <p:nvPr/>
            </p:nvSpPr>
            <p:spPr>
              <a:xfrm>
                <a:off x="4473146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796D22B9-0229-4169-861F-0DE57DA2B8CA}"/>
                  </a:ext>
                </a:extLst>
              </p:cNvPr>
              <p:cNvSpPr/>
              <p:nvPr/>
            </p:nvSpPr>
            <p:spPr>
              <a:xfrm>
                <a:off x="4618390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8C06761F-7312-4DB2-8E87-108E83713A12}"/>
                  </a:ext>
                </a:extLst>
              </p:cNvPr>
              <p:cNvSpPr/>
              <p:nvPr/>
            </p:nvSpPr>
            <p:spPr>
              <a:xfrm>
                <a:off x="4766012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E7C7EE5E-EAEC-4917-8E50-E89B06803994}"/>
                  </a:ext>
                </a:extLst>
              </p:cNvPr>
              <p:cNvSpPr/>
              <p:nvPr/>
            </p:nvSpPr>
            <p:spPr>
              <a:xfrm>
                <a:off x="4911256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89A84D6B-6A36-4640-932A-FC28A316F01B}"/>
                  </a:ext>
                </a:extLst>
              </p:cNvPr>
              <p:cNvSpPr/>
              <p:nvPr/>
            </p:nvSpPr>
            <p:spPr>
              <a:xfrm>
                <a:off x="5052663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72C1535C-B475-4632-9137-9B65C11EC936}"/>
                  </a:ext>
                </a:extLst>
              </p:cNvPr>
              <p:cNvSpPr/>
              <p:nvPr/>
            </p:nvSpPr>
            <p:spPr>
              <a:xfrm>
                <a:off x="5197907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35" name="Пряма сполучна лінія 34">
                <a:extLst>
                  <a:ext uri="{FF2B5EF4-FFF2-40B4-BE49-F238E27FC236}">
                    <a16:creationId xmlns:a16="http://schemas.microsoft.com/office/drawing/2014/main" id="{1A946B76-4D54-4519-9EC1-EABF66406A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751" y="2260601"/>
                <a:ext cx="1977124" cy="3263899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F6EE7-0C1A-449B-BD29-9BF68A11BE12}"/>
                  </a:ext>
                </a:extLst>
              </p:cNvPr>
              <p:cNvSpPr txBox="1"/>
              <p:nvPr/>
            </p:nvSpPr>
            <p:spPr>
              <a:xfrm>
                <a:off x="906257" y="2659341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y=1</a:t>
                </a:r>
                <a:endParaRPr lang="uk-UA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6CF129-9C72-4A08-ACDE-36BB60BB56ED}"/>
                  </a:ext>
                </a:extLst>
              </p:cNvPr>
              <p:cNvSpPr txBox="1"/>
              <p:nvPr/>
            </p:nvSpPr>
            <p:spPr>
              <a:xfrm>
                <a:off x="906257" y="4717019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y=0</a:t>
                </a:r>
                <a:endParaRPr lang="uk-UA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10DB04-77C8-4A33-9157-664D65BF86E5}"/>
                  </a:ext>
                </a:extLst>
              </p:cNvPr>
              <p:cNvSpPr txBox="1"/>
              <p:nvPr/>
            </p:nvSpPr>
            <p:spPr>
              <a:xfrm>
                <a:off x="906257" y="3644662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</a:rPr>
                  <a:t>Y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D5F2EA-C6FC-45D3-B330-A4FE6994C0AB}"/>
                  </a:ext>
                </a:extLst>
              </p:cNvPr>
              <p:cNvSpPr txBox="1"/>
              <p:nvPr/>
            </p:nvSpPr>
            <p:spPr>
              <a:xfrm>
                <a:off x="1695450" y="5081747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</a:rPr>
                  <a:t>X</a:t>
                </a:r>
                <a:endParaRPr lang="uk-UA" i="1" dirty="0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06ECC45-50F3-42C3-A307-3E549A7E4ABE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879" y="2329260"/>
                    <a:ext cx="4238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7B8C"/>
                        </a:solidFill>
                      </a:rPr>
                      <a:t>Linear Regression: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endParaRPr lang="uk-UA" sz="1400" dirty="0">
                      <a:solidFill>
                        <a:srgbClr val="007B8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06ECC45-50F3-42C3-A307-3E549A7E4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879" y="2329260"/>
                    <a:ext cx="423862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1" b="-14545"/>
                    </a:stretch>
                  </a:blipFill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26EDE22-9641-4A74-9D32-23A8C4CF227D}"/>
                      </a:ext>
                    </a:extLst>
                  </p:cNvPr>
                  <p:cNvSpPr txBox="1"/>
                  <p:nvPr/>
                </p:nvSpPr>
                <p:spPr>
                  <a:xfrm>
                    <a:off x="3581400" y="3147820"/>
                    <a:ext cx="4238620" cy="837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007B8C"/>
                        </a:solidFill>
                      </a:rPr>
                      <a:t>Logistic Regression: </a:t>
                    </a:r>
                    <a:endPara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uk-UA" sz="1400" dirty="0">
                      <a:solidFill>
                        <a:srgbClr val="007B8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26EDE22-9641-4A74-9D32-23A8C4CF2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400" y="3147820"/>
                    <a:ext cx="4238620" cy="8374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90"/>
                    </a:stretch>
                  </a:blipFill>
                </p:spPr>
                <p:txBody>
                  <a:bodyPr/>
                  <a:lstStyle/>
                  <a:p>
                    <a:r>
                      <a:rPr lang="uk-U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914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AFB3B80A-F73B-4711-8DA9-C1E2413AA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075"/>
                <a:ext cx="10515600" cy="4351338"/>
              </a:xfrm>
            </p:spPr>
            <p:txBody>
              <a:bodyPr/>
              <a:lstStyle/>
              <a:p>
                <a:pPr marL="536575" indent="-536575">
                  <a:buFont typeface="Wingdings" panose="05000000000000000000" pitchFamily="2" charset="2"/>
                  <a:buChar char="ü"/>
                </a:pPr>
                <a:r>
                  <a:rPr lang="uk-UA" dirty="0"/>
                  <a:t>Коефіцієнти у логістичній регресії показують наскільки в середньому зміниться натуральний логарифм настання події при зміні </a:t>
                </a:r>
                <a:r>
                  <a:rPr lang="uk-UA" dirty="0" err="1"/>
                  <a:t>предиктора</a:t>
                </a:r>
                <a:r>
                  <a:rPr lang="uk-UA" dirty="0"/>
                  <a:t> на 1-цю, при умові, що інші </a:t>
                </a:r>
                <a:r>
                  <a:rPr lang="uk-UA" dirty="0" err="1"/>
                  <a:t>предиктори</a:t>
                </a:r>
                <a:r>
                  <a:rPr lang="uk-UA" dirty="0"/>
                  <a:t> фіксовані.</a:t>
                </a:r>
              </a:p>
              <a:p>
                <a:pPr marL="536575" indent="-536575">
                  <a:buFont typeface="Wingdings" panose="05000000000000000000" pitchFamily="2" charset="2"/>
                  <a:buChar char="ü"/>
                </a:pPr>
                <a:r>
                  <a:rPr lang="uk-UA" dirty="0"/>
                  <a:t>Додатній коефіцієнт збільшує шанс, від'ємний – зменшує.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AFB3B80A-F73B-4711-8DA9-C1E2413AA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07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ЛОГІСТИЧНА РЕГРЕСІЯ</a:t>
            </a:r>
          </a:p>
        </p:txBody>
      </p:sp>
    </p:spTree>
    <p:extLst>
      <p:ext uri="{BB962C8B-B14F-4D97-AF65-F5344CB8AC3E}">
        <p14:creationId xmlns:p14="http://schemas.microsoft.com/office/powerpoint/2010/main" val="285482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Приклади задач класифікації: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pPr>
              <a:buFont typeface="Wingdings" panose="05000000000000000000" pitchFamily="2" charset="2"/>
              <a:buChar char="ü"/>
            </a:pPr>
            <a:r>
              <a:rPr lang="uk-UA" dirty="0"/>
              <a:t> Ідентифікація спаму в </a:t>
            </a:r>
            <a:r>
              <a:rPr lang="en-US" dirty="0"/>
              <a:t>Email (“spam”/”</a:t>
            </a:r>
            <a:r>
              <a:rPr lang="en-US" dirty="0" err="1"/>
              <a:t>not_spam</a:t>
            </a:r>
            <a:r>
              <a:rPr lang="en-US" dirty="0"/>
              <a:t>”).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Прогноз дефолту (</a:t>
            </a:r>
            <a:r>
              <a:rPr lang="en-US" dirty="0"/>
              <a:t>“bad”/”good”</a:t>
            </a:r>
            <a:r>
              <a:rPr lang="uk-UA" dirty="0"/>
              <a:t>)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Визначення переможця у тендері/грі/матчі (</a:t>
            </a:r>
            <a:r>
              <a:rPr lang="en-US" dirty="0"/>
              <a:t>“win”/”loss”</a:t>
            </a:r>
            <a:r>
              <a:rPr lang="uk-UA" dirty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uk-UA" dirty="0"/>
              <a:t>тощо...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КЛАСИФІКАЦІЇ</a:t>
            </a:r>
          </a:p>
        </p:txBody>
      </p:sp>
    </p:spTree>
    <p:extLst>
      <p:ext uri="{BB962C8B-B14F-4D97-AF65-F5344CB8AC3E}">
        <p14:creationId xmlns:p14="http://schemas.microsoft.com/office/powerpoint/2010/main" val="282873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9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35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Вихідний показник потрібно трансформувати до значень 0 і 1.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1800" dirty="0"/>
              <a:t>ПЕРЕТВОРЕННЯ ПОКАЗНИКІВ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6AABD92-F3CC-4C90-8542-600F5EDA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30604"/>
              </p:ext>
            </p:extLst>
          </p:nvPr>
        </p:nvGraphicFramePr>
        <p:xfrm>
          <a:off x="2705101" y="952500"/>
          <a:ext cx="2768599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391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226308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Default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“yes”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“no”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“no”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“yes”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“yes”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“no”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F1C6F548-AC51-4B2D-A178-9988B71CA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30416"/>
              </p:ext>
            </p:extLst>
          </p:nvPr>
        </p:nvGraphicFramePr>
        <p:xfrm>
          <a:off x="6451600" y="952500"/>
          <a:ext cx="2501899" cy="2166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125567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Default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sp>
        <p:nvSpPr>
          <p:cNvPr id="7" name="Стрілка: вправо 6">
            <a:extLst>
              <a:ext uri="{FF2B5EF4-FFF2-40B4-BE49-F238E27FC236}">
                <a16:creationId xmlns:a16="http://schemas.microsoft.com/office/drawing/2014/main" id="{5B71596E-7410-4627-8098-26CCF92E3062}"/>
              </a:ext>
            </a:extLst>
          </p:cNvPr>
          <p:cNvSpPr/>
          <p:nvPr/>
        </p:nvSpPr>
        <p:spPr>
          <a:xfrm>
            <a:off x="5695950" y="1674177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Місце для вмісту 1">
            <a:extLst>
              <a:ext uri="{FF2B5EF4-FFF2-40B4-BE49-F238E27FC236}">
                <a16:creationId xmlns:a16="http://schemas.microsoft.com/office/drawing/2014/main" id="{06724B3F-386B-4A17-9553-78C361BC43EF}"/>
              </a:ext>
            </a:extLst>
          </p:cNvPr>
          <p:cNvSpPr txBox="1">
            <a:spLocks/>
          </p:cNvSpPr>
          <p:nvPr/>
        </p:nvSpPr>
        <p:spPr>
          <a:xfrm>
            <a:off x="2608446" y="3405441"/>
            <a:ext cx="8746942" cy="53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/>
              <a:t>Приклад перетворення рядкових значень до 0 і 1 у </a:t>
            </a:r>
            <a:r>
              <a:rPr lang="en-US" sz="2400" dirty="0"/>
              <a:t>R:</a:t>
            </a:r>
            <a:endParaRPr lang="uk-UA" sz="2400" dirty="0"/>
          </a:p>
        </p:txBody>
      </p:sp>
      <p:pic>
        <p:nvPicPr>
          <p:cNvPr id="18" name="Рисунок 17" descr="R Notebook - Mozilla Firefox">
            <a:extLst>
              <a:ext uri="{FF2B5EF4-FFF2-40B4-BE49-F238E27FC236}">
                <a16:creationId xmlns:a16="http://schemas.microsoft.com/office/drawing/2014/main" id="{A8237661-9EB8-4153-80AA-298663E32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33333" r="5527" b="30139"/>
          <a:stretch/>
        </p:blipFill>
        <p:spPr>
          <a:xfrm>
            <a:off x="2647949" y="3886558"/>
            <a:ext cx="6315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8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1711</TotalTime>
  <Words>1277</Words>
  <Application>Microsoft Office PowerPoint</Application>
  <PresentationFormat>Широкий екран</PresentationFormat>
  <Paragraphs>316</Paragraphs>
  <Slides>20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Franklin Gothic Medium</vt:lpstr>
      <vt:lpstr>Wingdings</vt:lpstr>
      <vt:lpstr>ThemeTemplate</vt:lpstr>
      <vt:lpstr>Тема  Логістична регресія (GLM)</vt:lpstr>
      <vt:lpstr>ПЛАН</vt:lpstr>
      <vt:lpstr>МОДЕЛЬ БІНАРНОГО ВИБОРУ</vt:lpstr>
      <vt:lpstr>ВИЗНАЧЕННЯ</vt:lpstr>
      <vt:lpstr>ПРОБЛЕМИ ЛІНІЙНОЇ РЕГРЕСІЇ</vt:lpstr>
      <vt:lpstr>ПРОБЛЕМИ ЛІНІЙНОЇ РЕГРЕСІЇ</vt:lpstr>
      <vt:lpstr>ЛОГІСТИЧНА РЕГРЕСІЯ</vt:lpstr>
      <vt:lpstr>ПРИКЛАДИ КЛАСИФІКАЦІЇ</vt:lpstr>
      <vt:lpstr>ПЕРЕТВОРЕННЯ ПОКАЗНИКІВ</vt:lpstr>
      <vt:lpstr>ФОРМУВАННЯ КЛАСІВ ВИХІДНОГО ПАРАМЕТРА</vt:lpstr>
      <vt:lpstr>CONFUSION MATRIX  МАТРИЦЯ НЕТОЧНОСТЕЙ</vt:lpstr>
      <vt:lpstr>CONFUSION MATRIX  МАТРИЦЯ НЕТОЧНОСТЕЙ</vt:lpstr>
      <vt:lpstr>ТОЧНІСТЬ ЗА CONFUSION MATRIX</vt:lpstr>
      <vt:lpstr>НЕТОЧНІСТЬ ЗА CONFUSION MATRIX</vt:lpstr>
      <vt:lpstr>ROC-крива</vt:lpstr>
      <vt:lpstr>AUC та GINI</vt:lpstr>
      <vt:lpstr>Логістична регресія в R  практична частина</vt:lpstr>
      <vt:lpstr>ЕТАПИ ПОБУДОВИ МОДЕЛІ</vt:lpstr>
      <vt:lpstr>ОПИС ДАНИХ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програмування в R»</dc:title>
  <dc:creator>Юрій Клебан</dc:creator>
  <cp:lastModifiedBy>Юрій Клебан</cp:lastModifiedBy>
  <cp:revision>68</cp:revision>
  <dcterms:created xsi:type="dcterms:W3CDTF">2018-11-22T09:08:52Z</dcterms:created>
  <dcterms:modified xsi:type="dcterms:W3CDTF">2018-12-17T17:52:53Z</dcterms:modified>
</cp:coreProperties>
</file>