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0" r:id="rId2"/>
    <p:sldId id="308" r:id="rId3"/>
    <p:sldId id="310" r:id="rId4"/>
    <p:sldId id="311" r:id="rId5"/>
    <p:sldId id="312" r:id="rId6"/>
    <p:sldId id="313" r:id="rId7"/>
    <p:sldId id="314" r:id="rId8"/>
    <p:sldId id="315" r:id="rId9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3" autoAdjust="0"/>
    <p:restoredTop sz="87897" autoAdjust="0"/>
  </p:normalViewPr>
  <p:slideViewPr>
    <p:cSldViewPr snapToGrid="0">
      <p:cViewPr varScale="1">
        <p:scale>
          <a:sx n="96" d="100"/>
          <a:sy n="96" d="100"/>
        </p:scale>
        <p:origin x="21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20.05.2021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20.05.2021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797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205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126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702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025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919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67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20.05.2021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20.05.2021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20.05.2021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20.05.2021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20.05.2021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20.05.2021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20.05.2021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20.05.2021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7553498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Applied Mathematical Modeling in Banking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uk-UA" dirty="0"/>
          </a:p>
        </p:txBody>
      </p: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E8F3FF45-F702-4991-A93A-2FFDCAAF67BE}"/>
              </a:ext>
            </a:extLst>
          </p:cNvPr>
          <p:cNvGrpSpPr/>
          <p:nvPr/>
        </p:nvGrpSpPr>
        <p:grpSpPr>
          <a:xfrm>
            <a:off x="4782675" y="5985704"/>
            <a:ext cx="2860754" cy="605302"/>
            <a:chOff x="4782675" y="5985704"/>
            <a:chExt cx="2860754" cy="605302"/>
          </a:xfrm>
        </p:grpSpPr>
        <p:pic>
          <p:nvPicPr>
            <p:cNvPr id="6" name="Графіка 5">
              <a:extLst>
                <a:ext uri="{FF2B5EF4-FFF2-40B4-BE49-F238E27FC236}">
                  <a16:creationId xmlns:a16="http://schemas.microsoft.com/office/drawing/2014/main" id="{A38FEB87-99C9-4ACB-A7F7-3FBA612C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2675" y="5985704"/>
              <a:ext cx="717435" cy="555913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3D25436-2B2F-4560-B2C7-56F60000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577" y="6039988"/>
              <a:ext cx="1569852" cy="551018"/>
            </a:xfrm>
            <a:prstGeom prst="rect">
              <a:avLst/>
            </a:prstGeom>
            <a:effectLst>
              <a:glow rad="25400">
                <a:schemeClr val="bg1">
                  <a:alpha val="0"/>
                </a:schemeClr>
              </a:glow>
            </a:effectLst>
          </p:spPr>
        </p:pic>
        <p:sp>
          <p:nvSpPr>
            <p:cNvPr id="8" name="Підзаголовок 2">
              <a:extLst>
                <a:ext uri="{FF2B5EF4-FFF2-40B4-BE49-F238E27FC236}">
                  <a16:creationId xmlns:a16="http://schemas.microsoft.com/office/drawing/2014/main" id="{3F7D0F77-9482-4586-A622-145F28310B7B}"/>
                </a:ext>
              </a:extLst>
            </p:cNvPr>
            <p:cNvSpPr txBox="1">
              <a:spLocks/>
            </p:cNvSpPr>
            <p:nvPr/>
          </p:nvSpPr>
          <p:spPr>
            <a:xfrm>
              <a:off x="5356142" y="6075433"/>
              <a:ext cx="915094" cy="4612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lang="uk-UA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Practical aspects of Machine Learning &amp; AI in Risk Management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dirty="0"/>
              <a:t>Blah-blah-</a:t>
            </a:r>
            <a:r>
              <a:rPr lang="en-US" dirty="0" err="1"/>
              <a:t>blan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25.05.2021 </a:t>
            </a:r>
            <a:endParaRPr lang="uk-UA" sz="20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547EF482-036A-4ED3-BDED-9F40DF3EED4A}"/>
              </a:ext>
            </a:extLst>
          </p:cNvPr>
          <p:cNvSpPr txBox="1">
            <a:spLocks/>
          </p:cNvSpPr>
          <p:nvPr/>
        </p:nvSpPr>
        <p:spPr>
          <a:xfrm>
            <a:off x="246105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3530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Basics of programming for Data Science and Machine Learning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dirty="0"/>
              <a:t>What’s R and RStudio?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Variables and types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Operators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Mathematical functions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Data</a:t>
            </a:r>
            <a:r>
              <a:rPr lang="uk-UA" dirty="0"/>
              <a:t> </a:t>
            </a:r>
            <a:r>
              <a:rPr lang="en-US" dirty="0"/>
              <a:t>structures: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Vectors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Lists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 err="1"/>
              <a:t>DataFrames</a:t>
            </a:r>
            <a:endParaRPr lang="en-US" dirty="0"/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28.05.2021</a:t>
            </a:r>
            <a:endParaRPr lang="uk-UA" sz="20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956D65A6-6FE1-4C1D-88A7-68459688639D}"/>
              </a:ext>
            </a:extLst>
          </p:cNvPr>
          <p:cNvSpPr txBox="1">
            <a:spLocks/>
          </p:cNvSpPr>
          <p:nvPr/>
        </p:nvSpPr>
        <p:spPr>
          <a:xfrm>
            <a:off x="246105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2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36622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Fundamentals of ETL: data extraction, transformation and loading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dirty="0"/>
              <a:t>Read/Write data: CSV, JSON, EXCEL, SQL, WEB</a:t>
            </a:r>
            <a:endParaRPr lang="uk-UA" dirty="0"/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Data manipulation with “</a:t>
            </a:r>
            <a:r>
              <a:rPr lang="en-US" dirty="0" err="1"/>
              <a:t>dplyr</a:t>
            </a:r>
            <a:r>
              <a:rPr lang="en-US" dirty="0"/>
              <a:t>” package</a:t>
            </a:r>
            <a:endParaRPr lang="uk-UA" dirty="0"/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Feature engineering </a:t>
            </a:r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02.06.2021</a:t>
            </a:r>
          </a:p>
          <a:p>
            <a:pPr algn="ctr"/>
            <a:r>
              <a:rPr lang="en-US" sz="2000" dirty="0"/>
              <a:t>04.06.2021</a:t>
            </a:r>
            <a:endParaRPr lang="uk-UA" sz="20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118418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3-4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8000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Linear and Logistic Regressions: </a:t>
            </a:r>
            <a:br>
              <a:rPr lang="en-US" sz="3200" dirty="0"/>
            </a:br>
            <a:r>
              <a:rPr lang="en-US" sz="3200" dirty="0"/>
              <a:t>prediction and metrics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Metrics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Metrics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</a:t>
            </a:r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08.06.2021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5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8147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Trees based algorithms: Decision Tree, Random Forest, Gradient Boosting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sz="2800" dirty="0"/>
              <a:t>Decision Tree 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 (</a:t>
            </a:r>
            <a:r>
              <a:rPr lang="en-US" dirty="0" err="1"/>
              <a:t>rpart</a:t>
            </a:r>
            <a:r>
              <a:rPr lang="en-US" dirty="0"/>
              <a:t> package)</a:t>
            </a:r>
            <a:endParaRPr lang="en-US" sz="2800" dirty="0"/>
          </a:p>
          <a:p>
            <a:pPr marL="515938" indent="-515938" algn="just">
              <a:buFont typeface="+mj-lt"/>
              <a:buAutoNum type="arabicPeriod"/>
            </a:pPr>
            <a:r>
              <a:rPr lang="en-US" sz="2800" dirty="0"/>
              <a:t>Random Forest 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 (rf package)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sz="2800" dirty="0"/>
              <a:t>Gradient Boosting 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How it works?</a:t>
            </a:r>
          </a:p>
          <a:p>
            <a:pPr marL="973138" lvl="1" indent="-515938" algn="just">
              <a:buFont typeface="+mj-lt"/>
              <a:buAutoNum type="alphaLcParenR"/>
            </a:pPr>
            <a:r>
              <a:rPr lang="en-US" dirty="0"/>
              <a:t>Practice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 packages)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11.06.2021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6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419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Neural Networks: building, training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dirty="0"/>
              <a:t>Neural Networks: structure and training process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 err="1"/>
              <a:t>nnet</a:t>
            </a:r>
            <a:r>
              <a:rPr lang="en-US" dirty="0"/>
              <a:t> package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 err="1"/>
              <a:t>neuralnet</a:t>
            </a:r>
            <a:r>
              <a:rPr lang="en-US" dirty="0"/>
              <a:t> package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Deep learning with H2O package</a:t>
            </a:r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15.06.2021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7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55791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7936832" cy="1325561"/>
          </a:xfrm>
        </p:spPr>
        <p:txBody>
          <a:bodyPr>
            <a:normAutofit/>
          </a:bodyPr>
          <a:lstStyle/>
          <a:p>
            <a:r>
              <a:rPr lang="en-US" sz="3200" dirty="0"/>
              <a:t>Practical case study: </a:t>
            </a:r>
            <a:br>
              <a:rPr lang="en-US" sz="3200" dirty="0"/>
            </a:br>
            <a:r>
              <a:rPr lang="en-US" sz="3200" dirty="0"/>
              <a:t>developing a default prediction model</a:t>
            </a:r>
            <a:endParaRPr lang="uk-UA" sz="3200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95DAF23-D93D-40EA-BEFA-69788F4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Font typeface="+mj-lt"/>
              <a:buAutoNum type="arabicPeriod"/>
            </a:pPr>
            <a:r>
              <a:rPr lang="en-US" dirty="0"/>
              <a:t>Data Explore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Train/test data split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Feature engineering 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Training models</a:t>
            </a:r>
          </a:p>
          <a:p>
            <a:pPr marL="515938" indent="-515938" algn="just">
              <a:buFont typeface="+mj-lt"/>
              <a:buAutoNum type="arabicPeriod"/>
            </a:pPr>
            <a:r>
              <a:rPr lang="en-US" dirty="0"/>
              <a:t>Metrics and best model selection</a:t>
            </a:r>
          </a:p>
          <a:p>
            <a:pPr marL="0" indent="0" algn="just">
              <a:buNone/>
            </a:pPr>
            <a:endParaRPr lang="en-US" dirty="0"/>
          </a:p>
          <a:p>
            <a:pPr marL="515938" indent="-515938" algn="just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uk-U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375D-B3AE-4B65-9D21-E3405A71F25C}"/>
              </a:ext>
            </a:extLst>
          </p:cNvPr>
          <p:cNvSpPr txBox="1"/>
          <p:nvPr/>
        </p:nvSpPr>
        <p:spPr>
          <a:xfrm>
            <a:off x="9982200" y="1620254"/>
            <a:ext cx="16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15.06.2021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C2E85EB-1B10-427C-B396-69F9269128FA}"/>
              </a:ext>
            </a:extLst>
          </p:cNvPr>
          <p:cNvSpPr txBox="1">
            <a:spLocks/>
          </p:cNvSpPr>
          <p:nvPr/>
        </p:nvSpPr>
        <p:spPr>
          <a:xfrm>
            <a:off x="73107" y="0"/>
            <a:ext cx="765093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8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9763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3551</TotalTime>
  <Words>224</Words>
  <Application>Microsoft Office PowerPoint</Application>
  <PresentationFormat>Широкий екран</PresentationFormat>
  <Paragraphs>72</Paragraphs>
  <Slides>8</Slides>
  <Notes>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ThemeTemplate</vt:lpstr>
      <vt:lpstr>Applied Mathematical Modeling in Banking</vt:lpstr>
      <vt:lpstr>Practical aspects of Machine Learning &amp; AI in Risk Management</vt:lpstr>
      <vt:lpstr>Basics of programming for Data Science and Machine Learning</vt:lpstr>
      <vt:lpstr>Fundamentals of ETL: data extraction, transformation and loading</vt:lpstr>
      <vt:lpstr>Linear and Logistic Regressions:  prediction and metrics</vt:lpstr>
      <vt:lpstr>Trees based algorithms: Decision Tree, Random Forest, Gradient Boosting</vt:lpstr>
      <vt:lpstr>Neural Networks: building, training</vt:lpstr>
      <vt:lpstr>Practical case study:  developing a default prediction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математичного моделювання в R»</dc:title>
  <dc:creator>Юрій Клебан</dc:creator>
  <cp:lastModifiedBy>Yurii Kleban</cp:lastModifiedBy>
  <cp:revision>131</cp:revision>
  <cp:lastPrinted>2018-12-14T08:38:23Z</cp:lastPrinted>
  <dcterms:created xsi:type="dcterms:W3CDTF">2018-11-22T09:08:52Z</dcterms:created>
  <dcterms:modified xsi:type="dcterms:W3CDTF">2021-05-20T12:26:07Z</dcterms:modified>
</cp:coreProperties>
</file>