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76" r:id="rId3"/>
    <p:sldId id="277" r:id="rId4"/>
    <p:sldId id="278" r:id="rId5"/>
    <p:sldId id="279" r:id="rId6"/>
    <p:sldId id="284" r:id="rId7"/>
    <p:sldId id="286" r:id="rId8"/>
    <p:sldId id="285" r:id="rId9"/>
    <p:sldId id="291" r:id="rId10"/>
    <p:sldId id="292" r:id="rId11"/>
    <p:sldId id="257" r:id="rId12"/>
    <p:sldId id="293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8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2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515" y="2182428"/>
            <a:ext cx="5471083" cy="1559327"/>
          </a:xfrm>
        </p:spPr>
        <p:txBody>
          <a:bodyPr>
            <a:normAutofit fontScale="90000"/>
          </a:bodyPr>
          <a:lstStyle/>
          <a:p>
            <a:r>
              <a:rPr lang="pt-PT" sz="5800" dirty="0">
                <a:cs typeface="Aharoni"/>
              </a:rPr>
              <a:t>Comanda Virtual Restaurante</a:t>
            </a:r>
            <a:endParaRPr lang="pt-PT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>
                <a:ea typeface="+mn-lt"/>
                <a:cs typeface="+mn-lt"/>
              </a:rPr>
              <a:t>- </a:t>
            </a:r>
            <a:r>
              <a:rPr lang="pt-PT" dirty="0" err="1">
                <a:ea typeface="+mn-lt"/>
                <a:cs typeface="+mn-lt"/>
              </a:rPr>
              <a:t>Cleber</a:t>
            </a:r>
            <a:r>
              <a:rPr lang="pt-PT" dirty="0">
                <a:ea typeface="+mn-lt"/>
                <a:cs typeface="+mn-lt"/>
              </a:rPr>
              <a:t> Carvalho CP3013324 </a:t>
            </a:r>
            <a:endParaRPr lang="pt-PT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- Isabela Shimizu CP3009203 </a:t>
            </a:r>
            <a:endParaRPr lang="pt-PT"/>
          </a:p>
          <a:p>
            <a:r>
              <a:rPr lang="pt-PT" dirty="0">
                <a:ea typeface="+mn-lt"/>
                <a:cs typeface="+mn-lt"/>
              </a:rPr>
              <a:t>- </a:t>
            </a:r>
            <a:r>
              <a:rPr lang="pt-PT" dirty="0" err="1">
                <a:ea typeface="+mn-lt"/>
                <a:cs typeface="+mn-lt"/>
              </a:rPr>
              <a:t>Ryan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Corsi</a:t>
            </a:r>
            <a:r>
              <a:rPr lang="pt-PT" dirty="0">
                <a:ea typeface="+mn-lt"/>
                <a:cs typeface="+mn-lt"/>
              </a:rPr>
              <a:t> CP3012514</a:t>
            </a:r>
            <a:endParaRPr lang="pt-PT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5C3CF"/>
          </a:solidFill>
          <a:ln w="38100" cap="rnd">
            <a:solidFill>
              <a:srgbClr val="65C3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0F12FF96-1793-4DDD-95AB-5ED8DC15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98" y="438713"/>
            <a:ext cx="4520202" cy="59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70" y="640080"/>
            <a:ext cx="6013145" cy="1096441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Protótipos</a:t>
            </a:r>
            <a:endParaRPr lang="pt-PT" sz="5600" dirty="0"/>
          </a:p>
        </p:txBody>
      </p:sp>
      <p:pic>
        <p:nvPicPr>
          <p:cNvPr id="8" name="image9.jpg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E39C11F-7949-FF12-8508-379425DD1258}"/>
              </a:ext>
            </a:extLst>
          </p:cNvPr>
          <p:cNvPicPr/>
          <p:nvPr/>
        </p:nvPicPr>
        <p:blipFill rotWithShape="1">
          <a:blip r:embed="rId2"/>
          <a:srcRect l="7850" t="10227" r="-1659" b="-2416"/>
          <a:stretch/>
        </p:blipFill>
        <p:spPr>
          <a:xfrm>
            <a:off x="6671361" y="2042479"/>
            <a:ext cx="5218841" cy="4461869"/>
          </a:xfrm>
          <a:prstGeom prst="rect">
            <a:avLst/>
          </a:prstGeom>
          <a:ln/>
        </p:spPr>
      </p:pic>
      <p:pic>
        <p:nvPicPr>
          <p:cNvPr id="9" name="image1.jpg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76A5B56-C494-5F02-F0C9-9A3D98A473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6046" y="1998564"/>
            <a:ext cx="5914591" cy="42529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783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CE70740-CB60-4E67-B5C5-0BDD2E39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412432"/>
            <a:ext cx="7270432" cy="72704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207104"/>
            <a:ext cx="7552944" cy="1481328"/>
          </a:xfrm>
        </p:spPr>
        <p:txBody>
          <a:bodyPr anchor="b">
            <a:normAutofit/>
          </a:bodyPr>
          <a:lstStyle/>
          <a:p>
            <a:r>
              <a:rPr lang="pt-PT" sz="5600" dirty="0"/>
              <a:t>Diagrama Entidade Relacionamento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A40777-0CFC-4590-A655-D84667B3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7" y="1274224"/>
            <a:ext cx="75057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9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-207104"/>
            <a:ext cx="7552944" cy="1481328"/>
          </a:xfrm>
        </p:spPr>
        <p:txBody>
          <a:bodyPr anchor="b">
            <a:normAutofit/>
          </a:bodyPr>
          <a:lstStyle/>
          <a:p>
            <a:r>
              <a:rPr lang="pt-PT" sz="5600" dirty="0"/>
              <a:t>Propostas futuras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CCA750-0654-4E7C-9EE0-67BBCE3F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1888" r="2858" b="2611"/>
          <a:stretch/>
        </p:blipFill>
        <p:spPr>
          <a:xfrm>
            <a:off x="4553712" y="2040835"/>
            <a:ext cx="2438401" cy="4359966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F8CEF95A-CDD1-41D6-BB5D-915C2CCC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292176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Proximo semestre :</a:t>
            </a:r>
          </a:p>
          <a:p>
            <a:r>
              <a:rPr lang="pt-PT" dirty="0"/>
              <a:t>Implementação de aplicativo Mobile </a:t>
            </a:r>
          </a:p>
          <a:p>
            <a:r>
              <a:rPr lang="pt-PT" dirty="0"/>
              <a:t>Aplicação em ambiente real 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8" name="Imagem 6">
            <a:extLst>
              <a:ext uri="{FF2B5EF4-FFF2-40B4-BE49-F238E27FC236}">
                <a16:creationId xmlns:a16="http://schemas.microsoft.com/office/drawing/2014/main" id="{54733F82-2616-4D12-942D-1C8CA59E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553" y="2242745"/>
            <a:ext cx="3554233" cy="35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6" y="289702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600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Descrição do Problema</a:t>
            </a:r>
          </a:p>
          <a:p>
            <a:r>
              <a:rPr lang="pt-PT" dirty="0"/>
              <a:t>Detalhes da Situação Problema</a:t>
            </a:r>
          </a:p>
          <a:p>
            <a:r>
              <a:rPr lang="pt-PT" dirty="0"/>
              <a:t>Objetivos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0BA121-5DD9-4B3F-828E-A61BB797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1030366"/>
            <a:ext cx="5462172" cy="51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4368602" cy="14782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Proposta de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93" y="2144178"/>
            <a:ext cx="4243589" cy="30896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pt-PT" dirty="0"/>
          </a:p>
          <a:p>
            <a:r>
              <a:rPr lang="pt-PT" dirty="0"/>
              <a:t>Sistema interativo que realize as funções de um garçom:</a:t>
            </a:r>
          </a:p>
          <a:p>
            <a:pPr marL="0" indent="0">
              <a:buNone/>
            </a:pPr>
            <a:r>
              <a:rPr lang="pt-PT" dirty="0"/>
              <a:t>   - Realizar pedidos</a:t>
            </a:r>
          </a:p>
          <a:p>
            <a:pPr marL="0" indent="0">
              <a:buNone/>
            </a:pPr>
            <a:r>
              <a:rPr lang="pt-PT" dirty="0"/>
              <a:t>   - Verificar a disponibilidade dos pratos</a:t>
            </a:r>
          </a:p>
          <a:p>
            <a:pPr marL="0" indent="0">
              <a:buNone/>
            </a:pPr>
            <a:r>
              <a:rPr lang="pt-PT" dirty="0"/>
              <a:t>   - Controle de estoque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BDED4F4-8B67-B554-5757-0A6F04D31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728530" y="-66231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0CB8E28-457A-31A4-D72B-E187CD422956}"/>
              </a:ext>
            </a:extLst>
          </p:cNvPr>
          <p:cNvSpPr/>
          <p:nvPr/>
        </p:nvSpPr>
        <p:spPr>
          <a:xfrm>
            <a:off x="5334166" y="1038785"/>
            <a:ext cx="1746605" cy="152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6A0A376-8C38-047B-46BD-51FCADDCFBBC}"/>
              </a:ext>
            </a:extLst>
          </p:cNvPr>
          <p:cNvSpPr/>
          <p:nvPr/>
        </p:nvSpPr>
        <p:spPr>
          <a:xfrm rot="18851027">
            <a:off x="6046969" y="1408867"/>
            <a:ext cx="1102241" cy="806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C40EF-7C30-6456-CBD1-91CD89E34224}"/>
              </a:ext>
            </a:extLst>
          </p:cNvPr>
          <p:cNvSpPr/>
          <p:nvPr/>
        </p:nvSpPr>
        <p:spPr>
          <a:xfrm rot="18851027">
            <a:off x="11060361" y="1273827"/>
            <a:ext cx="928388" cy="633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096441"/>
          </a:xfrm>
        </p:spPr>
        <p:txBody>
          <a:bodyPr anchor="b">
            <a:normAutofit/>
          </a:bodyPr>
          <a:lstStyle/>
          <a:p>
            <a:r>
              <a:rPr lang="pt-PT" sz="5600" dirty="0"/>
              <a:t>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A869C1-7D9F-38B6-672A-C4936B7E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Digitalização do restaurante</a:t>
            </a:r>
          </a:p>
          <a:p>
            <a:r>
              <a:rPr lang="pt-PT" dirty="0"/>
              <a:t>Diminuição de filas</a:t>
            </a:r>
          </a:p>
          <a:p>
            <a:r>
              <a:rPr lang="pt-PT" dirty="0"/>
              <a:t>Aumento de produtividade </a:t>
            </a:r>
          </a:p>
          <a:p>
            <a:r>
              <a:rPr lang="pt-PT" dirty="0"/>
              <a:t>Melhor experiência para o cliente</a:t>
            </a:r>
          </a:p>
          <a:p>
            <a:r>
              <a:rPr lang="pt-PT" dirty="0"/>
              <a:t>Eliminar taxas adicionais 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5B96FF9-5C02-B240-C5D7-652A44AC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76" y="699516"/>
            <a:ext cx="5458968" cy="545896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F942F0D-E931-AA80-60F0-F7FA36A45C2D}"/>
              </a:ext>
            </a:extLst>
          </p:cNvPr>
          <p:cNvSpPr/>
          <p:nvPr/>
        </p:nvSpPr>
        <p:spPr>
          <a:xfrm rot="18851027">
            <a:off x="5312030" y="1341755"/>
            <a:ext cx="1102241" cy="806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DEEBC5-3350-9CB9-32DF-6C7A45B4DC87}"/>
              </a:ext>
            </a:extLst>
          </p:cNvPr>
          <p:cNvSpPr/>
          <p:nvPr/>
        </p:nvSpPr>
        <p:spPr>
          <a:xfrm rot="2880999">
            <a:off x="10059541" y="1029053"/>
            <a:ext cx="1450324" cy="1017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10646665" cy="1096441"/>
          </a:xfrm>
        </p:spPr>
        <p:txBody>
          <a:bodyPr anchor="b">
            <a:normAutofit/>
          </a:bodyPr>
          <a:lstStyle/>
          <a:p>
            <a:r>
              <a:rPr lang="en-US" sz="6000" dirty="0"/>
              <a:t>1.0 </a:t>
            </a:r>
            <a:r>
              <a:rPr lang="en-US" sz="6000" dirty="0" err="1"/>
              <a:t>Regras</a:t>
            </a:r>
            <a:r>
              <a:rPr lang="en-US" sz="6000" dirty="0"/>
              <a:t> de </a:t>
            </a:r>
            <a:r>
              <a:rPr lang="en-US" sz="6000" dirty="0" err="1"/>
              <a:t>negócio</a:t>
            </a:r>
            <a:r>
              <a:rPr lang="en-US" sz="6000" dirty="0"/>
              <a:t> / 2.0 </a:t>
            </a:r>
            <a:r>
              <a:rPr lang="en-US" sz="5400" dirty="0"/>
              <a:t>REQUISITOS FUNCIONAIS </a:t>
            </a:r>
            <a:endParaRPr lang="pt-PT" sz="56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92EFE2-C76B-C3A6-2664-74510D27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2594402"/>
            <a:ext cx="8283863" cy="3780998"/>
          </a:xfrm>
        </p:spPr>
        <p:txBody>
          <a:bodyPr>
            <a:normAutofit/>
          </a:bodyPr>
          <a:lstStyle/>
          <a:p>
            <a:r>
              <a:rPr lang="pt-BR" sz="2000" b="1" dirty="0"/>
              <a:t>1.0 O cliente só consegue selecionar itens que estejam disponíveis no estoque.</a:t>
            </a:r>
          </a:p>
          <a:p>
            <a:r>
              <a:rPr lang="pt-BR" sz="2000" b="1" dirty="0"/>
              <a:t>1.1. Não será cobrado a taxa adicional de 10% ao cliente.</a:t>
            </a:r>
          </a:p>
          <a:p>
            <a:r>
              <a:rPr lang="pt-BR" sz="2000" b="1" dirty="0"/>
              <a:t>1.2 Ao cadastrar um novo gerente será necessário inserir um código de verificação fornecido pelo restaurante, somente assim o cadastro será concluído.</a:t>
            </a:r>
          </a:p>
          <a:p>
            <a:r>
              <a:rPr lang="pt-BR" sz="2000" b="1" dirty="0"/>
              <a:t>2.0. Os usuários só poderão acessar as funcionalidades do sistema se estiverem logados.</a:t>
            </a:r>
          </a:p>
          <a:p>
            <a:r>
              <a:rPr lang="pt-BR" sz="2000" b="1" dirty="0"/>
              <a:t>2.1 O sistema deve permitir a visualização do cardápio para que seja 	possível a realização de pedido.</a:t>
            </a:r>
          </a:p>
          <a:p>
            <a:r>
              <a:rPr lang="pt-BR" sz="2000" b="1" dirty="0"/>
              <a:t>2.2 O sistema deve ser capaz de disponibilizar as formas de pagamento disponíveis para que o cliente consiga fechar sua comanda com todos seus pedidos.</a:t>
            </a:r>
          </a:p>
          <a:p>
            <a:endParaRPr lang="pt-BR" sz="9600" b="1" dirty="0"/>
          </a:p>
          <a:p>
            <a:endParaRPr lang="pt-BR" sz="9600" b="1" dirty="0"/>
          </a:p>
          <a:p>
            <a:endParaRPr lang="pt-BR" sz="9600" b="1" dirty="0"/>
          </a:p>
          <a:p>
            <a:endParaRPr lang="pt-BR" sz="2500" b="1" dirty="0"/>
          </a:p>
          <a:p>
            <a:endParaRPr lang="pt-BR" sz="2600" b="1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13" name="Imagem 5">
            <a:extLst>
              <a:ext uri="{FF2B5EF4-FFF2-40B4-BE49-F238E27FC236}">
                <a16:creationId xmlns:a16="http://schemas.microsoft.com/office/drawing/2014/main" id="{2601B209-4C3B-FBAD-288A-FB1DCC54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1" y="2744648"/>
            <a:ext cx="5176986" cy="29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013145" cy="1096441"/>
          </a:xfrm>
        </p:spPr>
        <p:txBody>
          <a:bodyPr anchor="b">
            <a:normAutofit/>
          </a:bodyPr>
          <a:lstStyle/>
          <a:p>
            <a:r>
              <a:rPr lang="en-US" sz="6000" dirty="0"/>
              <a:t>REQUISITOS </a:t>
            </a:r>
            <a:r>
              <a:rPr lang="en-US" sz="6000" dirty="0" err="1"/>
              <a:t>não</a:t>
            </a:r>
            <a:r>
              <a:rPr lang="en-US" sz="6000" dirty="0"/>
              <a:t> FUNCIONAIS</a:t>
            </a:r>
            <a:endParaRPr lang="pt-PT" sz="56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92EFE2-C76B-C3A6-2664-74510D27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982704"/>
            <a:ext cx="6827983" cy="3714035"/>
          </a:xfrm>
        </p:spPr>
        <p:txBody>
          <a:bodyPr>
            <a:normAutofit fontScale="55000" lnSpcReduction="20000"/>
          </a:bodyPr>
          <a:lstStyle/>
          <a:p>
            <a:r>
              <a:rPr lang="pt-BR" sz="8000" b="1" dirty="0"/>
              <a:t>3.1. Software desenvolvido em linguagem de programação Java.</a:t>
            </a:r>
          </a:p>
          <a:p>
            <a:r>
              <a:rPr lang="pt-BR" sz="8000" b="1" dirty="0"/>
              <a:t>3.2. Interface gráfica desenvolvida em Java </a:t>
            </a:r>
            <a:r>
              <a:rPr lang="pt-BR" sz="8000" b="1" dirty="0" err="1"/>
              <a:t>Fx</a:t>
            </a:r>
            <a:r>
              <a:rPr lang="pt-BR" sz="8000" b="1" dirty="0"/>
              <a:t>.</a:t>
            </a:r>
          </a:p>
          <a:p>
            <a:r>
              <a:rPr lang="pt-BR" sz="8000" b="1" dirty="0"/>
              <a:t>3.3. Banco de dados MySQL.</a:t>
            </a:r>
          </a:p>
        </p:txBody>
      </p:sp>
      <p:pic>
        <p:nvPicPr>
          <p:cNvPr id="1026" name="Picture 2" descr="Requisitos - Colegio de Lenguas Extranjeras - UNCUYO">
            <a:extLst>
              <a:ext uri="{FF2B5EF4-FFF2-40B4-BE49-F238E27FC236}">
                <a16:creationId xmlns:a16="http://schemas.microsoft.com/office/drawing/2014/main" id="{A62B1878-91BE-9AA6-C4EB-91D31B281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21" y="1982704"/>
            <a:ext cx="3815653" cy="37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4F0F453-2605-4AC4-B6A8-023DF8C85AB3}"/>
              </a:ext>
            </a:extLst>
          </p:cNvPr>
          <p:cNvSpPr/>
          <p:nvPr/>
        </p:nvSpPr>
        <p:spPr>
          <a:xfrm rot="1592345">
            <a:off x="2752799" y="753716"/>
            <a:ext cx="988917" cy="94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7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013145" cy="1096441"/>
          </a:xfrm>
        </p:spPr>
        <p:txBody>
          <a:bodyPr anchor="b">
            <a:normAutofit/>
          </a:bodyPr>
          <a:lstStyle/>
          <a:p>
            <a:r>
              <a:rPr lang="en-US" sz="6000" dirty="0"/>
              <a:t>Caso de </a:t>
            </a:r>
            <a:r>
              <a:rPr lang="en-US" sz="6000" dirty="0" err="1"/>
              <a:t>Uso</a:t>
            </a:r>
            <a:endParaRPr lang="pt-PT" sz="5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299D8-6515-4CF5-9CB1-A53ED180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393"/>
            <a:ext cx="792389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NG e SVG de usuario com fundo transparente para baixar.">
            <a:extLst>
              <a:ext uri="{FF2B5EF4-FFF2-40B4-BE49-F238E27FC236}">
                <a16:creationId xmlns:a16="http://schemas.microsoft.com/office/drawing/2014/main" id="{12E7523F-E462-41A9-11D4-FDED1E34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83" y="16533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0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19" y="136497"/>
            <a:ext cx="5352482" cy="1096441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Diagrama</a:t>
            </a:r>
            <a:r>
              <a:rPr lang="en-US" sz="6000" dirty="0"/>
              <a:t> de </a:t>
            </a:r>
            <a:r>
              <a:rPr lang="en-US" sz="6000" dirty="0" err="1"/>
              <a:t>Interação</a:t>
            </a:r>
            <a:endParaRPr lang="pt-PT" sz="56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3C3D5DB-99DE-43CE-BCAA-2F838359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8" y="1232938"/>
            <a:ext cx="11310419" cy="5249859"/>
          </a:xfrm>
        </p:spPr>
      </p:pic>
    </p:spTree>
    <p:extLst>
      <p:ext uri="{BB962C8B-B14F-4D97-AF65-F5344CB8AC3E}">
        <p14:creationId xmlns:p14="http://schemas.microsoft.com/office/powerpoint/2010/main" val="367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1C80-1D4D-3AC6-52B9-44D61734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70" y="640080"/>
            <a:ext cx="6013145" cy="1096441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Protótipos</a:t>
            </a:r>
            <a:endParaRPr lang="pt-PT" sz="5600" dirty="0"/>
          </a:p>
        </p:txBody>
      </p:sp>
      <p:pic>
        <p:nvPicPr>
          <p:cNvPr id="5" name="image8.jpg" descr="Diagrama&#10;&#10;Descrição gerada automaticamente">
            <a:extLst>
              <a:ext uri="{FF2B5EF4-FFF2-40B4-BE49-F238E27FC236}">
                <a16:creationId xmlns:a16="http://schemas.microsoft.com/office/drawing/2014/main" id="{7CB8636C-A75C-771D-455F-A158F82AC0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2859" y="2076594"/>
            <a:ext cx="6069608" cy="4141326"/>
          </a:xfrm>
          <a:prstGeom prst="rect">
            <a:avLst/>
          </a:prstGeom>
          <a:ln/>
        </p:spPr>
      </p:pic>
      <p:pic>
        <p:nvPicPr>
          <p:cNvPr id="7" name="image3.jpg" descr="Diagrama&#10;&#10;Descrição gerada automaticamente">
            <a:extLst>
              <a:ext uri="{FF2B5EF4-FFF2-40B4-BE49-F238E27FC236}">
                <a16:creationId xmlns:a16="http://schemas.microsoft.com/office/drawing/2014/main" id="{894EF03F-787F-A617-B5ED-FB0D1961C95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69891" y="1957201"/>
            <a:ext cx="5879604" cy="44916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21265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243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The Hand Bold</vt:lpstr>
      <vt:lpstr>The Serif Hand Black</vt:lpstr>
      <vt:lpstr>SketchyVTI</vt:lpstr>
      <vt:lpstr>Comanda Virtual Restaurante</vt:lpstr>
      <vt:lpstr>CONTEXTUALIZAÇÃO</vt:lpstr>
      <vt:lpstr>Proposta de solução</vt:lpstr>
      <vt:lpstr>vantagens</vt:lpstr>
      <vt:lpstr>1.0 Regras de negócio / 2.0 REQUISITOS FUNCIONAIS </vt:lpstr>
      <vt:lpstr>REQUISITOS não FUNCIONAIS</vt:lpstr>
      <vt:lpstr>Caso de Uso</vt:lpstr>
      <vt:lpstr>Diagrama de Interação</vt:lpstr>
      <vt:lpstr>Protótipos</vt:lpstr>
      <vt:lpstr>Protótipos</vt:lpstr>
      <vt:lpstr>Diagrama Entidade Relacionamento </vt:lpstr>
      <vt:lpstr>Propostas futuras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Cleber Pablo</dc:creator>
  <cp:lastModifiedBy>Cleber Pablo</cp:lastModifiedBy>
  <cp:revision>216</cp:revision>
  <dcterms:created xsi:type="dcterms:W3CDTF">2022-04-06T00:22:55Z</dcterms:created>
  <dcterms:modified xsi:type="dcterms:W3CDTF">2022-06-21T02:27:33Z</dcterms:modified>
</cp:coreProperties>
</file>