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s-ES" dirty="0" smtClean="0"/>
              <a:t>Informática Aplicada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9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87824" y="548680"/>
            <a:ext cx="4614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Calculadora </a:t>
            </a:r>
            <a:r>
              <a:rPr lang="es-ES" sz="2400" b="1" dirty="0">
                <a:latin typeface="+mj-lt"/>
                <a:ea typeface="+mj-ea"/>
                <a:cs typeface="+mj-cs"/>
              </a:rPr>
              <a:t>Sanyo ICC-0081</a:t>
            </a:r>
          </a:p>
          <a:p>
            <a:endParaRPr lang="es-ES" dirty="0" smtClean="0"/>
          </a:p>
          <a:p>
            <a:r>
              <a:rPr lang="es-ES" dirty="0" smtClean="0"/>
              <a:t>1970</a:t>
            </a:r>
          </a:p>
          <a:p>
            <a:r>
              <a:rPr lang="es-ES" dirty="0" smtClean="0"/>
              <a:t>Sanyo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4720"/>
            <a:ext cx="2278926" cy="151216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112693" y="2348880"/>
            <a:ext cx="4614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</a:t>
            </a:r>
            <a:r>
              <a:rPr lang="es-ES" sz="2400" b="1" dirty="0" err="1">
                <a:latin typeface="+mj-lt"/>
                <a:ea typeface="+mj-ea"/>
                <a:cs typeface="+mj-cs"/>
              </a:rPr>
              <a:t>Facit</a:t>
            </a:r>
            <a:r>
              <a:rPr lang="es-ES" sz="2400" b="1" dirty="0">
                <a:latin typeface="+mj-lt"/>
                <a:ea typeface="+mj-ea"/>
                <a:cs typeface="+mj-cs"/>
              </a:rPr>
              <a:t> 1111</a:t>
            </a:r>
          </a:p>
          <a:p>
            <a:endParaRPr lang="es-ES" dirty="0" smtClean="0"/>
          </a:p>
          <a:p>
            <a:r>
              <a:rPr lang="es-ES" dirty="0" smtClean="0"/>
              <a:t>1971</a:t>
            </a:r>
          </a:p>
          <a:p>
            <a:r>
              <a:rPr lang="es-ES" dirty="0"/>
              <a:t>Sharp 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0" y="2348880"/>
            <a:ext cx="2334662" cy="162813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102108" y="4221088"/>
            <a:ext cx="4614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 </a:t>
            </a:r>
            <a:r>
              <a:rPr lang="es-ES" sz="2400" b="1" dirty="0" err="1">
                <a:latin typeface="+mj-lt"/>
                <a:ea typeface="+mj-ea"/>
                <a:cs typeface="+mj-cs"/>
              </a:rPr>
              <a:t>Busicom</a:t>
            </a:r>
            <a:r>
              <a:rPr lang="es-ES" sz="2400" b="1" dirty="0">
                <a:latin typeface="+mj-lt"/>
                <a:ea typeface="+mj-ea"/>
                <a:cs typeface="+mj-cs"/>
              </a:rPr>
              <a:t> LE-120A</a:t>
            </a:r>
          </a:p>
          <a:p>
            <a:endParaRPr lang="es-ES" dirty="0" smtClean="0"/>
          </a:p>
          <a:p>
            <a:r>
              <a:rPr lang="es-ES" dirty="0" smtClean="0"/>
              <a:t>1971</a:t>
            </a:r>
          </a:p>
          <a:p>
            <a:r>
              <a:rPr lang="es-ES" dirty="0" err="1" smtClean="0"/>
              <a:t>Mostek</a:t>
            </a:r>
            <a:r>
              <a:rPr lang="es-ES" dirty="0"/>
              <a:t> 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5" y="4221088"/>
            <a:ext cx="2260491" cy="18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82961" y="373834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HP-35 </a:t>
            </a:r>
            <a:endParaRPr lang="es-ES" dirty="0" smtClean="0"/>
          </a:p>
          <a:p>
            <a:r>
              <a:rPr lang="es-ES" dirty="0" smtClean="0"/>
              <a:t>1972</a:t>
            </a:r>
          </a:p>
          <a:p>
            <a:r>
              <a:rPr lang="es-ES" dirty="0" smtClean="0"/>
              <a:t>Hewlett </a:t>
            </a:r>
            <a:r>
              <a:rPr lang="es-ES" dirty="0"/>
              <a:t>Packard</a:t>
            </a:r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7" y="384388"/>
            <a:ext cx="2278926" cy="129174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480404" y="2453116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HP-65 </a:t>
            </a:r>
            <a:endParaRPr lang="es-ES" dirty="0" smtClean="0"/>
          </a:p>
          <a:p>
            <a:r>
              <a:rPr lang="es-ES" dirty="0" smtClean="0"/>
              <a:t>1974</a:t>
            </a:r>
          </a:p>
          <a:p>
            <a:r>
              <a:rPr lang="es-ES" dirty="0" smtClean="0"/>
              <a:t>Hewlett </a:t>
            </a:r>
            <a:r>
              <a:rPr lang="es-ES" dirty="0"/>
              <a:t>Packard</a:t>
            </a:r>
            <a:endParaRPr lang="es-ES" dirty="0" smtClean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2297912" cy="1656184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632804" y="4365104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HP-28 </a:t>
            </a:r>
            <a:endParaRPr lang="es-ES" dirty="0" smtClean="0"/>
          </a:p>
          <a:p>
            <a:r>
              <a:rPr lang="es-ES" dirty="0" smtClean="0"/>
              <a:t>1987</a:t>
            </a:r>
          </a:p>
          <a:p>
            <a:r>
              <a:rPr lang="es-ES" dirty="0" smtClean="0"/>
              <a:t>Hewlett </a:t>
            </a:r>
            <a:r>
              <a:rPr lang="es-ES" dirty="0"/>
              <a:t>Packard</a:t>
            </a:r>
            <a:endParaRPr lang="es-ES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6" y="4077072"/>
            <a:ext cx="2286000" cy="1911096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3714233" y="3244334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Daniel </a:t>
            </a:r>
            <a:r>
              <a:rPr lang="es-ES" dirty="0" err="1"/>
              <a:t>Bricklin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286000" cy="266429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 Calculo Física </a:t>
            </a:r>
            <a:br>
              <a:rPr lang="es-ES" dirty="0" smtClean="0"/>
            </a:br>
            <a:r>
              <a:rPr lang="es-ES" dirty="0" smtClean="0"/>
              <a:t>Calculadora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1844824"/>
            <a:ext cx="52059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 </a:t>
            </a:r>
            <a:r>
              <a:rPr lang="es-ES" sz="2400" dirty="0"/>
              <a:t>un dispositivo que se utiliza para </a:t>
            </a:r>
            <a:endParaRPr lang="es-ES" sz="2400" dirty="0" smtClean="0"/>
          </a:p>
          <a:p>
            <a:r>
              <a:rPr lang="es-ES" sz="2400" dirty="0" smtClean="0"/>
              <a:t>realizar </a:t>
            </a:r>
            <a:r>
              <a:rPr lang="es-ES" sz="2400" dirty="0"/>
              <a:t>cálculos </a:t>
            </a:r>
            <a:r>
              <a:rPr lang="es-ES" sz="2400" dirty="0" smtClean="0"/>
              <a:t>aritméticos.</a:t>
            </a:r>
          </a:p>
          <a:p>
            <a:r>
              <a:rPr lang="es-ES" sz="2400" dirty="0" smtClean="0"/>
              <a:t>Es la principal herramienta de cálculo</a:t>
            </a:r>
          </a:p>
          <a:p>
            <a:r>
              <a:rPr lang="es-ES" sz="2400" dirty="0" smtClean="0"/>
              <a:t>que se utiliza de manera física.</a:t>
            </a:r>
          </a:p>
          <a:p>
            <a:r>
              <a:rPr lang="es-ES" sz="2400" dirty="0" smtClean="0"/>
              <a:t>Como es una herramienta de bolsillo es </a:t>
            </a:r>
          </a:p>
          <a:p>
            <a:r>
              <a:rPr lang="es-ES" sz="2400" dirty="0" smtClean="0"/>
              <a:t>Una herramienta personal,  donde se</a:t>
            </a:r>
          </a:p>
          <a:p>
            <a:r>
              <a:rPr lang="es-ES" sz="2400" dirty="0" smtClean="0"/>
              <a:t>Puede usar para cualquier tipo de </a:t>
            </a:r>
          </a:p>
          <a:p>
            <a:r>
              <a:rPr lang="es-ES" sz="2400" dirty="0" smtClean="0"/>
              <a:t>fin, comercial, académico o de cualquier</a:t>
            </a:r>
          </a:p>
          <a:p>
            <a:r>
              <a:rPr lang="es-ES" sz="2400" dirty="0"/>
              <a:t>o</a:t>
            </a:r>
            <a:r>
              <a:rPr lang="es-ES" sz="2400" dirty="0" smtClean="0"/>
              <a:t>tra índole.</a:t>
            </a:r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196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080120"/>
          </a:xfrm>
        </p:spPr>
        <p:txBody>
          <a:bodyPr>
            <a:noAutofit/>
          </a:bodyPr>
          <a:lstStyle/>
          <a:p>
            <a:r>
              <a:rPr lang="es-ES" sz="4000" dirty="0"/>
              <a:t>Herramienta Calculo </a:t>
            </a:r>
            <a:r>
              <a:rPr lang="es-ES" sz="4000" dirty="0" smtClean="0"/>
              <a:t>Digital </a:t>
            </a:r>
            <a:r>
              <a:rPr lang="es-ES" sz="4000" dirty="0"/>
              <a:t/>
            </a:r>
            <a:br>
              <a:rPr lang="es-ES" sz="4000" dirty="0"/>
            </a:br>
            <a:r>
              <a:rPr lang="es-ES" sz="4000" dirty="0" smtClean="0"/>
              <a:t>Hojas Electrónicas</a:t>
            </a:r>
            <a:endParaRPr lang="es-ES" sz="4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26" y="1484784"/>
            <a:ext cx="4048778" cy="496855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5536" y="1628800"/>
            <a:ext cx="4392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Una hoja de trabajo es un </a:t>
            </a:r>
            <a:r>
              <a:rPr lang="es-ES" sz="2400" dirty="0" smtClean="0"/>
              <a:t>recurso</a:t>
            </a:r>
          </a:p>
          <a:p>
            <a:r>
              <a:rPr lang="es-ES" sz="2400" dirty="0" smtClean="0"/>
              <a:t> </a:t>
            </a:r>
            <a:r>
              <a:rPr lang="es-ES" sz="2400" dirty="0"/>
              <a:t>en forma </a:t>
            </a:r>
            <a:r>
              <a:rPr lang="es-ES" sz="2400" dirty="0" smtClean="0"/>
              <a:t>de </a:t>
            </a:r>
            <a:r>
              <a:rPr lang="es-ES" sz="2400" dirty="0"/>
              <a:t>matriz que se </a:t>
            </a:r>
            <a:endParaRPr lang="es-ES" sz="2400" dirty="0" smtClean="0"/>
          </a:p>
          <a:p>
            <a:r>
              <a:rPr lang="es-ES" sz="2400" dirty="0" smtClean="0"/>
              <a:t>utiliza </a:t>
            </a:r>
            <a:r>
              <a:rPr lang="es-ES" sz="2400" dirty="0"/>
              <a:t>para </a:t>
            </a:r>
            <a:r>
              <a:rPr lang="es-ES" sz="2400" dirty="0" smtClean="0"/>
              <a:t>organizar datos </a:t>
            </a:r>
          </a:p>
          <a:p>
            <a:r>
              <a:rPr lang="es-ES" sz="2400" dirty="0" smtClean="0"/>
              <a:t>numéricos </a:t>
            </a:r>
            <a:r>
              <a:rPr lang="es-ES" sz="2400" dirty="0"/>
              <a:t>y </a:t>
            </a:r>
            <a:r>
              <a:rPr lang="es-ES" sz="2400" dirty="0" smtClean="0"/>
              <a:t>realizar </a:t>
            </a:r>
            <a:r>
              <a:rPr lang="es-ES" sz="2400" dirty="0"/>
              <a:t>cómputos </a:t>
            </a:r>
            <a:endParaRPr lang="es-ES" sz="2400" dirty="0" smtClean="0"/>
          </a:p>
          <a:p>
            <a:r>
              <a:rPr lang="es-ES" sz="2400" dirty="0" smtClean="0"/>
              <a:t>con ellos </a:t>
            </a:r>
            <a:r>
              <a:rPr lang="es-ES" sz="2400" dirty="0"/>
              <a:t>para </a:t>
            </a:r>
            <a:r>
              <a:rPr lang="es-ES" sz="2400" dirty="0" smtClean="0"/>
              <a:t>llevar </a:t>
            </a:r>
            <a:r>
              <a:rPr lang="es-ES" sz="2400" dirty="0"/>
              <a:t>a cabo </a:t>
            </a:r>
            <a:endParaRPr lang="es-ES" sz="2400" dirty="0" smtClean="0"/>
          </a:p>
          <a:p>
            <a:r>
              <a:rPr lang="es-ES" sz="2400" dirty="0" smtClean="0"/>
              <a:t>análisis </a:t>
            </a:r>
            <a:r>
              <a:rPr lang="es-ES" sz="2400" dirty="0"/>
              <a:t>financieros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00115" y="4188831"/>
            <a:ext cx="4183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Una</a:t>
            </a:r>
            <a:r>
              <a:rPr lang="es-ES" sz="2400" i="1" dirty="0"/>
              <a:t> hoja electrónica de trabajo</a:t>
            </a:r>
            <a:r>
              <a:rPr lang="es-ES" sz="2400" dirty="0"/>
              <a:t> </a:t>
            </a:r>
            <a:endParaRPr lang="es-ES" sz="2400" dirty="0" smtClean="0"/>
          </a:p>
          <a:p>
            <a:r>
              <a:rPr lang="es-ES" sz="2400" dirty="0" smtClean="0"/>
              <a:t>es </a:t>
            </a:r>
            <a:r>
              <a:rPr lang="es-ES" sz="2400" dirty="0"/>
              <a:t>un programado que emula </a:t>
            </a:r>
            <a:endParaRPr lang="es-ES" sz="2400" dirty="0" smtClean="0"/>
          </a:p>
          <a:p>
            <a:r>
              <a:rPr lang="es-ES" sz="2400" dirty="0" smtClean="0"/>
              <a:t>en </a:t>
            </a:r>
            <a:r>
              <a:rPr lang="es-ES" sz="2400" dirty="0"/>
              <a:t>forma electrónica la </a:t>
            </a:r>
            <a:endParaRPr lang="es-ES" sz="2400" dirty="0" smtClean="0"/>
          </a:p>
          <a:p>
            <a:r>
              <a:rPr lang="es-ES" sz="2400" dirty="0" smtClean="0"/>
              <a:t>hoja </a:t>
            </a:r>
            <a:r>
              <a:rPr lang="es-ES" sz="2400" dirty="0"/>
              <a:t>de trabajo</a:t>
            </a:r>
          </a:p>
        </p:txBody>
      </p:sp>
    </p:spTree>
    <p:extLst>
      <p:ext uri="{BB962C8B-B14F-4D97-AF65-F5344CB8AC3E}">
        <p14:creationId xmlns:p14="http://schemas.microsoft.com/office/powerpoint/2010/main" val="380099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ES" dirty="0" smtClean="0"/>
              <a:t>Hojas Electrónicas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148478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Historia</a:t>
            </a:r>
            <a:endParaRPr lang="es-ES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139952" y="2420886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VISICALC</a:t>
            </a:r>
            <a:endParaRPr lang="es-ES" dirty="0" smtClean="0"/>
          </a:p>
          <a:p>
            <a:r>
              <a:rPr lang="es-ES" dirty="0" smtClean="0"/>
              <a:t>1978</a:t>
            </a:r>
          </a:p>
          <a:p>
            <a:r>
              <a:rPr lang="es-ES" dirty="0"/>
              <a:t>Daniel </a:t>
            </a:r>
            <a:r>
              <a:rPr lang="es-ES" dirty="0" err="1"/>
              <a:t>Bricklin</a:t>
            </a:r>
            <a:endParaRPr lang="es-ES" dirty="0" smtClean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98368"/>
            <a:ext cx="2952328" cy="212272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292352" y="5013176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LOTUS</a:t>
            </a:r>
            <a:endParaRPr lang="es-ES" dirty="0" smtClean="0"/>
          </a:p>
          <a:p>
            <a:r>
              <a:rPr lang="es-ES" dirty="0" smtClean="0"/>
              <a:t>1980</a:t>
            </a:r>
          </a:p>
          <a:p>
            <a:r>
              <a:rPr lang="es-ES" dirty="0"/>
              <a:t>Mitch </a:t>
            </a:r>
            <a:r>
              <a:rPr lang="es-ES" dirty="0" err="1"/>
              <a:t>Kapor</a:t>
            </a:r>
            <a:endParaRPr lang="es-ES" dirty="0" smtClean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6" y="4584903"/>
            <a:ext cx="295232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139951" y="692696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EXCEL 1985 PARA APPLE</a:t>
            </a:r>
            <a:endParaRPr lang="es-ES" dirty="0" smtClean="0"/>
          </a:p>
          <a:p>
            <a:r>
              <a:rPr lang="es-ES" dirty="0" smtClean="0"/>
              <a:t>1985</a:t>
            </a:r>
          </a:p>
          <a:p>
            <a:r>
              <a:rPr lang="es-ES" dirty="0" smtClean="0"/>
              <a:t>APPLE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3528392" cy="259228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147979" y="3868599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EXCEL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2.1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PARA </a:t>
            </a:r>
            <a:r>
              <a:rPr lang="es-ES" sz="2400" b="1" dirty="0" err="1" smtClean="0">
                <a:latin typeface="+mj-lt"/>
                <a:ea typeface="+mj-ea"/>
                <a:cs typeface="+mj-cs"/>
              </a:rPr>
              <a:t>Window</a:t>
            </a:r>
            <a:endParaRPr lang="es-ES" dirty="0" smtClean="0"/>
          </a:p>
          <a:p>
            <a:r>
              <a:rPr lang="es-ES" dirty="0" smtClean="0"/>
              <a:t>1987</a:t>
            </a:r>
            <a:endParaRPr lang="es-ES" dirty="0" smtClean="0"/>
          </a:p>
          <a:p>
            <a:r>
              <a:rPr lang="es-ES" dirty="0" err="1" smtClean="0"/>
              <a:t>Mircrosoft</a:t>
            </a:r>
            <a:endParaRPr lang="es-ES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88118"/>
            <a:ext cx="35283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9333" y="526441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EXCEL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1995 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PARA APPLE</a:t>
            </a:r>
            <a:endParaRPr lang="es-ES" dirty="0" smtClean="0"/>
          </a:p>
          <a:p>
            <a:r>
              <a:rPr lang="es-ES" dirty="0" smtClean="0"/>
              <a:t>1995</a:t>
            </a:r>
            <a:endParaRPr lang="es-ES" dirty="0" smtClean="0"/>
          </a:p>
          <a:p>
            <a:r>
              <a:rPr lang="es-ES" dirty="0" smtClean="0"/>
              <a:t>Microsoft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2348880"/>
            <a:ext cx="7560841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91756"/>
              </p:ext>
            </p:extLst>
          </p:nvPr>
        </p:nvGraphicFramePr>
        <p:xfrm>
          <a:off x="755576" y="1268759"/>
          <a:ext cx="7776864" cy="496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31766"/>
                <a:gridCol w="1981260"/>
                <a:gridCol w="1863838"/>
              </a:tblGrid>
              <a:tr h="62106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PARAMETROS DE EVALUACION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PORCENTAJES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2106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1er. PARCIAL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2do. PARCIAL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Pruebas parciales dentro del proceso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Participación en clase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Trabajo autónomo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Prácticas de laboratorio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Exámenes Finales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100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7544" y="472819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Parámetros de Evaluación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41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404664"/>
            <a:ext cx="594015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Proyectos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1916832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Proyecto No. 1: Realizar una topología red, dentro de una organización en </a:t>
            </a:r>
            <a:r>
              <a:rPr lang="es-MX" sz="2800" dirty="0" err="1"/>
              <a:t>Packet</a:t>
            </a:r>
            <a:r>
              <a:rPr lang="es-MX" sz="2800" dirty="0"/>
              <a:t> </a:t>
            </a:r>
            <a:r>
              <a:rPr lang="es-MX" sz="2800" dirty="0" err="1"/>
              <a:t>Tracer</a:t>
            </a:r>
            <a:r>
              <a:rPr lang="es-MX" sz="2800" dirty="0" smtClean="0"/>
              <a:t>.</a:t>
            </a:r>
          </a:p>
          <a:p>
            <a:endParaRPr lang="es-ES" sz="2800" dirty="0"/>
          </a:p>
          <a:p>
            <a:r>
              <a:rPr lang="es-MX" sz="2800" dirty="0"/>
              <a:t>Proyecto No. 2: Elaborar un ensayo de información bibliográfica con respecto a los protocolos IP</a:t>
            </a:r>
            <a:r>
              <a:rPr lang="es-MX" sz="2800" dirty="0" smtClean="0"/>
              <a:t>.</a:t>
            </a:r>
          </a:p>
          <a:p>
            <a:endParaRPr lang="es-ES" sz="2800" dirty="0"/>
          </a:p>
          <a:p>
            <a:r>
              <a:rPr lang="es-MX" sz="2800" dirty="0"/>
              <a:t>Proyecto No. 3: Elaborar una página web en </a:t>
            </a:r>
            <a:r>
              <a:rPr lang="es-MX" sz="2800" dirty="0" err="1" smtClean="0"/>
              <a:t>DreamWeaver</a:t>
            </a:r>
            <a:r>
              <a:rPr lang="es-MX" sz="2800" dirty="0" smtClean="0"/>
              <a:t> o </a:t>
            </a:r>
            <a:r>
              <a:rPr lang="es-MX" sz="2800" dirty="0" err="1" smtClean="0"/>
              <a:t>Joomla</a:t>
            </a:r>
            <a:r>
              <a:rPr lang="es-MX" sz="2800" dirty="0" smtClean="0"/>
              <a:t> </a:t>
            </a:r>
            <a:r>
              <a:rPr lang="es-MX" sz="2800" dirty="0"/>
              <a:t>con un dominio gratis.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267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5536" y="404664"/>
            <a:ext cx="594015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Herramientas de Calculo</a:t>
            </a:r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259632" y="1556792"/>
            <a:ext cx="2970076" cy="831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536" y="4136225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s-ES" sz="2000" dirty="0" smtClean="0"/>
              <a:t>Prehistoria(hace 20000 años)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000" dirty="0" smtClean="0"/>
              <a:t>Rudimental </a:t>
            </a:r>
            <a:r>
              <a:rPr lang="es-ES" sz="2000" dirty="0"/>
              <a:t>intento de conteo</a:t>
            </a:r>
            <a:endParaRPr lang="es-ES" sz="20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88152"/>
            <a:ext cx="3600400" cy="296518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611560" y="2564904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Palos de conteo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476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4187" y="476672"/>
            <a:ext cx="7772400" cy="1470025"/>
          </a:xfrm>
        </p:spPr>
        <p:txBody>
          <a:bodyPr/>
          <a:lstStyle/>
          <a:p>
            <a:r>
              <a:rPr lang="es-ES" dirty="0"/>
              <a:t>Varilla de Calculo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6768752" cy="437197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77952" y="2060848"/>
            <a:ext cx="2189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Siglo </a:t>
            </a:r>
            <a:r>
              <a:rPr lang="es-ES" sz="2400" dirty="0"/>
              <a:t>IV </a:t>
            </a:r>
            <a:r>
              <a:rPr lang="es-ES" sz="2400" dirty="0" smtClean="0"/>
              <a:t>AC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Asia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Cálculos </a:t>
            </a:r>
            <a:r>
              <a:rPr lang="es-ES" sz="2400" dirty="0"/>
              <a:t>matemáticos</a:t>
            </a:r>
          </a:p>
        </p:txBody>
      </p:sp>
    </p:spTree>
    <p:extLst>
      <p:ext uri="{BB962C8B-B14F-4D97-AF65-F5344CB8AC3E}">
        <p14:creationId xmlns:p14="http://schemas.microsoft.com/office/powerpoint/2010/main" val="351210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635896" y="1498135"/>
            <a:ext cx="460851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Hace 1500 años aproximadamente</a:t>
            </a:r>
          </a:p>
          <a:p>
            <a:pPr algn="l"/>
            <a:r>
              <a:rPr lang="es-ES" sz="2000" dirty="0" smtClean="0"/>
              <a:t>Instrumento de conteo usado por los Incas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13676"/>
            <a:ext cx="2376264" cy="1479220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3635896" y="954150"/>
            <a:ext cx="13681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 smtClean="0"/>
              <a:t>QUIPU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9500"/>
            <a:ext cx="2376264" cy="127458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635896" y="3376735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Hace 2000  años aproximadamente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642333" y="5096760"/>
            <a:ext cx="364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Siglo XVII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58151"/>
            <a:ext cx="2376264" cy="1274581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3635896" y="2895968"/>
            <a:ext cx="1782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Abaco Chino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623799" y="4401959"/>
            <a:ext cx="2807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Calculadora Pascal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41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2448272" cy="123788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87347" y="836712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Maquina </a:t>
            </a:r>
            <a:r>
              <a:rPr lang="es-ES" sz="2400" b="1" dirty="0">
                <a:latin typeface="+mj-lt"/>
                <a:ea typeface="+mj-ea"/>
                <a:cs typeface="+mj-cs"/>
              </a:rPr>
              <a:t>de  </a:t>
            </a:r>
            <a:r>
              <a:rPr lang="es-ES" sz="2400" b="1" dirty="0" err="1">
                <a:latin typeface="+mj-lt"/>
                <a:ea typeface="+mj-ea"/>
                <a:cs typeface="+mj-cs"/>
              </a:rPr>
              <a:t>Leibnitz</a:t>
            </a:r>
            <a:endParaRPr lang="es-ES" sz="2400" b="1" dirty="0">
              <a:latin typeface="+mj-lt"/>
              <a:ea typeface="+mj-ea"/>
              <a:cs typeface="+mj-cs"/>
            </a:endParaRP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203848" y="12605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Siglo XVIII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0833"/>
            <a:ext cx="2304256" cy="1656184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252370" y="2490833"/>
            <a:ext cx="38884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Máquina analítica</a:t>
            </a:r>
          </a:p>
          <a:p>
            <a:endParaRPr lang="es-ES" dirty="0" smtClean="0"/>
          </a:p>
          <a:p>
            <a:r>
              <a:rPr lang="es-ES" dirty="0" smtClean="0"/>
              <a:t>Siglo </a:t>
            </a:r>
            <a:r>
              <a:rPr lang="es-ES" dirty="0"/>
              <a:t>XIX</a:t>
            </a:r>
          </a:p>
          <a:p>
            <a:r>
              <a:rPr lang="es-ES" dirty="0"/>
              <a:t>Babbage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491880" y="4653136"/>
            <a:ext cx="38884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Calculadora Mecánica</a:t>
            </a:r>
          </a:p>
          <a:p>
            <a:endParaRPr lang="es-ES" dirty="0" smtClean="0"/>
          </a:p>
          <a:p>
            <a:r>
              <a:rPr lang="es-ES" dirty="0" smtClean="0"/>
              <a:t>1914</a:t>
            </a:r>
          </a:p>
          <a:p>
            <a:r>
              <a:rPr lang="es-ES" dirty="0"/>
              <a:t>Dalton 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89842"/>
            <a:ext cx="2304256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91880" y="703727"/>
            <a:ext cx="38884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Calculadora Curta</a:t>
            </a:r>
          </a:p>
          <a:p>
            <a:endParaRPr lang="es-ES" dirty="0" smtClean="0"/>
          </a:p>
          <a:p>
            <a:r>
              <a:rPr lang="es-ES" dirty="0" smtClean="0"/>
              <a:t>1938</a:t>
            </a:r>
          </a:p>
          <a:p>
            <a:r>
              <a:rPr lang="es-ES" dirty="0" err="1"/>
              <a:t>Curt</a:t>
            </a:r>
            <a:r>
              <a:rPr lang="es-ES" dirty="0"/>
              <a:t> </a:t>
            </a:r>
            <a:r>
              <a:rPr lang="es-ES" dirty="0" err="1"/>
              <a:t>Herzstark</a:t>
            </a:r>
            <a:r>
              <a:rPr lang="es-ES" dirty="0"/>
              <a:t>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2278926" cy="160275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461614" y="2575935"/>
            <a:ext cx="3087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FACIT NTK</a:t>
            </a:r>
          </a:p>
          <a:p>
            <a:endParaRPr lang="es-ES" dirty="0" smtClean="0"/>
          </a:p>
          <a:p>
            <a:r>
              <a:rPr lang="es-ES" dirty="0" smtClean="0"/>
              <a:t>1954</a:t>
            </a:r>
          </a:p>
          <a:p>
            <a:r>
              <a:rPr lang="es-ES" dirty="0" err="1"/>
              <a:t>Facit</a:t>
            </a:r>
            <a:r>
              <a:rPr lang="es-ES" dirty="0"/>
              <a:t> AB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7" y="2420888"/>
            <a:ext cx="2278926" cy="16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Calculadoras Electrónicas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2278926" cy="128097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485696" y="1617115"/>
            <a:ext cx="4614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Calculadora </a:t>
            </a:r>
            <a:r>
              <a:rPr lang="es-ES" sz="2400" b="1" dirty="0" err="1" smtClean="0">
                <a:latin typeface="+mj-lt"/>
                <a:ea typeface="+mj-ea"/>
                <a:cs typeface="+mj-cs"/>
              </a:rPr>
              <a:t>Casio</a:t>
            </a:r>
            <a:r>
              <a:rPr lang="es-ES" sz="2400" b="1" dirty="0" smtClean="0">
                <a:latin typeface="+mj-lt"/>
                <a:ea typeface="+mj-ea"/>
                <a:cs typeface="+mj-cs"/>
              </a:rPr>
              <a:t> Modelo 14A</a:t>
            </a:r>
          </a:p>
          <a:p>
            <a:endParaRPr lang="es-ES" dirty="0" smtClean="0"/>
          </a:p>
          <a:p>
            <a:r>
              <a:rPr lang="es-ES" dirty="0" smtClean="0"/>
              <a:t>1957</a:t>
            </a:r>
          </a:p>
          <a:p>
            <a:r>
              <a:rPr lang="es-ES" dirty="0" err="1"/>
              <a:t>Casio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Co., Ltd.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485696" y="3228109"/>
            <a:ext cx="4614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+mj-lt"/>
                <a:ea typeface="+mj-ea"/>
                <a:cs typeface="+mj-cs"/>
              </a:rPr>
              <a:t>ANITA</a:t>
            </a:r>
          </a:p>
          <a:p>
            <a:endParaRPr lang="es-ES" dirty="0" smtClean="0"/>
          </a:p>
          <a:p>
            <a:r>
              <a:rPr lang="es-ES" dirty="0" smtClean="0"/>
              <a:t>1961</a:t>
            </a:r>
          </a:p>
          <a:p>
            <a:r>
              <a:rPr lang="es-ES" dirty="0" smtClean="0"/>
              <a:t>BELL Punch/ </a:t>
            </a:r>
            <a:r>
              <a:rPr lang="es-ES" dirty="0" err="1" smtClean="0"/>
              <a:t>Sumlock</a:t>
            </a:r>
            <a:endParaRPr lang="es-ES" dirty="0" smtClean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2278926" cy="1581619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485696" y="4941168"/>
            <a:ext cx="46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+mj-lt"/>
                <a:ea typeface="+mj-ea"/>
                <a:cs typeface="+mj-cs"/>
              </a:rPr>
              <a:t>Toshiba </a:t>
            </a:r>
            <a:r>
              <a:rPr lang="es-ES" sz="2400" b="1" dirty="0" err="1">
                <a:latin typeface="+mj-lt"/>
                <a:ea typeface="+mj-ea"/>
                <a:cs typeface="+mj-cs"/>
              </a:rPr>
              <a:t>Toscal</a:t>
            </a:r>
            <a:r>
              <a:rPr lang="es-ES" sz="2400" b="1" dirty="0">
                <a:latin typeface="+mj-lt"/>
                <a:ea typeface="+mj-ea"/>
                <a:cs typeface="+mj-cs"/>
              </a:rPr>
              <a:t> BC-1411</a:t>
            </a:r>
          </a:p>
          <a:p>
            <a:r>
              <a:rPr lang="es-ES" dirty="0" smtClean="0"/>
              <a:t>1967</a:t>
            </a:r>
          </a:p>
          <a:p>
            <a:r>
              <a:rPr lang="es-ES" dirty="0" err="1" smtClean="0"/>
              <a:t>Tokyo</a:t>
            </a:r>
            <a:r>
              <a:rPr lang="es-ES" dirty="0" smtClean="0"/>
              <a:t> </a:t>
            </a:r>
            <a:r>
              <a:rPr lang="es-ES" dirty="0" err="1" smtClean="0"/>
              <a:t>Shibabura</a:t>
            </a:r>
            <a:r>
              <a:rPr lang="es-ES" dirty="0" smtClean="0"/>
              <a:t> Electric CI LTDA.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4941168"/>
            <a:ext cx="2278926" cy="1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354</TotalTime>
  <Words>336</Words>
  <Application>Microsoft Office PowerPoint</Application>
  <PresentationFormat>Presentación en pantalla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Cartoné</vt:lpstr>
      <vt:lpstr>Informática Aplicada</vt:lpstr>
      <vt:lpstr>Presentación de PowerPoint</vt:lpstr>
      <vt:lpstr>Presentación de PowerPoint</vt:lpstr>
      <vt:lpstr>Presentación de PowerPoint</vt:lpstr>
      <vt:lpstr>Varilla de Calculo</vt:lpstr>
      <vt:lpstr>Presentación de PowerPoint</vt:lpstr>
      <vt:lpstr>Presentación de PowerPoint</vt:lpstr>
      <vt:lpstr>Presentación de PowerPoint</vt:lpstr>
      <vt:lpstr>Calculadoras Electrónicas</vt:lpstr>
      <vt:lpstr>Presentación de PowerPoint</vt:lpstr>
      <vt:lpstr>Presentación de PowerPoint</vt:lpstr>
      <vt:lpstr>Herramienta Calculo Física  Calculadora</vt:lpstr>
      <vt:lpstr>Herramienta Calculo Digital  Hojas Electrónicas</vt:lpstr>
      <vt:lpstr>Hojas Electrónicas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kleber Andres Loayza</dc:creator>
  <cp:lastModifiedBy>kleber Andres Loayza</cp:lastModifiedBy>
  <cp:revision>55</cp:revision>
  <dcterms:created xsi:type="dcterms:W3CDTF">2015-05-13T06:00:46Z</dcterms:created>
  <dcterms:modified xsi:type="dcterms:W3CDTF">2015-05-13T12:28:11Z</dcterms:modified>
</cp:coreProperties>
</file>