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CA259-FC0E-45CB-92ED-4988E6F04674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64675-21F5-40DD-A010-8719F83A95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58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636912"/>
            <a:ext cx="7772400" cy="1470025"/>
          </a:xfrm>
        </p:spPr>
        <p:txBody>
          <a:bodyPr/>
          <a:lstStyle/>
          <a:p>
            <a:r>
              <a:rPr lang="es-ES" dirty="0" smtClean="0"/>
              <a:t>Informática Aplicada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41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56263" cy="910234"/>
          </a:xfrm>
        </p:spPr>
        <p:txBody>
          <a:bodyPr/>
          <a:lstStyle/>
          <a:p>
            <a:r>
              <a:rPr lang="es-ES" dirty="0" smtClean="0"/>
              <a:t>Interfaz Principal Excel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8784976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56263" cy="643678"/>
          </a:xfrm>
        </p:spPr>
        <p:txBody>
          <a:bodyPr/>
          <a:lstStyle/>
          <a:p>
            <a:r>
              <a:rPr lang="es-ES" dirty="0" smtClean="0"/>
              <a:t>Tipos de Datos Excel</a:t>
            </a:r>
            <a:endParaRPr lang="es-ES" dirty="0"/>
          </a:p>
        </p:txBody>
      </p:sp>
      <p:grpSp>
        <p:nvGrpSpPr>
          <p:cNvPr id="39" name="38 Grupo"/>
          <p:cNvGrpSpPr/>
          <p:nvPr/>
        </p:nvGrpSpPr>
        <p:grpSpPr>
          <a:xfrm>
            <a:off x="182563" y="1101724"/>
            <a:ext cx="8778874" cy="5495627"/>
            <a:chOff x="182563" y="1101725"/>
            <a:chExt cx="8778874" cy="4654550"/>
          </a:xfrm>
        </p:grpSpPr>
        <p:pic>
          <p:nvPicPr>
            <p:cNvPr id="22" name="Picture 5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6" t="23895" r="6712" b="7210"/>
            <a:stretch>
              <a:fillRect/>
            </a:stretch>
          </p:blipFill>
          <p:spPr bwMode="auto">
            <a:xfrm>
              <a:off x="2122487" y="1101725"/>
              <a:ext cx="6838950" cy="465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3203576" y="2092326"/>
              <a:ext cx="4022725" cy="3484563"/>
              <a:chOff x="2517" y="1625"/>
              <a:chExt cx="2534" cy="2195"/>
            </a:xfrm>
          </p:grpSpPr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3506" y="2326"/>
                <a:ext cx="1390" cy="986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860" y="1625"/>
                <a:ext cx="661" cy="240"/>
              </a:xfrm>
              <a:prstGeom prst="ellips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 sz="2400"/>
              </a:p>
            </p:txBody>
          </p:sp>
          <p:sp>
            <p:nvSpPr>
              <p:cNvPr id="36" name="Line 18"/>
              <p:cNvSpPr>
                <a:spLocks noChangeShapeType="1"/>
              </p:cNvSpPr>
              <p:nvPr/>
            </p:nvSpPr>
            <p:spPr bwMode="auto">
              <a:xfrm flipH="1" flipV="1">
                <a:off x="4867" y="2484"/>
                <a:ext cx="29" cy="828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7" name="Line 19"/>
              <p:cNvSpPr>
                <a:spLocks noChangeShapeType="1"/>
              </p:cNvSpPr>
              <p:nvPr/>
            </p:nvSpPr>
            <p:spPr bwMode="auto">
              <a:xfrm flipH="1" flipV="1">
                <a:off x="3515" y="1754"/>
                <a:ext cx="1360" cy="737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8" name="Rectangle 20"/>
              <p:cNvSpPr>
                <a:spLocks noChangeArrowheads="1"/>
              </p:cNvSpPr>
              <p:nvPr/>
            </p:nvSpPr>
            <p:spPr bwMode="auto">
              <a:xfrm>
                <a:off x="2517" y="3294"/>
                <a:ext cx="2534" cy="5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s-MX" sz="1600" b="1">
                    <a:solidFill>
                      <a:srgbClr val="6C5000"/>
                    </a:solidFill>
                    <a:latin typeface="Tahoma" pitchFamily="34" charset="0"/>
                  </a:rPr>
                  <a:t>Fórmulas: Relaciona las celdas donde</a:t>
                </a:r>
              </a:p>
              <a:p>
                <a:r>
                  <a:rPr lang="es-MX" sz="1600" b="1">
                    <a:solidFill>
                      <a:srgbClr val="6C5000"/>
                    </a:solidFill>
                    <a:latin typeface="Tahoma" pitchFamily="34" charset="0"/>
                  </a:rPr>
                  <a:t>                  se encuentran los valores</a:t>
                </a:r>
              </a:p>
              <a:p>
                <a:r>
                  <a:rPr lang="es-MX" sz="1600" b="1">
                    <a:solidFill>
                      <a:srgbClr val="6C5000"/>
                    </a:solidFill>
                    <a:latin typeface="Tahoma" pitchFamily="34" charset="0"/>
                  </a:rPr>
                  <a:t>                  numéricos</a:t>
                </a:r>
              </a:p>
            </p:txBody>
          </p:sp>
        </p:grpSp>
        <p:grpSp>
          <p:nvGrpSpPr>
            <p:cNvPr id="24" name="Group 5"/>
            <p:cNvGrpSpPr>
              <a:grpSpLocks/>
            </p:cNvGrpSpPr>
            <p:nvPr/>
          </p:nvGrpSpPr>
          <p:grpSpPr bwMode="auto">
            <a:xfrm>
              <a:off x="182563" y="2217745"/>
              <a:ext cx="2979740" cy="527052"/>
              <a:chOff x="204" y="1344"/>
              <a:chExt cx="1877" cy="332"/>
            </a:xfrm>
          </p:grpSpPr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1746" y="1525"/>
                <a:ext cx="335" cy="73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204" y="1344"/>
                <a:ext cx="1590" cy="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MX" sz="1400" b="1">
                    <a:solidFill>
                      <a:srgbClr val="6C5000"/>
                    </a:solidFill>
                    <a:latin typeface="Tahoma" pitchFamily="34" charset="0"/>
                  </a:rPr>
                  <a:t>Excel únicamente permite</a:t>
                </a:r>
              </a:p>
              <a:p>
                <a:pPr algn="ctr"/>
                <a:r>
                  <a:rPr lang="es-MX" sz="1400" b="1">
                    <a:solidFill>
                      <a:srgbClr val="6C5000"/>
                    </a:solidFill>
                    <a:latin typeface="Tahoma" pitchFamily="34" charset="0"/>
                  </a:rPr>
                  <a:t>un dato por celda.</a:t>
                </a:r>
              </a:p>
            </p:txBody>
          </p:sp>
        </p:grpSp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476251" y="2838454"/>
              <a:ext cx="3132139" cy="862013"/>
              <a:chOff x="295" y="2131"/>
              <a:chExt cx="1973" cy="543"/>
            </a:xfrm>
          </p:grpSpPr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 flipV="1">
                <a:off x="1701" y="2131"/>
                <a:ext cx="560" cy="256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0" name="Line 12"/>
              <p:cNvSpPr>
                <a:spLocks noChangeShapeType="1"/>
              </p:cNvSpPr>
              <p:nvPr/>
            </p:nvSpPr>
            <p:spPr bwMode="auto">
              <a:xfrm flipV="1">
                <a:off x="1701" y="2239"/>
                <a:ext cx="567" cy="193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295" y="2208"/>
                <a:ext cx="1420" cy="46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s-MX" sz="1400" b="1">
                    <a:solidFill>
                      <a:srgbClr val="6C5000"/>
                    </a:solidFill>
                    <a:latin typeface="Tahoma" pitchFamily="34" charset="0"/>
                  </a:rPr>
                  <a:t>Alfanuméricos: Títulos </a:t>
                </a:r>
              </a:p>
              <a:p>
                <a:r>
                  <a:rPr lang="es-MX" sz="1400" b="1">
                    <a:solidFill>
                      <a:srgbClr val="6C5000"/>
                    </a:solidFill>
                    <a:latin typeface="Tahoma" pitchFamily="34" charset="0"/>
                  </a:rPr>
                  <a:t>nombres, direcciones,</a:t>
                </a:r>
              </a:p>
              <a:p>
                <a:r>
                  <a:rPr lang="es-MX" sz="1400" b="1">
                    <a:solidFill>
                      <a:srgbClr val="6C5000"/>
                    </a:solidFill>
                    <a:latin typeface="Tahoma" pitchFamily="34" charset="0"/>
                  </a:rPr>
                  <a:t>conceptos, etc.</a:t>
                </a:r>
              </a:p>
            </p:txBody>
          </p:sp>
        </p:grpSp>
        <p:grpSp>
          <p:nvGrpSpPr>
            <p:cNvPr id="26" name="Group 7"/>
            <p:cNvGrpSpPr>
              <a:grpSpLocks/>
            </p:cNvGrpSpPr>
            <p:nvPr/>
          </p:nvGrpSpPr>
          <p:grpSpPr bwMode="auto">
            <a:xfrm>
              <a:off x="1762125" y="2905127"/>
              <a:ext cx="4256088" cy="1689101"/>
              <a:chOff x="1674" y="2115"/>
              <a:chExt cx="2681" cy="1064"/>
            </a:xfrm>
          </p:grpSpPr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 flipV="1">
                <a:off x="2208" y="2115"/>
                <a:ext cx="1262" cy="813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674" y="2923"/>
                <a:ext cx="2681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s-MX" sz="2000" b="1">
                    <a:solidFill>
                      <a:srgbClr val="6C5000"/>
                    </a:solidFill>
                    <a:latin typeface="Tahoma" pitchFamily="34" charset="0"/>
                  </a:rPr>
                  <a:t>Numéricos: Enteros y decimales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48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24936" cy="1054250"/>
          </a:xfrm>
        </p:spPr>
        <p:txBody>
          <a:bodyPr/>
          <a:lstStyle/>
          <a:p>
            <a:r>
              <a:rPr lang="es-ES" dirty="0" smtClean="0"/>
              <a:t>Introducción de Formulas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813690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80920" cy="1054250"/>
          </a:xfrm>
        </p:spPr>
        <p:txBody>
          <a:bodyPr/>
          <a:lstStyle/>
          <a:p>
            <a:r>
              <a:rPr lang="es-ES" dirty="0" smtClean="0"/>
              <a:t>Trazado de Líneas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7"/>
            <a:ext cx="813690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3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56263" cy="1054250"/>
          </a:xfrm>
        </p:spPr>
        <p:txBody>
          <a:bodyPr/>
          <a:lstStyle/>
          <a:p>
            <a:r>
              <a:rPr lang="es-ES" dirty="0" smtClean="0"/>
              <a:t>Formato de Celdas</a:t>
            </a:r>
            <a:endParaRPr lang="es-ES" dirty="0"/>
          </a:p>
        </p:txBody>
      </p:sp>
      <p:sp>
        <p:nvSpPr>
          <p:cNvPr id="5" name="2 Título"/>
          <p:cNvSpPr txBox="1">
            <a:spLocks/>
          </p:cNvSpPr>
          <p:nvPr/>
        </p:nvSpPr>
        <p:spPr>
          <a:xfrm>
            <a:off x="0" y="1196752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smtClean="0"/>
              <a:t>Formato Numérico  de Celdas</a:t>
            </a:r>
            <a:endParaRPr lang="es-ES" sz="36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806489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107504" y="332656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smtClean="0"/>
              <a:t>Formato Alineación de Celdas</a:t>
            </a:r>
            <a:endParaRPr lang="es-ES" sz="36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2" y="1386906"/>
            <a:ext cx="7299288" cy="51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107504" y="332656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smtClean="0"/>
              <a:t>Formato Alineación de Celdas</a:t>
            </a:r>
            <a:endParaRPr lang="es-ES" sz="36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86906"/>
            <a:ext cx="8280920" cy="506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323528" y="332656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smtClean="0"/>
              <a:t>Formato Bordes de Celdas</a:t>
            </a:r>
            <a:endParaRPr lang="es-ES" sz="36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7184210" cy="515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323528" y="332656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smtClean="0"/>
              <a:t>Formato Relleno de Celdas</a:t>
            </a:r>
            <a:endParaRPr lang="es-ES" sz="36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72129"/>
            <a:ext cx="7560840" cy="50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323528" y="374367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3600" dirty="0" smtClean="0"/>
              <a:t>Gráficos </a:t>
            </a:r>
            <a:r>
              <a:rPr lang="es-ES" sz="4000" dirty="0" smtClean="0"/>
              <a:t>Estadísticos</a:t>
            </a:r>
            <a:endParaRPr lang="es-ES" sz="4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8" y="3429000"/>
            <a:ext cx="7627478" cy="2304256"/>
          </a:xfrm>
          <a:prstGeom prst="rect">
            <a:avLst/>
          </a:prstGeom>
        </p:spPr>
      </p:pic>
      <p:sp>
        <p:nvSpPr>
          <p:cNvPr id="6" name="2 Título"/>
          <p:cNvSpPr txBox="1">
            <a:spLocks/>
          </p:cNvSpPr>
          <p:nvPr/>
        </p:nvSpPr>
        <p:spPr>
          <a:xfrm>
            <a:off x="317167" y="1916832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3600" dirty="0" smtClean="0"/>
              <a:t>Barra de Gráficos Estadísticos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2232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55576" y="332656"/>
            <a:ext cx="7756263" cy="1054250"/>
          </a:xfrm>
        </p:spPr>
        <p:txBody>
          <a:bodyPr/>
          <a:lstStyle/>
          <a:p>
            <a:r>
              <a:rPr lang="es-ES" dirty="0" smtClean="0"/>
              <a:t>Principales Programas de Hojas de Calculo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96952"/>
            <a:ext cx="2438400" cy="24384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419872" y="2691052"/>
            <a:ext cx="470834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el principal programa usado en lo </a:t>
            </a:r>
          </a:p>
          <a:p>
            <a:r>
              <a:rPr lang="es-ES" sz="2000" dirty="0" smtClean="0"/>
              <a:t>    que se </a:t>
            </a:r>
            <a:r>
              <a:rPr lang="es-ES" sz="2000" dirty="0" err="1" smtClean="0"/>
              <a:t>se</a:t>
            </a:r>
            <a:r>
              <a:rPr lang="es-ES" sz="2000" dirty="0" smtClean="0"/>
              <a:t> refiere a las hojas </a:t>
            </a:r>
          </a:p>
          <a:p>
            <a:r>
              <a:rPr lang="es-ES" sz="2000" dirty="0"/>
              <a:t> </a:t>
            </a:r>
            <a:r>
              <a:rPr lang="es-ES" sz="2000" dirty="0" smtClean="0"/>
              <a:t>   electrónicas a nivel mundial.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No es gratuito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Solo funciona bajo el sistema </a:t>
            </a:r>
          </a:p>
          <a:p>
            <a:r>
              <a:rPr lang="es-ES" sz="2000" dirty="0" smtClean="0"/>
              <a:t>    operativo </a:t>
            </a:r>
            <a:r>
              <a:rPr lang="es-ES" sz="2000" dirty="0" err="1" smtClean="0"/>
              <a:t>Window</a:t>
            </a:r>
            <a:r>
              <a:rPr lang="es-ES" sz="2000" dirty="0" smtClean="0"/>
              <a:t>, MAC funciona </a:t>
            </a:r>
          </a:p>
          <a:p>
            <a:r>
              <a:rPr lang="es-ES" sz="2000" dirty="0"/>
              <a:t> </a:t>
            </a:r>
            <a:r>
              <a:rPr lang="es-ES" sz="2000" dirty="0" smtClean="0"/>
              <a:t>   con algunas limitaciones.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dirty="0" smtClean="0"/>
              <a:t>Es propiedad de Microsoft.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2000" dirty="0" smtClean="0"/>
          </a:p>
          <a:p>
            <a:endParaRPr lang="es-ES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sz="2000" dirty="0"/>
          </a:p>
        </p:txBody>
      </p:sp>
      <p:sp>
        <p:nvSpPr>
          <p:cNvPr id="7" name="2 Título"/>
          <p:cNvSpPr txBox="1">
            <a:spLocks/>
          </p:cNvSpPr>
          <p:nvPr/>
        </p:nvSpPr>
        <p:spPr>
          <a:xfrm>
            <a:off x="776327" y="177281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4000" dirty="0" smtClean="0"/>
              <a:t>Microsoft Office Excel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41118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93923"/>
            <a:ext cx="2520280" cy="3364632"/>
          </a:xfrm>
          <a:prstGeom prst="rect">
            <a:avLst/>
          </a:prstGeom>
        </p:spPr>
      </p:pic>
      <p:sp>
        <p:nvSpPr>
          <p:cNvPr id="6" name="2 Título"/>
          <p:cNvSpPr txBox="1">
            <a:spLocks/>
          </p:cNvSpPr>
          <p:nvPr/>
        </p:nvSpPr>
        <p:spPr>
          <a:xfrm>
            <a:off x="683568" y="476672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4000" dirty="0"/>
              <a:t>Apache Open </a:t>
            </a:r>
            <a:r>
              <a:rPr lang="es-ES" sz="4000" dirty="0" smtClean="0"/>
              <a:t>office </a:t>
            </a:r>
            <a:r>
              <a:rPr lang="es-ES" sz="4000" dirty="0" err="1"/>
              <a:t>Calc</a:t>
            </a:r>
            <a:endParaRPr lang="es-ES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563888" y="2636912"/>
            <a:ext cx="51125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la principal alternativa a utilizar, en lugar del Excel.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Esta disponible en todos los sistemas operativos, donde los principales son: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000" dirty="0" err="1" smtClean="0"/>
              <a:t>Window</a:t>
            </a:r>
            <a:endParaRPr lang="es-ES" sz="2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000" dirty="0" smtClean="0"/>
              <a:t>Linux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000" dirty="0" smtClean="0"/>
              <a:t>Mac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libre, quiere decir que tiene licencia Gratuita.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de propiedad </a:t>
            </a:r>
            <a:r>
              <a:rPr lang="es-ES" sz="2000" dirty="0"/>
              <a:t>de Apache </a:t>
            </a:r>
            <a:r>
              <a:rPr lang="es-ES" sz="2000" dirty="0" err="1" smtClean="0"/>
              <a:t>Foundation</a:t>
            </a:r>
            <a:r>
              <a:rPr lang="es-ES" sz="2000" dirty="0" smtClean="0"/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83014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570156"/>
            <a:ext cx="7977209" cy="1054250"/>
          </a:xfrm>
        </p:spPr>
        <p:txBody>
          <a:bodyPr/>
          <a:lstStyle/>
          <a:p>
            <a:r>
              <a:rPr lang="es-ES" dirty="0" smtClean="0"/>
              <a:t>Google Drive </a:t>
            </a:r>
            <a:r>
              <a:rPr lang="es-ES" dirty="0" err="1" smtClean="0"/>
              <a:t>Calc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4904"/>
            <a:ext cx="3168352" cy="3384376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635896" y="2564904"/>
            <a:ext cx="51845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una de las herramientas mas usadas, tanto a nivel empresarial como a nivel académico, en lo que se refiere a hoja electrónica ubicada en la nube.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propiedad de Google.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Fue lanzado el 24 de abril de 2012.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Esta hoja electrónica, puede ser usada por distintos usuarios al mismo tiempo.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Tiene versión gratuita y de pago.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adaptable a todos los dispositivos, tanto computadores de escritorio, portátiles, y teléfonos inteligentes.</a:t>
            </a:r>
          </a:p>
        </p:txBody>
      </p:sp>
    </p:spTree>
    <p:extLst>
      <p:ext uri="{BB962C8B-B14F-4D97-AF65-F5344CB8AC3E}">
        <p14:creationId xmlns:p14="http://schemas.microsoft.com/office/powerpoint/2010/main" val="2156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08912" cy="1054250"/>
          </a:xfrm>
        </p:spPr>
        <p:txBody>
          <a:bodyPr/>
          <a:lstStyle/>
          <a:p>
            <a:pPr algn="l"/>
            <a:r>
              <a:rPr lang="es-ES" dirty="0" err="1" smtClean="0"/>
              <a:t>Polaris</a:t>
            </a:r>
            <a:r>
              <a:rPr lang="es-ES" dirty="0" smtClean="0"/>
              <a:t> </a:t>
            </a:r>
            <a:r>
              <a:rPr lang="es-ES" dirty="0"/>
              <a:t>Office </a:t>
            </a:r>
            <a:r>
              <a:rPr lang="es-ES" dirty="0" err="1" smtClean="0"/>
              <a:t>Spreadsheet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2232248" cy="403244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914747" y="2010156"/>
            <a:ext cx="59766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Es </a:t>
            </a:r>
            <a:r>
              <a:rPr lang="es-ES" dirty="0" smtClean="0"/>
              <a:t>una de las principales herramientas de calculo para dispositivos móviles, para todos los sistemas operativos como: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Window</a:t>
            </a:r>
            <a:r>
              <a:rPr lang="es-ES" dirty="0" smtClean="0"/>
              <a:t> Mobile.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Android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iOS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Bada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Es libre la aplicación no tiene costo.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Es propiedad de </a:t>
            </a:r>
            <a:r>
              <a:rPr lang="es-ES" dirty="0" err="1"/>
              <a:t>Infraware</a:t>
            </a:r>
            <a:r>
              <a:rPr lang="es-ES" dirty="0"/>
              <a:t> Inc</a:t>
            </a:r>
            <a:r>
              <a:rPr lang="es-E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Puede abrir archivos de todos los formatos, en </a:t>
            </a:r>
            <a:r>
              <a:rPr lang="es-ES" dirty="0" err="1" smtClean="0"/>
              <a:t>relacion</a:t>
            </a:r>
            <a:r>
              <a:rPr lang="es-ES" dirty="0" smtClean="0"/>
              <a:t> a las hojas </a:t>
            </a:r>
            <a:r>
              <a:rPr lang="es-ES" dirty="0" err="1" smtClean="0"/>
              <a:t>electronicas</a:t>
            </a:r>
            <a:r>
              <a:rPr lang="es-ES" dirty="0" smtClean="0"/>
              <a:t> como: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Xls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Xlsx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odt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317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7756263" cy="1054250"/>
          </a:xfrm>
        </p:spPr>
        <p:txBody>
          <a:bodyPr/>
          <a:lstStyle/>
          <a:p>
            <a:r>
              <a:rPr lang="es-ES" dirty="0" smtClean="0"/>
              <a:t>Office Mobile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00250"/>
            <a:ext cx="2857500" cy="452509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167336" y="2010156"/>
            <a:ext cx="59766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Es </a:t>
            </a:r>
            <a:r>
              <a:rPr lang="es-ES" dirty="0" smtClean="0"/>
              <a:t>una herramientas de calculo para dispositivos móviles, para todos los sistemas operativos como: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Window</a:t>
            </a:r>
            <a:r>
              <a:rPr lang="es-ES" dirty="0" smtClean="0"/>
              <a:t> Mobile.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Android</a:t>
            </a:r>
            <a:r>
              <a:rPr lang="es-ES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/>
              <a:t>i</a:t>
            </a:r>
            <a:r>
              <a:rPr lang="es-ES" dirty="0" err="1" smtClean="0"/>
              <a:t>OS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Es compatible con las hojas electrónicas de versiones de escritorio.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Es propiedad de Microsoft.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Fue lanzado en el 2007.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Puede abrir archivos de todos los formatos, en </a:t>
            </a:r>
            <a:r>
              <a:rPr lang="es-ES" dirty="0" err="1" smtClean="0"/>
              <a:t>relacion</a:t>
            </a:r>
            <a:r>
              <a:rPr lang="es-ES" dirty="0" smtClean="0"/>
              <a:t> a las hojas </a:t>
            </a:r>
            <a:r>
              <a:rPr lang="es-ES" dirty="0" err="1" smtClean="0"/>
              <a:t>electronicas</a:t>
            </a:r>
            <a:r>
              <a:rPr lang="es-ES" dirty="0" smtClean="0"/>
              <a:t> como: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Xls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Xlsx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02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3212976"/>
            <a:ext cx="7756263" cy="1054250"/>
          </a:xfrm>
        </p:spPr>
        <p:txBody>
          <a:bodyPr/>
          <a:lstStyle/>
          <a:p>
            <a:r>
              <a:rPr lang="es-ES" dirty="0" smtClean="0"/>
              <a:t>Excel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77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56263" cy="1054250"/>
          </a:xfrm>
        </p:spPr>
        <p:txBody>
          <a:bodyPr/>
          <a:lstStyle/>
          <a:p>
            <a:r>
              <a:rPr lang="es-ES" dirty="0" smtClean="0"/>
              <a:t>Pagina Inicial Excel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882047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7756263" cy="770612"/>
          </a:xfrm>
        </p:spPr>
        <p:txBody>
          <a:bodyPr/>
          <a:lstStyle/>
          <a:p>
            <a:pPr algn="l"/>
            <a:r>
              <a:rPr lang="es-ES" dirty="0"/>
              <a:t>La ficha Archivo</a:t>
            </a:r>
            <a:br>
              <a:rPr lang="es-ES" dirty="0"/>
            </a:b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1457325" cy="54006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246992" y="980728"/>
            <a:ext cx="67174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Guardar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Guarda el contenido en la hoja de calculo en un archivo.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Guardar Como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Guarda de la misma forma que el Guardar, pero con la diferencia es que puedes cambiar el nombre y el directorio de ubicación del archivo.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Abrir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Abre un documento Excel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Reciente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encuentran los documentos </a:t>
            </a:r>
            <a:r>
              <a:rPr lang="es-ES" dirty="0"/>
              <a:t>E</a:t>
            </a:r>
            <a:r>
              <a:rPr lang="es-ES" dirty="0" smtClean="0"/>
              <a:t>xcel recién abiertos.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Imprimir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Imprime el contenido de la hoja de calculo.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Guardar y Enviar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Guarda y se abre un cliente correo para enviar el archivo  Excel como archivo adjunto.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Ayuda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despliega ventana emergente de ayuda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Opciones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despliega una ventana de las opciones de Excel.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Salir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Sale de Excel.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41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654</TotalTime>
  <Words>510</Words>
  <Application>Microsoft Office PowerPoint</Application>
  <PresentationFormat>Presentación en pantalla (4:3)</PresentationFormat>
  <Paragraphs>92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Cartoné</vt:lpstr>
      <vt:lpstr>Informática Aplicada</vt:lpstr>
      <vt:lpstr>Principales Programas de Hojas de Calculo</vt:lpstr>
      <vt:lpstr>Presentación de PowerPoint</vt:lpstr>
      <vt:lpstr>Google Drive Calc</vt:lpstr>
      <vt:lpstr>Polaris Office Spreadsheet</vt:lpstr>
      <vt:lpstr>Office Mobile</vt:lpstr>
      <vt:lpstr>Excel</vt:lpstr>
      <vt:lpstr>Pagina Inicial Excel</vt:lpstr>
      <vt:lpstr>La ficha Archivo </vt:lpstr>
      <vt:lpstr>Interfaz Principal Excel</vt:lpstr>
      <vt:lpstr>Tipos de Datos Excel</vt:lpstr>
      <vt:lpstr>Introducción de Formulas</vt:lpstr>
      <vt:lpstr>Trazado de Líneas</vt:lpstr>
      <vt:lpstr>Formato de Celdas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Aplicada</dc:title>
  <dc:creator>kleber Andres Loayza</dc:creator>
  <cp:lastModifiedBy>kleber Andres Loayza</cp:lastModifiedBy>
  <cp:revision>92</cp:revision>
  <dcterms:created xsi:type="dcterms:W3CDTF">2015-05-13T06:00:46Z</dcterms:created>
  <dcterms:modified xsi:type="dcterms:W3CDTF">2015-05-14T05:20:41Z</dcterms:modified>
</cp:coreProperties>
</file>