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Estadisticas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MODA.UNO: </a:t>
            </a:r>
            <a:r>
              <a:rPr lang="es-ES" dirty="0"/>
              <a:t>Devuelve el valor más frecuente o repetitivo de una matriz o rango </a:t>
            </a:r>
            <a:r>
              <a:rPr lang="es-ES" dirty="0" smtClean="0"/>
              <a:t>de datos.</a:t>
            </a:r>
          </a:p>
          <a:p>
            <a:pPr marL="0" indent="0">
              <a:buNone/>
            </a:pPr>
            <a:r>
              <a:rPr lang="es-ES" dirty="0" smtClean="0"/>
              <a:t>		=MODA.UNO(rango)</a:t>
            </a:r>
          </a:p>
          <a:p>
            <a:pPr marL="0" indent="0">
              <a:buNone/>
            </a:pPr>
            <a:r>
              <a:rPr lang="es-ES" b="1" dirty="0" smtClean="0"/>
              <a:t>NORMALIZACION: </a:t>
            </a:r>
            <a:r>
              <a:rPr lang="es-ES" dirty="0"/>
              <a:t>Devuelve un </a:t>
            </a:r>
            <a:r>
              <a:rPr lang="es-ES" dirty="0" smtClean="0"/>
              <a:t>valor normalizado </a:t>
            </a:r>
            <a:r>
              <a:rPr lang="es-ES" dirty="0"/>
              <a:t>de una distribución caracterizada </a:t>
            </a:r>
            <a:r>
              <a:rPr lang="es-ES" dirty="0" smtClean="0"/>
              <a:t>por una </a:t>
            </a:r>
            <a:r>
              <a:rPr lang="es-ES" dirty="0"/>
              <a:t>media y desviación estándar</a:t>
            </a:r>
            <a:r>
              <a:rPr lang="es-ES" dirty="0" smtClean="0"/>
              <a:t>.</a:t>
            </a:r>
          </a:p>
          <a:p>
            <a:pPr lvl="1"/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err="1" smtClean="0"/>
              <a:t>Desviacion</a:t>
            </a:r>
            <a:r>
              <a:rPr lang="en-US" dirty="0" smtClean="0"/>
              <a:t> </a:t>
            </a:r>
            <a:r>
              <a:rPr lang="en-US" dirty="0" err="1" smtClean="0"/>
              <a:t>Estandard</a:t>
            </a:r>
            <a:r>
              <a:rPr lang="en-US" dirty="0" smtClean="0"/>
              <a:t>	</a:t>
            </a:r>
            <a:r>
              <a:rPr lang="en-US" dirty="0"/>
              <a:t>	 =</a:t>
            </a:r>
            <a:r>
              <a:rPr lang="en-US" dirty="0" smtClean="0"/>
              <a:t>NORMALIZACION(</a:t>
            </a:r>
            <a:r>
              <a:rPr lang="en-US" dirty="0" err="1" smtClean="0"/>
              <a:t>x,media,desv_estand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20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PERMUTACIONES:</a:t>
            </a:r>
            <a:r>
              <a:rPr lang="es-ES" dirty="0" smtClean="0"/>
              <a:t> </a:t>
            </a:r>
            <a:r>
              <a:rPr lang="es-ES" dirty="0"/>
              <a:t>Devuelve el número de permutaciones para un número </a:t>
            </a:r>
            <a:r>
              <a:rPr lang="es-ES" dirty="0" smtClean="0"/>
              <a:t>determinado de </a:t>
            </a:r>
            <a:r>
              <a:rPr lang="es-ES" dirty="0"/>
              <a:t>objetos que pueden ser seleccionados de los objetos totales</a:t>
            </a:r>
            <a:r>
              <a:rPr lang="es-ES" dirty="0" smtClean="0"/>
              <a:t>.</a:t>
            </a:r>
          </a:p>
          <a:p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 smtClean="0"/>
              <a:t>Tama</a:t>
            </a:r>
            <a:r>
              <a:rPr lang="es-ES_tradnl" dirty="0" err="1" smtClean="0"/>
              <a:t>ño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=PERMUTACIONES(</a:t>
            </a:r>
            <a:r>
              <a:rPr lang="es-ES" dirty="0" err="1" smtClean="0"/>
              <a:t>numero,tam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b="1" dirty="0" smtClean="0"/>
              <a:t>PROBABILIDAD: </a:t>
            </a:r>
            <a:r>
              <a:rPr lang="es-ES" dirty="0"/>
              <a:t>Devuelve la probabilidad de que los valores de un rango </a:t>
            </a:r>
            <a:r>
              <a:rPr lang="es-ES" dirty="0" smtClean="0"/>
              <a:t>se encuentren </a:t>
            </a:r>
            <a:r>
              <a:rPr lang="es-ES" dirty="0"/>
              <a:t>entre dos límites o sean iguales a un límite inferior</a:t>
            </a:r>
            <a:r>
              <a:rPr lang="es-ES" dirty="0" smtClean="0"/>
              <a:t>.</a:t>
            </a:r>
          </a:p>
          <a:p>
            <a:r>
              <a:rPr lang="es-ES" dirty="0"/>
              <a:t>rango </a:t>
            </a:r>
            <a:r>
              <a:rPr lang="es-ES" dirty="0" smtClean="0"/>
              <a:t>x</a:t>
            </a:r>
          </a:p>
          <a:p>
            <a:r>
              <a:rPr lang="es-ES" dirty="0"/>
              <a:t>rango </a:t>
            </a:r>
            <a:r>
              <a:rPr lang="es-ES" dirty="0" smtClean="0"/>
              <a:t>probabilidad</a:t>
            </a:r>
          </a:p>
          <a:p>
            <a:r>
              <a:rPr lang="es-ES" dirty="0"/>
              <a:t>limite </a:t>
            </a:r>
            <a:r>
              <a:rPr lang="es-ES" dirty="0" err="1" smtClean="0"/>
              <a:t>inf</a:t>
            </a:r>
            <a:endParaRPr lang="es-ES" dirty="0" smtClean="0"/>
          </a:p>
          <a:p>
            <a:pPr marL="0" indent="0">
              <a:buNone/>
            </a:pPr>
            <a:r>
              <a:rPr lang="es-ES_tradnl" dirty="0"/>
              <a:t>	 =</a:t>
            </a:r>
            <a:r>
              <a:rPr lang="es-ES_tradnl" dirty="0" smtClean="0"/>
              <a:t>PROBABILIDAD(</a:t>
            </a:r>
            <a:r>
              <a:rPr lang="es-ES_tradnl" dirty="0" err="1" smtClean="0"/>
              <a:t>rango_x,rango_y,lim_inf,lim_sup</a:t>
            </a:r>
            <a:r>
              <a:rPr lang="es-ES_tradnl" dirty="0" smtClean="0"/>
              <a:t>)</a:t>
            </a:r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30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19268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PROMEDIO: </a:t>
            </a:r>
            <a:r>
              <a:rPr lang="es-ES" dirty="0"/>
              <a:t>Devuelve el promedio (media aritmética) de los argumentos, </a:t>
            </a:r>
            <a:r>
              <a:rPr lang="es-ES" dirty="0" smtClean="0"/>
              <a:t>los cuales </a:t>
            </a:r>
            <a:r>
              <a:rPr lang="es-ES" dirty="0"/>
              <a:t>pueden ser números, nombres, matrices o referencias </a:t>
            </a:r>
            <a:r>
              <a:rPr lang="es-ES" dirty="0" smtClean="0"/>
              <a:t>que contengan números:</a:t>
            </a:r>
          </a:p>
          <a:p>
            <a:pPr marL="0" indent="0">
              <a:buNone/>
            </a:pPr>
            <a:r>
              <a:rPr lang="es-ES_tradnl" dirty="0"/>
              <a:t>	=</a:t>
            </a:r>
            <a:r>
              <a:rPr lang="es-ES_tradnl" dirty="0" smtClean="0"/>
              <a:t>PROMEDIO(rango)</a:t>
            </a:r>
          </a:p>
          <a:p>
            <a:pPr marL="0" indent="0">
              <a:buNone/>
            </a:pPr>
            <a:r>
              <a:rPr lang="es-ES" b="1" dirty="0" smtClean="0"/>
              <a:t>PROMEDIO.SI: </a:t>
            </a:r>
            <a:r>
              <a:rPr lang="es-ES" dirty="0"/>
              <a:t>Busca el promedio (media aritmética) de las celdas que cumplen </a:t>
            </a:r>
            <a:r>
              <a:rPr lang="es-ES" dirty="0" smtClean="0"/>
              <a:t>un determinado </a:t>
            </a:r>
            <a:r>
              <a:rPr lang="es-ES" dirty="0"/>
              <a:t>criterio o condición.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=PROMEDIO.SI(</a:t>
            </a:r>
            <a:r>
              <a:rPr lang="es-ES" dirty="0" err="1" smtClean="0"/>
              <a:t>rango,criterio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068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PRONOSTICO: </a:t>
            </a:r>
            <a:r>
              <a:rPr lang="es-ES" dirty="0"/>
              <a:t>Calcula o predice un valor futuro en una tendencia lineal </a:t>
            </a:r>
            <a:r>
              <a:rPr lang="es-ES" dirty="0" smtClean="0"/>
              <a:t>usando valores existentes</a:t>
            </a:r>
          </a:p>
          <a:p>
            <a:pPr lvl="1"/>
            <a:r>
              <a:rPr lang="es-ES_tradnl" dirty="0" smtClean="0"/>
              <a:t>X</a:t>
            </a:r>
          </a:p>
          <a:p>
            <a:pPr lvl="1"/>
            <a:r>
              <a:rPr lang="es-ES_tradnl" dirty="0" smtClean="0"/>
              <a:t>Conocido y</a:t>
            </a:r>
          </a:p>
          <a:p>
            <a:pPr lvl="1"/>
            <a:r>
              <a:rPr lang="es-ES_tradnl" dirty="0" smtClean="0"/>
              <a:t>Conocido X</a:t>
            </a:r>
          </a:p>
          <a:p>
            <a:pPr marL="0" indent="0">
              <a:buNone/>
            </a:pPr>
            <a:r>
              <a:rPr lang="es-ES_tradnl" dirty="0"/>
              <a:t>	 =</a:t>
            </a:r>
            <a:r>
              <a:rPr lang="es-ES_tradnl" dirty="0" smtClean="0"/>
              <a:t>PRONOSTICO(</a:t>
            </a:r>
            <a:r>
              <a:rPr lang="es-ES_tradnl" dirty="0" err="1" smtClean="0"/>
              <a:t>x,conocido_x,conocido_y</a:t>
            </a:r>
            <a:r>
              <a:rPr lang="es-ES_tradnl" dirty="0" smtClean="0"/>
              <a:t>)</a:t>
            </a: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TENDENCIA: </a:t>
            </a:r>
            <a:r>
              <a:rPr lang="es-ES" dirty="0"/>
              <a:t>Devuelve números en una tendencia lineal que coincide con puntos </a:t>
            </a:r>
            <a:r>
              <a:rPr lang="es-ES" dirty="0" smtClean="0"/>
              <a:t>de datos </a:t>
            </a:r>
            <a:r>
              <a:rPr lang="es-ES" dirty="0"/>
              <a:t>conocidos, usando el método de los mínimos cuadrados</a:t>
            </a:r>
            <a:r>
              <a:rPr lang="es-ES" dirty="0" smtClean="0"/>
              <a:t>.</a:t>
            </a:r>
          </a:p>
          <a:p>
            <a:pPr lvl="1"/>
            <a:r>
              <a:rPr lang="es-ES_tradnl" dirty="0"/>
              <a:t>Conocido y</a:t>
            </a:r>
          </a:p>
          <a:p>
            <a:pPr lvl="1"/>
            <a:r>
              <a:rPr lang="es-ES_tradnl" dirty="0"/>
              <a:t>Conocido X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=TENDENCIA(</a:t>
            </a:r>
            <a:r>
              <a:rPr lang="es-ES" dirty="0" err="1" smtClean="0"/>
              <a:t>conocido_y,conocido_x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67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6264696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VAR.P: </a:t>
            </a:r>
            <a:r>
              <a:rPr lang="es-ES" dirty="0"/>
              <a:t>Calcula la varianza en función de la población total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/>
              <a:t>=VAR.P(</a:t>
            </a:r>
            <a:r>
              <a:rPr lang="en-US" dirty="0" err="1" smtClean="0"/>
              <a:t>Rango_Poblacion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VAR.S:</a:t>
            </a:r>
            <a:r>
              <a:rPr lang="es-ES" dirty="0"/>
              <a:t> Calcula la varianza en función de una muestra</a:t>
            </a:r>
          </a:p>
          <a:p>
            <a:pPr marL="0" indent="0">
              <a:buNone/>
            </a:pPr>
            <a:r>
              <a:rPr lang="es-ES" dirty="0" smtClean="0"/>
              <a:t>		=VAR.S(</a:t>
            </a:r>
            <a:r>
              <a:rPr lang="es-ES" dirty="0" err="1" smtClean="0"/>
              <a:t>Rango_muestra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72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US" dirty="0" err="1" smtClean="0"/>
              <a:t>Practica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177281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Dado los pesos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personas: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458112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r>
              <a:rPr lang="en-US" dirty="0" err="1" smtClean="0"/>
              <a:t>Obtenga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distribucion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amplitud</a:t>
            </a:r>
            <a:r>
              <a:rPr lang="en-US" dirty="0" smtClean="0"/>
              <a:t> 5, </a:t>
            </a:r>
            <a:r>
              <a:rPr lang="en-US" dirty="0" err="1" smtClean="0"/>
              <a:t>siendo</a:t>
            </a:r>
            <a:r>
              <a:rPr lang="en-US" dirty="0" smtClean="0"/>
              <a:t> el primer </a:t>
            </a:r>
            <a:r>
              <a:rPr lang="en-US" dirty="0" err="1" smtClean="0"/>
              <a:t>intervalo</a:t>
            </a:r>
            <a:r>
              <a:rPr lang="en-US" dirty="0" smtClean="0"/>
              <a:t> [55;60].</a:t>
            </a:r>
          </a:p>
          <a:p>
            <a:r>
              <a:rPr lang="en-US" dirty="0" smtClean="0"/>
              <a:t>2)</a:t>
            </a:r>
            <a:r>
              <a:rPr lang="en-US" dirty="0" err="1" smtClean="0"/>
              <a:t>Cuantas</a:t>
            </a:r>
            <a:r>
              <a:rPr lang="en-US" dirty="0" smtClean="0"/>
              <a:t> personas </a:t>
            </a:r>
            <a:r>
              <a:rPr lang="en-US" dirty="0" err="1" smtClean="0"/>
              <a:t>tienen</a:t>
            </a:r>
            <a:r>
              <a:rPr lang="en-US" dirty="0" smtClean="0"/>
              <a:t> peso mayor o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60kg, y </a:t>
            </a:r>
            <a:r>
              <a:rPr lang="en-US" dirty="0" err="1" smtClean="0"/>
              <a:t>cuantas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50kg?</a:t>
            </a:r>
          </a:p>
          <a:p>
            <a:r>
              <a:rPr lang="en-US" dirty="0" smtClean="0"/>
              <a:t>3)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porcentaje</a:t>
            </a:r>
            <a:r>
              <a:rPr lang="en-US" dirty="0"/>
              <a:t> de peso </a:t>
            </a:r>
            <a:r>
              <a:rPr lang="en-US" dirty="0" err="1"/>
              <a:t>menor</a:t>
            </a:r>
            <a:r>
              <a:rPr lang="en-US" dirty="0"/>
              <a:t> a 65kg?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3196"/>
              </p:ext>
            </p:extLst>
          </p:nvPr>
        </p:nvGraphicFramePr>
        <p:xfrm>
          <a:off x="986408" y="2708920"/>
          <a:ext cx="7041978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663"/>
                <a:gridCol w="1173663"/>
                <a:gridCol w="1173663"/>
                <a:gridCol w="1173663"/>
                <a:gridCol w="1173663"/>
                <a:gridCol w="1173663"/>
              </a:tblGrid>
              <a:tr h="396044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6044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6044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6044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6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4766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Dados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,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tendencia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a</a:t>
            </a:r>
            <a:r>
              <a:rPr lang="es-ES_tradnl" dirty="0" err="1" smtClean="0"/>
              <a:t>ños</a:t>
            </a:r>
            <a:r>
              <a:rPr lang="es-ES_tradnl" dirty="0" smtClean="0"/>
              <a:t>: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2779"/>
              </p:ext>
            </p:extLst>
          </p:nvPr>
        </p:nvGraphicFramePr>
        <p:xfrm>
          <a:off x="611560" y="1556792"/>
          <a:ext cx="7992888" cy="93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  <a:gridCol w="666074"/>
              </a:tblGrid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Año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805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Venta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10314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11003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11010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10934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11130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11560" y="31409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Calcule la tendencia para los años 2016,2017,2018,2019,2020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86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5486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Dados los siguientes resultados deportivos: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6567"/>
              </p:ext>
            </p:extLst>
          </p:nvPr>
        </p:nvGraphicFramePr>
        <p:xfrm>
          <a:off x="2195736" y="1484784"/>
          <a:ext cx="4248471" cy="3528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672"/>
                <a:gridCol w="842672"/>
                <a:gridCol w="842672"/>
                <a:gridCol w="877783"/>
                <a:gridCol w="842672"/>
              </a:tblGrid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emelec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Aucas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emelec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Aucas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emelec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Aucas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Barcelona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Liga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Barcelona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Liga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Barcelona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Liga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Quito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Cuenca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Quito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Cuenca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1415"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Quito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Cuenca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7544" y="522920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Calcule el pronostico de las siguiente fecha?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93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CONTAR</a:t>
            </a:r>
            <a:r>
              <a:rPr lang="es-ES" b="1" dirty="0" smtClean="0"/>
              <a:t>: </a:t>
            </a:r>
            <a:r>
              <a:rPr lang="es-ES" dirty="0"/>
              <a:t>Cuenta el número de celdas de un rango que contienen </a:t>
            </a:r>
            <a:r>
              <a:rPr lang="es-ES" dirty="0" smtClean="0"/>
              <a:t>números</a:t>
            </a:r>
          </a:p>
          <a:p>
            <a:pPr marL="0" indent="0">
              <a:buNone/>
            </a:pPr>
            <a:r>
              <a:rPr lang="es-ES" dirty="0" smtClean="0"/>
              <a:t>	=CONTAR(rango)</a:t>
            </a:r>
          </a:p>
          <a:p>
            <a:pPr marL="0" indent="0">
              <a:buNone/>
            </a:pPr>
            <a:r>
              <a:rPr lang="es-ES" b="1" dirty="0" smtClean="0"/>
              <a:t>CONTAR.SI: </a:t>
            </a:r>
            <a:r>
              <a:rPr lang="es-ES" dirty="0" smtClean="0"/>
              <a:t>Cuenta </a:t>
            </a:r>
            <a:r>
              <a:rPr lang="es-ES" dirty="0"/>
              <a:t>las celdas en el rango que coinciden con la condición </a:t>
            </a:r>
            <a:r>
              <a:rPr lang="es-ES" dirty="0" smtClean="0"/>
              <a:t>dada</a:t>
            </a:r>
          </a:p>
          <a:p>
            <a:pPr marL="0" indent="0">
              <a:buNone/>
            </a:pPr>
            <a:r>
              <a:rPr lang="en-US" dirty="0" smtClean="0"/>
              <a:t>	=CONTAR.SI(</a:t>
            </a:r>
            <a:r>
              <a:rPr lang="en-US" dirty="0" err="1" smtClean="0"/>
              <a:t>rango,criterio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s-ES" b="1" dirty="0" smtClean="0"/>
              <a:t>CONTARA: </a:t>
            </a:r>
            <a:r>
              <a:rPr lang="es-ES" dirty="0"/>
              <a:t>Cuenta el número de celdas no vacías de un rango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	=CONTARA(rango)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5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COVARIANCE.P: </a:t>
            </a:r>
            <a:r>
              <a:rPr lang="es-ES" dirty="0"/>
              <a:t>Devuelve la covarianza </a:t>
            </a:r>
            <a:r>
              <a:rPr lang="es-ES" dirty="0" smtClean="0"/>
              <a:t>de población</a:t>
            </a:r>
            <a:r>
              <a:rPr lang="es-ES" dirty="0"/>
              <a:t>, el promedio de los productos </a:t>
            </a:r>
            <a:r>
              <a:rPr lang="es-ES" dirty="0" smtClean="0"/>
              <a:t>de las </a:t>
            </a:r>
            <a:r>
              <a:rPr lang="es-ES" dirty="0"/>
              <a:t>desviaciones para cada pareja de </a:t>
            </a:r>
            <a:r>
              <a:rPr lang="es-ES" dirty="0" smtClean="0"/>
              <a:t>puntos de </a:t>
            </a:r>
            <a:r>
              <a:rPr lang="es-ES" dirty="0"/>
              <a:t>datos en </a:t>
            </a:r>
            <a:r>
              <a:rPr lang="es-ES" dirty="0" smtClean="0"/>
              <a:t>dos conjuntos </a:t>
            </a:r>
            <a:r>
              <a:rPr lang="es-ES" dirty="0"/>
              <a:t>de datos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=</a:t>
            </a:r>
            <a:r>
              <a:rPr lang="en-US" dirty="0"/>
              <a:t>COVARIANCE.P(rango_1, </a:t>
            </a:r>
            <a:r>
              <a:rPr lang="en-US" dirty="0" smtClean="0"/>
              <a:t>rango_2)</a:t>
            </a:r>
          </a:p>
          <a:p>
            <a:pPr marL="0" indent="0">
              <a:buNone/>
            </a:pPr>
            <a:r>
              <a:rPr lang="es-ES" b="1" dirty="0" smtClean="0"/>
              <a:t>DESVEST.M: </a:t>
            </a:r>
            <a:r>
              <a:rPr lang="es-ES" dirty="0"/>
              <a:t>Calcula la desviación estándar </a:t>
            </a:r>
            <a:r>
              <a:rPr lang="es-ES" dirty="0" smtClean="0"/>
              <a:t>en función </a:t>
            </a:r>
            <a:r>
              <a:rPr lang="es-ES" dirty="0"/>
              <a:t>de una muestra (omite </a:t>
            </a:r>
            <a:r>
              <a:rPr lang="es-ES" dirty="0" smtClean="0"/>
              <a:t>los valores </a:t>
            </a:r>
            <a:r>
              <a:rPr lang="es-ES" dirty="0"/>
              <a:t>lógicos y el texto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r>
              <a:rPr lang="es-ES" dirty="0" smtClean="0"/>
              <a:t>	=DESVEST.M(rango)</a:t>
            </a:r>
          </a:p>
          <a:p>
            <a:pPr marL="0" indent="0">
              <a:buNone/>
            </a:pPr>
            <a:r>
              <a:rPr lang="es-ES" b="1" dirty="0" smtClean="0"/>
              <a:t>DESVEST.P: </a:t>
            </a:r>
            <a:r>
              <a:rPr lang="es-ES" dirty="0"/>
              <a:t>Calcula la desviación estándar en función de la población </a:t>
            </a:r>
            <a:r>
              <a:rPr lang="es-ES" dirty="0" smtClean="0"/>
              <a:t>total proporcionada </a:t>
            </a:r>
            <a:r>
              <a:rPr lang="es-ES" dirty="0"/>
              <a:t>como argumentos (omite los valores lógicos y el texto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=DESVEST.P(</a:t>
            </a:r>
            <a:r>
              <a:rPr lang="en-US" dirty="0" err="1" smtClean="0"/>
              <a:t>rango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DISTR.CHICUAD: </a:t>
            </a:r>
            <a:r>
              <a:rPr lang="es-ES" dirty="0"/>
              <a:t>Devuelve la probabilidad de cola izquierda de la distribución </a:t>
            </a:r>
            <a:r>
              <a:rPr lang="es-ES" dirty="0" err="1" smtClean="0"/>
              <a:t>chi</a:t>
            </a:r>
            <a:r>
              <a:rPr lang="es-ES" dirty="0"/>
              <a:t> </a:t>
            </a:r>
            <a:r>
              <a:rPr lang="es-ES" dirty="0" smtClean="0"/>
              <a:t>cuadrado.</a:t>
            </a:r>
          </a:p>
          <a:p>
            <a:pPr marL="0" indent="0">
              <a:buNone/>
            </a:pPr>
            <a:r>
              <a:rPr lang="en-US" dirty="0" err="1" smtClean="0"/>
              <a:t>Recibe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:</a:t>
            </a:r>
          </a:p>
          <a:p>
            <a:r>
              <a:rPr lang="es-ES" dirty="0"/>
              <a:t>x (obligatorio): El valor en el que se evaluará la distribución.</a:t>
            </a:r>
          </a:p>
          <a:p>
            <a:r>
              <a:rPr lang="es-ES" dirty="0" err="1"/>
              <a:t>grados_de_libertad</a:t>
            </a:r>
            <a:r>
              <a:rPr lang="es-ES" dirty="0"/>
              <a:t> (obligatorio): Número de grados </a:t>
            </a:r>
            <a:r>
              <a:rPr lang="es-ES" dirty="0" smtClean="0"/>
              <a:t>de libertad (</a:t>
            </a:r>
            <a:r>
              <a:rPr lang="es-ES" dirty="0" err="1" smtClean="0"/>
              <a:t>gl</a:t>
            </a:r>
            <a:r>
              <a:rPr lang="es-ES" dirty="0" smtClean="0"/>
              <a:t>=n-1).</a:t>
            </a:r>
            <a:endParaRPr lang="es-ES" dirty="0"/>
          </a:p>
          <a:p>
            <a:r>
              <a:rPr lang="es-ES" dirty="0"/>
              <a:t>acumulado (obligatorio): Indica si se utilizará la función </a:t>
            </a:r>
            <a:r>
              <a:rPr lang="es-ES" dirty="0" smtClean="0"/>
              <a:t>de distribución </a:t>
            </a:r>
            <a:r>
              <a:rPr lang="es-ES" dirty="0"/>
              <a:t>acumulativa.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=DISTR.CHICUAD(</a:t>
            </a:r>
            <a:r>
              <a:rPr lang="es-ES" dirty="0" err="1" smtClean="0"/>
              <a:t>x,gl,Acum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42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DISTR.NORM.N: </a:t>
            </a:r>
            <a:r>
              <a:rPr lang="es-ES" dirty="0"/>
              <a:t>Devuelve la distribución normal para la media y la desviación </a:t>
            </a:r>
            <a:r>
              <a:rPr lang="es-ES" dirty="0" smtClean="0"/>
              <a:t>estándar especificadas, recibe como argumento:</a:t>
            </a:r>
          </a:p>
          <a:p>
            <a:pPr lvl="1"/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err="1" smtClean="0"/>
              <a:t>Desviacion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endParaRPr lang="en-US" dirty="0" smtClean="0"/>
          </a:p>
          <a:p>
            <a:pPr lvl="1"/>
            <a:r>
              <a:rPr lang="en-US" dirty="0" err="1" smtClean="0"/>
              <a:t>Acumulado</a:t>
            </a:r>
            <a:endParaRPr lang="en-US" dirty="0" smtClean="0"/>
          </a:p>
          <a:p>
            <a:pPr marL="0" indent="0">
              <a:buNone/>
            </a:pPr>
            <a:r>
              <a:rPr lang="es-ES" dirty="0" smtClean="0"/>
              <a:t>	=DISTR.NORM.N(</a:t>
            </a:r>
            <a:r>
              <a:rPr lang="es-ES" dirty="0" err="1" smtClean="0"/>
              <a:t>x,media,DE,Acum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675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FRECUENCIA: </a:t>
            </a:r>
            <a:r>
              <a:rPr lang="es-ES" dirty="0"/>
              <a:t>Calcula la frecuencia con la que ocurre un valor dentro de un rango </a:t>
            </a:r>
            <a:r>
              <a:rPr lang="es-ES" dirty="0" smtClean="0"/>
              <a:t>de valores </a:t>
            </a:r>
            <a:r>
              <a:rPr lang="es-ES" dirty="0"/>
              <a:t>y devuelve una matriz vertical de números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	=</a:t>
            </a:r>
            <a:r>
              <a:rPr lang="es-ES" dirty="0"/>
              <a:t>FRECUENCIA(H30:H43,1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b="1" dirty="0" smtClean="0"/>
              <a:t>INTERVALO.CONFIANZA.NORM: </a:t>
            </a:r>
            <a:r>
              <a:rPr lang="es-ES" dirty="0"/>
              <a:t>Devuelve </a:t>
            </a:r>
            <a:r>
              <a:rPr lang="es-ES" dirty="0" smtClean="0"/>
              <a:t>el intervalo </a:t>
            </a:r>
            <a:r>
              <a:rPr lang="es-ES" dirty="0"/>
              <a:t>de confianza para una media de población </a:t>
            </a:r>
            <a:r>
              <a:rPr lang="es-ES" dirty="0" smtClean="0"/>
              <a:t>con una </a:t>
            </a:r>
            <a:r>
              <a:rPr lang="es-ES" dirty="0"/>
              <a:t>distribución normal</a:t>
            </a:r>
            <a:r>
              <a:rPr lang="es-ES" dirty="0" smtClean="0"/>
              <a:t>.</a:t>
            </a:r>
          </a:p>
          <a:p>
            <a:pPr lvl="1"/>
            <a:r>
              <a:rPr lang="en-US" dirty="0" err="1" smtClean="0"/>
              <a:t>alfa</a:t>
            </a:r>
            <a:endParaRPr lang="en-US" dirty="0" smtClean="0"/>
          </a:p>
          <a:p>
            <a:pPr lvl="1"/>
            <a:r>
              <a:rPr lang="en-US" dirty="0" err="1" smtClean="0"/>
              <a:t>Desviacion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endParaRPr lang="en-US" dirty="0" smtClean="0"/>
          </a:p>
          <a:p>
            <a:pPr lvl="1"/>
            <a:r>
              <a:rPr lang="en-US" dirty="0" smtClean="0"/>
              <a:t>Tama</a:t>
            </a:r>
            <a:r>
              <a:rPr lang="es-ES_tradnl" dirty="0" err="1" smtClean="0"/>
              <a:t>ño</a:t>
            </a:r>
            <a:endParaRPr lang="es-ES_tradnl" dirty="0"/>
          </a:p>
          <a:p>
            <a:pPr marL="457200" lvl="1" indent="0">
              <a:buNone/>
            </a:pPr>
            <a:r>
              <a:rPr lang="en-US" sz="2400" dirty="0" smtClean="0"/>
              <a:t>=INTERVALO.CONFIANZA.NORM(</a:t>
            </a:r>
            <a:r>
              <a:rPr lang="en-US" sz="2400" dirty="0" err="1" smtClean="0"/>
              <a:t>alfa,desv_estand,tam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55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476672"/>
            <a:ext cx="8424936" cy="5904656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>
                <a:solidFill>
                  <a:schemeClr val="tx1"/>
                </a:solidFill>
              </a:rPr>
              <a:t>INTERVALO.CONFIANZA.T: </a:t>
            </a:r>
            <a:r>
              <a:rPr lang="es-ES" dirty="0">
                <a:solidFill>
                  <a:schemeClr val="tx1"/>
                </a:solidFill>
              </a:rPr>
              <a:t>Devuelve el intervalo de confianza para una media de población con</a:t>
            </a:r>
          </a:p>
          <a:p>
            <a:pPr algn="l"/>
            <a:r>
              <a:rPr lang="es-ES" dirty="0">
                <a:solidFill>
                  <a:schemeClr val="tx1"/>
                </a:solidFill>
              </a:rPr>
              <a:t>una distribución de T de </a:t>
            </a:r>
            <a:r>
              <a:rPr lang="es-ES" dirty="0" err="1">
                <a:solidFill>
                  <a:schemeClr val="tx1"/>
                </a:solidFill>
              </a:rPr>
              <a:t>Student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alfa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Desviacion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Estandar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Tama</a:t>
            </a:r>
            <a:r>
              <a:rPr lang="es-ES_tradnl" dirty="0" err="1">
                <a:solidFill>
                  <a:schemeClr val="tx1"/>
                </a:solidFill>
              </a:rPr>
              <a:t>ño</a:t>
            </a:r>
            <a:endParaRPr lang="es-ES_tradnl" dirty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INTERVALO.CONFIANZA.T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alfa,desv_estand,tam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s-ES" b="1" dirty="0" smtClean="0"/>
              <a:t> </a:t>
            </a:r>
            <a:endParaRPr lang="es-ES" dirty="0" smtClean="0">
              <a:solidFill>
                <a:schemeClr val="tx1"/>
              </a:solidFill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INV.CHICUAD: </a:t>
            </a:r>
            <a:r>
              <a:rPr lang="es-ES" dirty="0"/>
              <a:t>Devuelve el inverso de la probabilidad de cola izquierda de </a:t>
            </a:r>
            <a:r>
              <a:rPr lang="es-ES" dirty="0" smtClean="0"/>
              <a:t>la distribución </a:t>
            </a:r>
            <a:r>
              <a:rPr lang="es-ES" dirty="0" err="1"/>
              <a:t>chi</a:t>
            </a:r>
            <a:r>
              <a:rPr lang="es-ES" dirty="0"/>
              <a:t> </a:t>
            </a:r>
            <a:r>
              <a:rPr lang="es-ES" dirty="0" smtClean="0"/>
              <a:t>cuadrado</a:t>
            </a:r>
          </a:p>
          <a:p>
            <a:pPr lvl="1"/>
            <a:r>
              <a:rPr lang="es-ES_tradnl" dirty="0" smtClean="0"/>
              <a:t>Probabilidad</a:t>
            </a:r>
          </a:p>
          <a:p>
            <a:pPr lvl="1"/>
            <a:r>
              <a:rPr lang="es-ES_tradnl" dirty="0" smtClean="0"/>
              <a:t>Grados Libertad</a:t>
            </a:r>
            <a:endParaRPr lang="es-ES" dirty="0" smtClean="0"/>
          </a:p>
          <a:p>
            <a:pPr marL="0" indent="0">
              <a:buNone/>
            </a:pPr>
            <a:r>
              <a:rPr lang="es-ES_tradnl" dirty="0" smtClean="0"/>
              <a:t>	=INV.CHICUAD(</a:t>
            </a:r>
            <a:r>
              <a:rPr lang="es-ES_tradnl" dirty="0" err="1" smtClean="0"/>
              <a:t>prob,gl</a:t>
            </a:r>
            <a:r>
              <a:rPr lang="es-ES_tradnl" dirty="0" smtClean="0"/>
              <a:t>)</a:t>
            </a:r>
          </a:p>
          <a:p>
            <a:pPr marL="0" indent="0">
              <a:buNone/>
            </a:pPr>
            <a:r>
              <a:rPr lang="es-ES_tradnl" b="1" dirty="0" smtClean="0"/>
              <a:t>INV.NORM.ESTAND: </a:t>
            </a:r>
            <a:r>
              <a:rPr lang="es-ES" dirty="0"/>
              <a:t>Devuelve el inverso de la distribución normal estándar </a:t>
            </a:r>
            <a:r>
              <a:rPr lang="es-ES" dirty="0" smtClean="0"/>
              <a:t>acumulativa. Tiene </a:t>
            </a:r>
            <a:r>
              <a:rPr lang="es-ES" dirty="0"/>
              <a:t>una media de cero y una desviación estándar de uno</a:t>
            </a:r>
            <a:r>
              <a:rPr lang="es-ES" dirty="0" smtClean="0"/>
              <a:t>.</a:t>
            </a:r>
            <a:endParaRPr lang="es-ES_tradnl" dirty="0"/>
          </a:p>
          <a:p>
            <a:pPr lvl="1"/>
            <a:r>
              <a:rPr lang="es-ES_tradnl" dirty="0" smtClean="0"/>
              <a:t>Probabilidad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 = INV.NORM.ESTAND(</a:t>
            </a:r>
            <a:r>
              <a:rPr lang="es-ES_tradnl" dirty="0" err="1" smtClean="0"/>
              <a:t>prob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183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8424936" cy="619268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MAX</a:t>
            </a:r>
            <a:r>
              <a:rPr lang="en-US" b="1" dirty="0" smtClean="0"/>
              <a:t>: </a:t>
            </a:r>
            <a:r>
              <a:rPr lang="es-ES" dirty="0"/>
              <a:t>Devuelve el valor máximo de una lista de valores. Omite los </a:t>
            </a:r>
            <a:r>
              <a:rPr lang="es-ES" dirty="0" smtClean="0"/>
              <a:t>valores lógicos </a:t>
            </a:r>
            <a:r>
              <a:rPr lang="es-ES" dirty="0"/>
              <a:t>y texto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		=MAX(rango)</a:t>
            </a:r>
          </a:p>
          <a:p>
            <a:pPr marL="0" indent="0">
              <a:buNone/>
            </a:pPr>
            <a:r>
              <a:rPr lang="es-ES" b="1" dirty="0" smtClean="0"/>
              <a:t>MEDIANA: </a:t>
            </a:r>
            <a:r>
              <a:rPr lang="es-ES" dirty="0"/>
              <a:t>Devuelve la mediana o el número central de un conjunto de números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=MEDIANA(</a:t>
            </a:r>
            <a:r>
              <a:rPr lang="en-US" dirty="0" err="1" smtClean="0"/>
              <a:t>rango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s-ES" b="1" dirty="0" smtClean="0"/>
              <a:t>MIN: </a:t>
            </a:r>
            <a:r>
              <a:rPr lang="es-ES" dirty="0"/>
              <a:t>Devuelve el valor mínimo de una lista de valores. Omite los </a:t>
            </a:r>
            <a:r>
              <a:rPr lang="es-ES" dirty="0" smtClean="0"/>
              <a:t>valores lógicos </a:t>
            </a:r>
            <a:r>
              <a:rPr lang="es-ES" dirty="0"/>
              <a:t>y texto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=</a:t>
            </a:r>
            <a:r>
              <a:rPr lang="en-US" dirty="0" smtClean="0"/>
              <a:t>MIN(</a:t>
            </a:r>
            <a:r>
              <a:rPr lang="en-US" dirty="0" err="1" smtClean="0"/>
              <a:t>rango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37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568</TotalTime>
  <Words>502</Words>
  <Application>Microsoft Office PowerPoint</Application>
  <PresentationFormat>Presentación en pantalla (4:3)</PresentationFormat>
  <Paragraphs>183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Cartoné</vt:lpstr>
      <vt:lpstr>Funciones Estadisticas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Practica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Estadisticas</dc:title>
  <cp:lastModifiedBy>kleber</cp:lastModifiedBy>
  <cp:revision>70</cp:revision>
  <dcterms:modified xsi:type="dcterms:W3CDTF">2015-05-28T16:35:18Z</dcterms:modified>
</cp:coreProperties>
</file>