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en-US" dirty="0" err="1" smtClean="0"/>
              <a:t>Cortafuegos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 smtClean="0"/>
              <a:t>Dual </a:t>
            </a:r>
            <a:r>
              <a:rPr lang="es-ES" b="1" dirty="0" err="1" smtClean="0"/>
              <a:t>Homed</a:t>
            </a:r>
            <a:r>
              <a:rPr lang="es-ES" b="1" dirty="0" smtClean="0"/>
              <a:t> Host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3629422" cy="3478138"/>
          </a:xfrm>
        </p:spPr>
      </p:pic>
      <p:sp>
        <p:nvSpPr>
          <p:cNvPr id="6" name="5 CuadroTexto"/>
          <p:cNvSpPr txBox="1"/>
          <p:nvPr/>
        </p:nvSpPr>
        <p:spPr>
          <a:xfrm>
            <a:off x="29118" y="1556792"/>
            <a:ext cx="5184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Son dispositivos que están conectados a ambos </a:t>
            </a:r>
            <a:r>
              <a:rPr lang="es-ES" sz="2400" dirty="0" smtClean="0"/>
              <a:t>perímetros </a:t>
            </a:r>
            <a:r>
              <a:rPr lang="es-ES" sz="2400" dirty="0"/>
              <a:t>y no dejan pasar paquetes </a:t>
            </a:r>
            <a:r>
              <a:rPr lang="es-ES" sz="2400" dirty="0" smtClean="0"/>
              <a:t>IP.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Un </a:t>
            </a:r>
            <a:r>
              <a:rPr lang="es-ES" sz="2400" dirty="0"/>
              <a:t>usuario interior que desee hacer uso de un servicio exterior, deberá conectarse primero al </a:t>
            </a:r>
            <a:r>
              <a:rPr lang="es-ES" sz="2400" dirty="0" smtClean="0"/>
              <a:t>Firewall, donde </a:t>
            </a:r>
            <a:r>
              <a:rPr lang="es-ES" sz="2400" dirty="0"/>
              <a:t>el Proxy atenderá su petición, y en función de la configuración impuesta en dicho Firewall, </a:t>
            </a:r>
            <a:r>
              <a:rPr lang="es-ES" sz="2400" dirty="0" smtClean="0"/>
              <a:t>se conectará </a:t>
            </a:r>
            <a:r>
              <a:rPr lang="es-ES" sz="2400" dirty="0"/>
              <a:t>al servicio exterior solicitado y hará de puente entre este y el usuario interior</a:t>
            </a:r>
            <a:r>
              <a:rPr lang="es-ES" sz="2400" dirty="0" smtClean="0"/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045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 err="1" smtClean="0"/>
              <a:t>Screened</a:t>
            </a:r>
            <a:r>
              <a:rPr lang="es-ES" b="1" dirty="0"/>
              <a:t> </a:t>
            </a:r>
            <a:r>
              <a:rPr lang="es-ES" b="1" dirty="0" smtClean="0"/>
              <a:t>Host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3228231" cy="4248472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1628800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combina un </a:t>
            </a:r>
            <a:r>
              <a:rPr lang="es-ES" sz="2400" dirty="0" err="1"/>
              <a:t>Router</a:t>
            </a:r>
            <a:r>
              <a:rPr lang="es-ES" sz="2400" dirty="0"/>
              <a:t> con un host bastión y el principal nivel de seguridad proviene </a:t>
            </a:r>
            <a:r>
              <a:rPr lang="es-ES" sz="2400" dirty="0" smtClean="0"/>
              <a:t>del filtrado </a:t>
            </a:r>
            <a:r>
              <a:rPr lang="es-ES" sz="2400" dirty="0"/>
              <a:t>de </a:t>
            </a:r>
            <a:r>
              <a:rPr lang="es-ES" sz="2400" dirty="0" smtClean="0"/>
              <a:t>paquetes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En </a:t>
            </a:r>
            <a:r>
              <a:rPr lang="es-ES" sz="2400" dirty="0"/>
              <a:t>el bastión, el único sistema accesible desde el exterior, se ejecuta el Proxy </a:t>
            </a:r>
            <a:r>
              <a:rPr lang="es-ES" sz="2400" dirty="0" smtClean="0"/>
              <a:t>de aplicaciones </a:t>
            </a:r>
            <a:r>
              <a:rPr lang="es-ES" sz="2400" dirty="0"/>
              <a:t>y en el </a:t>
            </a:r>
            <a:r>
              <a:rPr lang="es-ES" sz="2400" dirty="0" err="1"/>
              <a:t>Choke</a:t>
            </a:r>
            <a:r>
              <a:rPr lang="es-ES" sz="2400" dirty="0"/>
              <a:t> se filtran los paquetes considerados peligrosos y </a:t>
            </a:r>
            <a:r>
              <a:rPr lang="es-ES" sz="2400" dirty="0" smtClean="0"/>
              <a:t>sólo se </a:t>
            </a:r>
            <a:r>
              <a:rPr lang="es-ES" sz="2400" dirty="0"/>
              <a:t>permiten un </a:t>
            </a:r>
            <a:r>
              <a:rPr lang="es-ES" sz="2400" dirty="0" smtClean="0"/>
              <a:t>número reducido </a:t>
            </a:r>
            <a:r>
              <a:rPr lang="es-ES" sz="2400" dirty="0"/>
              <a:t>de servicios.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484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b="1" dirty="0" err="1" smtClean="0"/>
              <a:t>Screened</a:t>
            </a:r>
            <a:r>
              <a:rPr lang="es-ES" b="1" dirty="0"/>
              <a:t> </a:t>
            </a:r>
            <a:r>
              <a:rPr lang="es-ES" b="1" dirty="0" err="1" smtClean="0"/>
              <a:t>Subnet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7488832" cy="2376264"/>
          </a:xfrm>
        </p:spPr>
      </p:pic>
      <p:sp>
        <p:nvSpPr>
          <p:cNvPr id="5" name="4 CuadroTexto"/>
          <p:cNvSpPr txBox="1"/>
          <p:nvPr/>
        </p:nvSpPr>
        <p:spPr>
          <a:xfrm>
            <a:off x="251520" y="1196752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Aisla</a:t>
            </a:r>
            <a:r>
              <a:rPr lang="es-ES" sz="2400" dirty="0" smtClean="0"/>
              <a:t> </a:t>
            </a:r>
            <a:r>
              <a:rPr lang="es-ES" sz="2400" dirty="0"/>
              <a:t>la máquina más atacada y vulnerable del </a:t>
            </a:r>
            <a:r>
              <a:rPr lang="es-ES" sz="2400" dirty="0" smtClean="0"/>
              <a:t>Firewall.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Si </a:t>
            </a:r>
            <a:r>
              <a:rPr lang="es-ES" sz="2400" dirty="0"/>
              <a:t>un intruso accede a esta máquina </a:t>
            </a:r>
            <a:r>
              <a:rPr lang="es-ES" sz="2400" dirty="0" smtClean="0"/>
              <a:t>no consiga </a:t>
            </a:r>
            <a:r>
              <a:rPr lang="es-ES" sz="2400" dirty="0"/>
              <a:t>el acceso total a la subred protegida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utilizan dos </a:t>
            </a:r>
            <a:r>
              <a:rPr lang="es-ES" sz="2400" dirty="0" err="1" smtClean="0"/>
              <a:t>Routers</a:t>
            </a:r>
            <a:r>
              <a:rPr lang="es-ES" sz="2400" dirty="0" smtClean="0"/>
              <a:t>, </a:t>
            </a:r>
            <a:r>
              <a:rPr lang="es-ES" sz="2400" dirty="0"/>
              <a:t>uno exterior y otro </a:t>
            </a:r>
            <a:r>
              <a:rPr lang="es-ES" sz="2400" dirty="0" smtClean="0"/>
              <a:t>interior.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dirty="0" err="1"/>
              <a:t>Router</a:t>
            </a:r>
            <a:r>
              <a:rPr lang="es-ES" sz="2400" dirty="0"/>
              <a:t> exterior tiene la misión </a:t>
            </a:r>
            <a:r>
              <a:rPr lang="es-ES" sz="2400" dirty="0" smtClean="0"/>
              <a:t>de bloquear </a:t>
            </a:r>
            <a:r>
              <a:rPr lang="es-ES" sz="2400" dirty="0"/>
              <a:t>el tráfico no deseado en ambos sentidos: hacia la red interna y hacia la red </a:t>
            </a:r>
            <a:r>
              <a:rPr lang="es-ES" sz="2400" dirty="0" smtClean="0"/>
              <a:t>externa.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dirty="0" err="1" smtClean="0"/>
              <a:t>Router</a:t>
            </a:r>
            <a:r>
              <a:rPr lang="es-ES" sz="2400" dirty="0"/>
              <a:t> </a:t>
            </a:r>
            <a:r>
              <a:rPr lang="es-ES" sz="2400" dirty="0" smtClean="0"/>
              <a:t>interior </a:t>
            </a:r>
            <a:r>
              <a:rPr lang="es-ES" sz="2400" dirty="0"/>
              <a:t>hace lo mismo con la red interna y la DMZ</a:t>
            </a:r>
          </a:p>
        </p:txBody>
      </p:sp>
    </p:spTree>
    <p:extLst>
      <p:ext uri="{BB962C8B-B14F-4D97-AF65-F5344CB8AC3E}">
        <p14:creationId xmlns:p14="http://schemas.microsoft.com/office/powerpoint/2010/main" val="1857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Restricciones en el Firewall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925144"/>
          </a:xfrm>
        </p:spPr>
        <p:txBody>
          <a:bodyPr>
            <a:normAutofit/>
          </a:bodyPr>
          <a:lstStyle/>
          <a:p>
            <a:r>
              <a:rPr lang="es-ES" sz="2400" dirty="0"/>
              <a:t>Usuarios internos con permiso de salida para servicios </a:t>
            </a:r>
            <a:r>
              <a:rPr lang="es-ES" sz="2400" dirty="0" smtClean="0"/>
              <a:t>restringidos, </a:t>
            </a:r>
            <a:r>
              <a:rPr lang="es-ES" sz="2400" dirty="0"/>
              <a:t>e</a:t>
            </a:r>
            <a:r>
              <a:rPr lang="es-ES" sz="2400" dirty="0" smtClean="0"/>
              <a:t>stos </a:t>
            </a:r>
            <a:r>
              <a:rPr lang="es-ES" sz="2400" dirty="0"/>
              <a:t>usuarios, cuando provengan </a:t>
            </a:r>
            <a:r>
              <a:rPr lang="es-ES" sz="2400" dirty="0" smtClean="0"/>
              <a:t>del interior</a:t>
            </a:r>
            <a:r>
              <a:rPr lang="es-ES" sz="2400" dirty="0"/>
              <a:t>, van a poder acceder a determinados servicios externos que se han </a:t>
            </a:r>
            <a:r>
              <a:rPr lang="es-ES" sz="2400" dirty="0" smtClean="0"/>
              <a:t>definido.</a:t>
            </a:r>
          </a:p>
          <a:p>
            <a:r>
              <a:rPr lang="es-ES" sz="2400" dirty="0"/>
              <a:t>Usuarios externos con permiso de entrada desde el </a:t>
            </a:r>
            <a:r>
              <a:rPr lang="es-ES" sz="2400" dirty="0" smtClean="0"/>
              <a:t>exterior, </a:t>
            </a:r>
            <a:r>
              <a:rPr lang="es-ES" sz="2400" dirty="0"/>
              <a:t>usuarios externos que por algún motivo deben acceder para </a:t>
            </a:r>
            <a:r>
              <a:rPr lang="es-ES" sz="2400" dirty="0" smtClean="0"/>
              <a:t>consultar servicios </a:t>
            </a:r>
            <a:r>
              <a:rPr lang="es-ES" sz="2400" dirty="0"/>
              <a:t>de la red </a:t>
            </a:r>
            <a:r>
              <a:rPr lang="es-ES" sz="2400" dirty="0" smtClean="0"/>
              <a:t>interna.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2856"/>
            <a:ext cx="327813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130622"/>
            <a:ext cx="8229600" cy="850106"/>
          </a:xfrm>
        </p:spPr>
        <p:txBody>
          <a:bodyPr/>
          <a:lstStyle/>
          <a:p>
            <a:r>
              <a:rPr lang="es-ES" b="1" dirty="0"/>
              <a:t>Beneficios de un Firewall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Los Firewalls manejan el acceso entre dos redes, y si no existiera, todos </a:t>
            </a:r>
            <a:r>
              <a:rPr lang="es-ES" dirty="0" smtClean="0"/>
              <a:t>las computadoras </a:t>
            </a:r>
            <a:r>
              <a:rPr lang="es-ES" dirty="0"/>
              <a:t>de la red </a:t>
            </a:r>
            <a:r>
              <a:rPr lang="es-ES" dirty="0" smtClean="0"/>
              <a:t>estarían expuestos </a:t>
            </a:r>
            <a:r>
              <a:rPr lang="es-ES" dirty="0"/>
              <a:t>a ataques desde el exterior</a:t>
            </a:r>
            <a:r>
              <a:rPr lang="es-ES" dirty="0" smtClean="0"/>
              <a:t>.</a:t>
            </a:r>
          </a:p>
          <a:p>
            <a:r>
              <a:rPr lang="es-ES" dirty="0"/>
              <a:t>El Firewall es el punto ideal para monitorear la seguridad de la red y generar alarmas de intentos de </a:t>
            </a:r>
            <a:r>
              <a:rPr lang="es-ES" dirty="0" smtClean="0"/>
              <a:t>ataque, el </a:t>
            </a:r>
            <a:r>
              <a:rPr lang="es-ES" dirty="0"/>
              <a:t>administrador será el responsable de la revisión de estos </a:t>
            </a:r>
            <a:r>
              <a:rPr lang="es-ES" dirty="0" err="1" smtClean="0"/>
              <a:t>monitoreos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Llevar </a:t>
            </a:r>
            <a:r>
              <a:rPr lang="es-ES" dirty="0"/>
              <a:t>las estadísticas del ancho de </a:t>
            </a:r>
            <a:r>
              <a:rPr lang="es-ES" dirty="0" smtClean="0"/>
              <a:t>banda "consumido</a:t>
            </a:r>
            <a:r>
              <a:rPr lang="es-ES" dirty="0"/>
              <a:t>" por el trafico de la red, y que procesos han influido más en ese trafico, de esta manera </a:t>
            </a:r>
            <a:r>
              <a:rPr lang="es-ES" dirty="0" smtClean="0"/>
              <a:t>el administrador </a:t>
            </a:r>
            <a:r>
              <a:rPr lang="es-ES" dirty="0"/>
              <a:t>de la red puede restringir el uso de estos procesos y economizar o aprovechar mejor el </a:t>
            </a:r>
            <a:r>
              <a:rPr lang="es-ES" dirty="0" smtClean="0"/>
              <a:t>ancho de </a:t>
            </a:r>
            <a:r>
              <a:rPr lang="es-ES" dirty="0"/>
              <a:t>banda disponible.</a:t>
            </a:r>
          </a:p>
        </p:txBody>
      </p:sp>
    </p:spTree>
    <p:extLst>
      <p:ext uri="{BB962C8B-B14F-4D97-AF65-F5344CB8AC3E}">
        <p14:creationId xmlns:p14="http://schemas.microsoft.com/office/powerpoint/2010/main" val="3257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22114"/>
          </a:xfrm>
        </p:spPr>
        <p:txBody>
          <a:bodyPr>
            <a:normAutofit/>
          </a:bodyPr>
          <a:lstStyle/>
          <a:p>
            <a:r>
              <a:rPr lang="es-ES" b="1" dirty="0"/>
              <a:t>Limitaciones de un Firewall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hueco que no se tapa y </a:t>
            </a:r>
            <a:r>
              <a:rPr lang="es-ES" dirty="0" smtClean="0"/>
              <a:t>que coincidentemente </a:t>
            </a:r>
            <a:r>
              <a:rPr lang="es-ES" dirty="0"/>
              <a:t>o no, es descubierto por un </a:t>
            </a:r>
            <a:r>
              <a:rPr lang="es-ES" dirty="0" smtClean="0"/>
              <a:t>intruso. </a:t>
            </a:r>
          </a:p>
          <a:p>
            <a:r>
              <a:rPr lang="es-ES" dirty="0" smtClean="0"/>
              <a:t>No </a:t>
            </a:r>
            <a:r>
              <a:rPr lang="es-ES" dirty="0"/>
              <a:t>son sistemas inteligentes, </a:t>
            </a:r>
            <a:r>
              <a:rPr lang="es-ES" dirty="0" smtClean="0"/>
              <a:t>ellos actúan </a:t>
            </a:r>
            <a:r>
              <a:rPr lang="es-ES" dirty="0"/>
              <a:t>de acuerdo a parámetros introducidos por su diseñador, por ende si un paquete de información no </a:t>
            </a:r>
            <a:r>
              <a:rPr lang="es-ES" dirty="0" smtClean="0"/>
              <a:t>se encuentra </a:t>
            </a:r>
            <a:r>
              <a:rPr lang="es-ES" dirty="0"/>
              <a:t>dentro de estos parámetros como una amenaza de peligro simplemente lo deja </a:t>
            </a:r>
            <a:r>
              <a:rPr lang="es-ES" dirty="0" smtClean="0"/>
              <a:t>pasar.</a:t>
            </a:r>
          </a:p>
          <a:p>
            <a:r>
              <a:rPr lang="es-ES" dirty="0"/>
              <a:t>"NO es contra humanos", es decir que si un intruso logra entrar a </a:t>
            </a:r>
            <a:r>
              <a:rPr lang="es-ES" dirty="0" smtClean="0"/>
              <a:t>la organización </a:t>
            </a:r>
            <a:r>
              <a:rPr lang="es-ES" dirty="0"/>
              <a:t>y descubrir </a:t>
            </a:r>
            <a:r>
              <a:rPr lang="es-ES" dirty="0" err="1"/>
              <a:t>passwords</a:t>
            </a:r>
            <a:r>
              <a:rPr lang="es-ES" dirty="0"/>
              <a:t> o los huecos del Firewall y difunde esta información, el Firewall no </a:t>
            </a:r>
            <a:r>
              <a:rPr lang="es-ES" dirty="0" smtClean="0"/>
              <a:t>se dará </a:t>
            </a:r>
            <a:r>
              <a:rPr lang="es-ES" dirty="0"/>
              <a:t>cuenta</a:t>
            </a:r>
            <a:r>
              <a:rPr lang="es-ES" dirty="0" smtClean="0"/>
              <a:t>.</a:t>
            </a:r>
          </a:p>
          <a:p>
            <a:r>
              <a:rPr lang="es-ES" dirty="0"/>
              <a:t>NO protege de la gente que está dentro de la red interna.</a:t>
            </a:r>
          </a:p>
        </p:txBody>
      </p:sp>
    </p:spTree>
    <p:extLst>
      <p:ext uri="{BB962C8B-B14F-4D97-AF65-F5344CB8AC3E}">
        <p14:creationId xmlns:p14="http://schemas.microsoft.com/office/powerpoint/2010/main" val="9160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Cortafuegos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50" y="3031222"/>
            <a:ext cx="2857899" cy="1571844"/>
          </a:xfrm>
        </p:spPr>
      </p:pic>
      <p:sp>
        <p:nvSpPr>
          <p:cNvPr id="5" name="4 CuadroTexto"/>
          <p:cNvSpPr txBox="1"/>
          <p:nvPr/>
        </p:nvSpPr>
        <p:spPr>
          <a:xfrm>
            <a:off x="107504" y="1628800"/>
            <a:ext cx="5040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/>
              <a:t>una parte de un sistema o una red que está diseñada para bloquear el acceso no </a:t>
            </a:r>
            <a:r>
              <a:rPr lang="es-ES" sz="2400" dirty="0" smtClean="0"/>
              <a:t>autorizado, permitiendo </a:t>
            </a:r>
            <a:r>
              <a:rPr lang="es-ES" sz="2400" dirty="0"/>
              <a:t>al mismo tiempo comunicaciones autorizadas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Los cortafuegos pueden ser implementados en hardware o software</a:t>
            </a:r>
            <a:r>
              <a:rPr lang="es-ES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Examina </a:t>
            </a:r>
            <a:r>
              <a:rPr lang="es-ES" sz="2400" dirty="0"/>
              <a:t>cada mensaje y bloquea aquellos que no cumplen los criterios de seguridad especificados</a:t>
            </a:r>
          </a:p>
        </p:txBody>
      </p:sp>
    </p:spTree>
    <p:extLst>
      <p:ext uri="{BB962C8B-B14F-4D97-AF65-F5344CB8AC3E}">
        <p14:creationId xmlns:p14="http://schemas.microsoft.com/office/powerpoint/2010/main" val="35977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143000"/>
          </a:xfrm>
        </p:spPr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Cortafuegos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72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Cortafuego</a:t>
            </a:r>
            <a:r>
              <a:rPr lang="en-US" b="1" dirty="0" smtClean="0"/>
              <a:t> de Red: </a:t>
            </a:r>
            <a:r>
              <a:rPr lang="en-US" b="1" dirty="0" err="1" smtClean="0"/>
              <a:t>Filtrado</a:t>
            </a:r>
            <a:r>
              <a:rPr lang="en-US" b="1" dirty="0" smtClean="0"/>
              <a:t> de </a:t>
            </a:r>
            <a:r>
              <a:rPr lang="en-US" b="1" dirty="0" err="1" smtClean="0"/>
              <a:t>Paquetes</a:t>
            </a:r>
            <a:endParaRPr lang="es-ES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12776"/>
            <a:ext cx="2875434" cy="4157701"/>
          </a:xfrm>
        </p:spPr>
      </p:pic>
      <p:sp>
        <p:nvSpPr>
          <p:cNvPr id="5" name="4 CuadroTexto"/>
          <p:cNvSpPr txBox="1"/>
          <p:nvPr/>
        </p:nvSpPr>
        <p:spPr>
          <a:xfrm>
            <a:off x="395536" y="1412776"/>
            <a:ext cx="56166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1988: Fue </a:t>
            </a:r>
            <a:r>
              <a:rPr lang="es-ES" sz="2400" dirty="0"/>
              <a:t>la primera generación de lo que se convertiría en una característica más </a:t>
            </a:r>
            <a:r>
              <a:rPr lang="es-ES" sz="2400" dirty="0" smtClean="0"/>
              <a:t>técnica y </a:t>
            </a:r>
            <a:r>
              <a:rPr lang="es-ES" sz="2400" dirty="0"/>
              <a:t>evolucionada de la seguridad de </a:t>
            </a:r>
            <a:r>
              <a:rPr lang="es-ES" sz="2400" dirty="0" smtClean="0"/>
              <a:t>Internet.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El filtrado de paquetes actúa mediante la inspección de los </a:t>
            </a:r>
            <a:r>
              <a:rPr lang="es-ES" sz="2400" dirty="0" smtClean="0"/>
              <a:t>paquetes, </a:t>
            </a:r>
            <a:r>
              <a:rPr lang="es-ES" sz="2400" dirty="0"/>
              <a:t>Si un </a:t>
            </a:r>
            <a:r>
              <a:rPr lang="es-ES" sz="2400" dirty="0" smtClean="0"/>
              <a:t>paquete coincide </a:t>
            </a:r>
            <a:r>
              <a:rPr lang="es-ES" sz="2400" dirty="0"/>
              <a:t>con el conjunto de reglas del filtro, el paquete se </a:t>
            </a:r>
            <a:r>
              <a:rPr lang="es-ES" sz="2400" dirty="0" smtClean="0"/>
              <a:t>reducirá </a:t>
            </a:r>
            <a:r>
              <a:rPr lang="es-ES" sz="2400" dirty="0"/>
              <a:t>o </a:t>
            </a:r>
            <a:r>
              <a:rPr lang="es-ES" sz="2400" dirty="0" smtClean="0"/>
              <a:t>será rechazado.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filtra cada paquete </a:t>
            </a:r>
            <a:r>
              <a:rPr lang="es-ES" sz="2400" dirty="0" smtClean="0"/>
              <a:t>basándose únicamente </a:t>
            </a:r>
            <a:r>
              <a:rPr lang="es-ES" sz="2400" dirty="0"/>
              <a:t>en la información </a:t>
            </a:r>
            <a:r>
              <a:rPr lang="es-ES" sz="2400" dirty="0" smtClean="0"/>
              <a:t>contenida en </a:t>
            </a:r>
            <a:r>
              <a:rPr lang="es-ES" sz="2400" dirty="0"/>
              <a:t>el paquete en </a:t>
            </a:r>
            <a:r>
              <a:rPr lang="es-ES" sz="2400" dirty="0" smtClean="0"/>
              <a:t>sí.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058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b="1" dirty="0" err="1" smtClean="0"/>
              <a:t>Cortafuegos</a:t>
            </a:r>
            <a:r>
              <a:rPr lang="en-US" b="1" dirty="0" smtClean="0"/>
              <a:t> de Estado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6120680" cy="518457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1989 y </a:t>
            </a:r>
            <a:r>
              <a:rPr lang="es-ES" dirty="0" smtClean="0"/>
              <a:t>1990: </a:t>
            </a:r>
            <a:r>
              <a:rPr lang="es-ES" dirty="0"/>
              <a:t>la colocación de cada paquete individual dentro de una serie de </a:t>
            </a:r>
            <a:r>
              <a:rPr lang="es-ES" dirty="0" smtClean="0"/>
              <a:t>paquetes</a:t>
            </a:r>
          </a:p>
          <a:p>
            <a:r>
              <a:rPr lang="es-ES" dirty="0"/>
              <a:t>Esta tecnología se</a:t>
            </a:r>
          </a:p>
          <a:p>
            <a:r>
              <a:rPr lang="es-ES" dirty="0"/>
              <a:t>conoce generalmente como la inspección de estado de paquetes, ya que mantiene registros de todas las conexiones que pasan por el cortafuegos, siendo capaz de determinar</a:t>
            </a:r>
          </a:p>
          <a:p>
            <a:r>
              <a:rPr lang="es-ES" dirty="0"/>
              <a:t>si un paquete indica el inicio de una nueva conexión, es parte de una conexión existente, o es un paquete </a:t>
            </a:r>
            <a:r>
              <a:rPr lang="es-ES" dirty="0" smtClean="0"/>
              <a:t>erróneo</a:t>
            </a:r>
          </a:p>
          <a:p>
            <a:r>
              <a:rPr lang="es-ES" dirty="0"/>
              <a:t>Este tipo de cortafuegos pueden ayudar a prevenir ataques</a:t>
            </a:r>
          </a:p>
          <a:p>
            <a:r>
              <a:rPr lang="es-ES" dirty="0"/>
              <a:t>contra conexiones en curso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772816"/>
            <a:ext cx="296663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/>
              <a:t>Cortafuegos de </a:t>
            </a:r>
            <a:r>
              <a:rPr lang="es-ES" b="1" dirty="0"/>
              <a:t>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6048672" cy="5256584"/>
          </a:xfrm>
        </p:spPr>
        <p:txBody>
          <a:bodyPr>
            <a:normAutofit/>
          </a:bodyPr>
          <a:lstStyle/>
          <a:p>
            <a:r>
              <a:rPr lang="es-ES" sz="2400" dirty="0"/>
              <a:t>Son aquellos que actúan sobre la capa de </a:t>
            </a:r>
            <a:r>
              <a:rPr lang="es-ES" sz="2400" dirty="0" smtClean="0"/>
              <a:t>aplicación.</a:t>
            </a:r>
          </a:p>
          <a:p>
            <a:r>
              <a:rPr lang="es-ES" sz="2400" dirty="0" smtClean="0"/>
              <a:t>Permite </a:t>
            </a:r>
            <a:r>
              <a:rPr lang="es-ES" sz="2400" dirty="0"/>
              <a:t>detectar si un protocolo no deseado se coló a través de un puerto no estándar o si se </a:t>
            </a:r>
            <a:r>
              <a:rPr lang="es-ES" sz="2400" dirty="0" smtClean="0"/>
              <a:t>está abusando </a:t>
            </a:r>
            <a:r>
              <a:rPr lang="es-ES" sz="2400" dirty="0"/>
              <a:t>de un protocolo de forma perjudicial</a:t>
            </a:r>
            <a:r>
              <a:rPr lang="es-ES" sz="2400" dirty="0" smtClean="0"/>
              <a:t>.</a:t>
            </a:r>
          </a:p>
          <a:p>
            <a:r>
              <a:rPr lang="en-US" sz="2400" dirty="0" err="1" smtClean="0"/>
              <a:t>Es</a:t>
            </a:r>
            <a:r>
              <a:rPr lang="en-US" sz="2400" dirty="0" smtClean="0"/>
              <a:t> mucho mas </a:t>
            </a:r>
            <a:r>
              <a:rPr lang="en-US" sz="2400" dirty="0" err="1" smtClean="0"/>
              <a:t>seguro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cortafuego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filtrado</a:t>
            </a:r>
            <a:r>
              <a:rPr lang="en-US" sz="2400" dirty="0" smtClean="0"/>
              <a:t> de </a:t>
            </a:r>
            <a:r>
              <a:rPr lang="en-US" sz="2400" dirty="0" err="1" smtClean="0"/>
              <a:t>paquetes</a:t>
            </a:r>
            <a:r>
              <a:rPr lang="en-US" sz="2400" dirty="0" smtClean="0"/>
              <a:t>, </a:t>
            </a:r>
            <a:r>
              <a:rPr lang="es-ES" sz="2400" dirty="0"/>
              <a:t>ya que repercute en las siete capas del modelo </a:t>
            </a:r>
            <a:r>
              <a:rPr lang="es-ES" sz="2400" dirty="0" smtClean="0"/>
              <a:t>de referencia OSI.</a:t>
            </a:r>
          </a:p>
          <a:p>
            <a:r>
              <a:rPr lang="es-ES" sz="2400" dirty="0" smtClean="0"/>
              <a:t>Puede </a:t>
            </a:r>
            <a:r>
              <a:rPr lang="es-ES" sz="2400" dirty="0"/>
              <a:t>filtrar protocolos de capas superiores tales como FTP, TELNET, DNS, DHCP, HTTP, TCP, UDP y TFTP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8048" y="2696842"/>
            <a:ext cx="5040558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Cortafuego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8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Filtrado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78112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Router</a:t>
            </a:r>
            <a:r>
              <a:rPr lang="es-ES" sz="2400" dirty="0"/>
              <a:t> es el </a:t>
            </a:r>
            <a:r>
              <a:rPr lang="es-ES" sz="2400" dirty="0" smtClean="0"/>
              <a:t>encargado de </a:t>
            </a:r>
            <a:r>
              <a:rPr lang="es-ES" sz="2400" dirty="0"/>
              <a:t>filtrar los </a:t>
            </a:r>
            <a:r>
              <a:rPr lang="es-ES" sz="2400" dirty="0" smtClean="0"/>
              <a:t>paquetes:</a:t>
            </a:r>
          </a:p>
          <a:p>
            <a:pPr lvl="1"/>
            <a:r>
              <a:rPr lang="es-ES" sz="2400" dirty="0"/>
              <a:t>Protocolos </a:t>
            </a:r>
            <a:r>
              <a:rPr lang="es-ES" sz="2400" dirty="0" smtClean="0"/>
              <a:t>utilizados</a:t>
            </a:r>
          </a:p>
          <a:p>
            <a:pPr lvl="1"/>
            <a:r>
              <a:rPr lang="es-ES" sz="2400" dirty="0"/>
              <a:t>Dirección IP de origen y de </a:t>
            </a:r>
            <a:r>
              <a:rPr lang="es-ES" sz="2400" dirty="0" smtClean="0"/>
              <a:t>destino</a:t>
            </a:r>
          </a:p>
          <a:p>
            <a:pPr lvl="1"/>
            <a:r>
              <a:rPr lang="es-ES" sz="2400" dirty="0" smtClean="0"/>
              <a:t>Puerto TCP/UDP de </a:t>
            </a:r>
            <a:r>
              <a:rPr lang="es-ES" sz="2400" dirty="0"/>
              <a:t>origen y de </a:t>
            </a:r>
            <a:r>
              <a:rPr lang="es-ES" sz="2400" dirty="0" smtClean="0"/>
              <a:t>destino</a:t>
            </a:r>
          </a:p>
          <a:p>
            <a:r>
              <a:rPr lang="es-ES" sz="2600" dirty="0" smtClean="0"/>
              <a:t>Permite </a:t>
            </a:r>
            <a:r>
              <a:rPr lang="es-ES" sz="2600" dirty="0"/>
              <a:t>establecer que servicios estarán disponibles </a:t>
            </a:r>
            <a:r>
              <a:rPr lang="es-ES" sz="2600" dirty="0" smtClean="0"/>
              <a:t>al usuario </a:t>
            </a:r>
            <a:r>
              <a:rPr lang="es-ES" sz="2600" dirty="0"/>
              <a:t>y por cuales </a:t>
            </a:r>
            <a:r>
              <a:rPr lang="es-ES" sz="2600" dirty="0" smtClean="0"/>
              <a:t>puertos se </a:t>
            </a:r>
            <a:r>
              <a:rPr lang="es-ES" sz="2600" dirty="0"/>
              <a:t>puede permitir navegar en la WWW (puerto 80 abierto) pero no acceder </a:t>
            </a:r>
            <a:r>
              <a:rPr lang="es-ES" sz="2600" dirty="0" smtClean="0"/>
              <a:t>a la </a:t>
            </a:r>
            <a:r>
              <a:rPr lang="es-ES" sz="2600" dirty="0"/>
              <a:t>transferencia de archivos vía </a:t>
            </a:r>
            <a:r>
              <a:rPr lang="es-ES" sz="2600" dirty="0" smtClean="0"/>
              <a:t>FTP.</a:t>
            </a:r>
          </a:p>
          <a:p>
            <a:r>
              <a:rPr lang="en-US" sz="2600" dirty="0" err="1" smtClean="0"/>
              <a:t>Trabaja</a:t>
            </a:r>
            <a:r>
              <a:rPr lang="en-US" sz="2600" dirty="0" smtClean="0"/>
              <a:t> en los </a:t>
            </a:r>
            <a:r>
              <a:rPr lang="en-US" sz="2600" dirty="0" err="1" smtClean="0"/>
              <a:t>niveles</a:t>
            </a:r>
            <a:r>
              <a:rPr lang="en-US" sz="2600" dirty="0" smtClean="0"/>
              <a:t> de </a:t>
            </a:r>
            <a:r>
              <a:rPr lang="en-US" sz="2600" dirty="0" err="1" smtClean="0"/>
              <a:t>Transporte</a:t>
            </a:r>
            <a:r>
              <a:rPr lang="en-US" sz="2600" dirty="0" smtClean="0"/>
              <a:t>.</a:t>
            </a:r>
            <a:endParaRPr lang="es-ES" sz="2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8405" y="2546570"/>
            <a:ext cx="4752530" cy="27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430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 smtClean="0"/>
              <a:t>Proxy y </a:t>
            </a:r>
            <a:r>
              <a:rPr lang="es-ES" sz="4000" b="1" dirty="0" err="1"/>
              <a:t>Gateways</a:t>
            </a:r>
            <a:r>
              <a:rPr lang="es-ES" sz="4000" b="1" dirty="0"/>
              <a:t> </a:t>
            </a:r>
            <a:r>
              <a:rPr lang="es-ES" sz="4000" b="1" dirty="0" smtClean="0"/>
              <a:t>de Aplicaciones</a:t>
            </a:r>
            <a:endParaRPr lang="es-ES" sz="40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745482" cy="3528392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1468314"/>
            <a:ext cx="59046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Actúa </a:t>
            </a:r>
            <a:r>
              <a:rPr lang="es-ES" sz="2400" dirty="0"/>
              <a:t>de intermediario entre el cliente y el servidor real de </a:t>
            </a:r>
            <a:r>
              <a:rPr lang="es-ES" sz="2400" dirty="0" smtClean="0"/>
              <a:t>la aplicación</a:t>
            </a:r>
            <a:r>
              <a:rPr lang="es-ES" sz="2400" dirty="0"/>
              <a:t>, siendo transparente a ambas </a:t>
            </a:r>
            <a:r>
              <a:rPr lang="es-ES" sz="2400" dirty="0" smtClean="0"/>
              <a:t>partes.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Cuando </a:t>
            </a:r>
            <a:r>
              <a:rPr lang="es-ES" sz="2400" dirty="0"/>
              <a:t>un usuario desea un servicio, lo hace a través del Proxy. Este, realiza el pedido al servidor </a:t>
            </a:r>
            <a:r>
              <a:rPr lang="es-ES" sz="2400" dirty="0" smtClean="0"/>
              <a:t>real devuelve </a:t>
            </a:r>
            <a:r>
              <a:rPr lang="es-ES" sz="2400" dirty="0"/>
              <a:t>los resultados al </a:t>
            </a:r>
            <a:r>
              <a:rPr lang="es-ES" sz="2400" dirty="0" smtClean="0"/>
              <a:t>cliente.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Su </a:t>
            </a:r>
            <a:r>
              <a:rPr lang="es-ES" sz="2400" dirty="0"/>
              <a:t>función fue la de analizar el tráfico de red en busca de contenido </a:t>
            </a:r>
            <a:r>
              <a:rPr lang="es-ES" sz="2400" dirty="0" smtClean="0"/>
              <a:t>que viole </a:t>
            </a:r>
            <a:r>
              <a:rPr lang="es-ES" sz="2400" dirty="0"/>
              <a:t>la seguridad de la misma.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30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131</TotalTime>
  <Words>960</Words>
  <Application>Microsoft Office PowerPoint</Application>
  <PresentationFormat>Presentación en pantalla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Viajes</vt:lpstr>
      <vt:lpstr>Cortafuegos</vt:lpstr>
      <vt:lpstr>Que es Cortafuegos?</vt:lpstr>
      <vt:lpstr>Historia Cortafuegos</vt:lpstr>
      <vt:lpstr>Cortafuego de Red: Filtrado de Paquetes</vt:lpstr>
      <vt:lpstr>Cortafuegos de Estado</vt:lpstr>
      <vt:lpstr>Cortafuegos de aplicación</vt:lpstr>
      <vt:lpstr>Tipos de Cortafuego</vt:lpstr>
      <vt:lpstr>Filtrado de Paquetes</vt:lpstr>
      <vt:lpstr>Proxy y Gateways de Aplicaciones</vt:lpstr>
      <vt:lpstr>Dual Homed Host</vt:lpstr>
      <vt:lpstr>Screened Host</vt:lpstr>
      <vt:lpstr>Screened Subnet</vt:lpstr>
      <vt:lpstr>Restricciones en el Firewall</vt:lpstr>
      <vt:lpstr>Beneficios de un Firewall</vt:lpstr>
      <vt:lpstr>Limitaciones de un Firewall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Cortafuegos</dc:title>
  <cp:lastModifiedBy>kleber</cp:lastModifiedBy>
  <cp:revision>40</cp:revision>
  <dcterms:modified xsi:type="dcterms:W3CDTF">2015-05-27T18:06:26Z</dcterms:modified>
</cp:coreProperties>
</file>