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s-ES" sz="5600">
                <a:solidFill>
                  <a:srgbClr val="50e0ea"/>
                </a:solidFill>
                <a:latin typeface="Calibri"/>
              </a:rPr>
              <a:t>Pulse para editar el formato del texto de títuloClick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s-EC" sz="1200">
                <a:solidFill>
                  <a:srgbClr val="d1eaed"/>
                </a:solidFill>
                <a:latin typeface="Constantia"/>
              </a:rPr>
              <a:t>22/05/15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565E4A2-ACA4-443D-8DB6-033B77F2A969}" type="slidenum">
              <a:rPr lang="es-EC" sz="1200">
                <a:solidFill>
                  <a:srgbClr val="d1eaed"/>
                </a:solidFill>
                <a:latin typeface="Constantia"/>
              </a:rPr>
              <a:t>&lt;número&gt;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Constanti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100">
                <a:latin typeface="Constanti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onstanti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onstanti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onstanti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onstanti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onstantia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Pulse para editar el formato del texto de títuloClick to edit Master title style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Séptimo nivel del esquemaClick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s-EC" sz="1200">
                <a:solidFill>
                  <a:srgbClr val="035c75"/>
                </a:solidFill>
                <a:latin typeface="Constantia"/>
              </a:rPr>
              <a:t>22/05/15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BD576CF-F214-43E6-AEEE-03376FEFCCA2}" type="slidenum">
              <a:rPr lang="es-EC" sz="1200">
                <a:solidFill>
                  <a:srgbClr val="035c75"/>
                </a:solidFill>
                <a:latin typeface="Constantia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7640" y="2781000"/>
            <a:ext cx="7772040" cy="146952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s-ES" sz="5600">
                <a:solidFill>
                  <a:srgbClr val="50e0ea"/>
                </a:solidFill>
                <a:latin typeface="Calibri"/>
              </a:rPr>
              <a:t>Formulas Básicas de Texto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Código ASC II</a:t>
            </a:r>
            <a:endParaRPr/>
          </a:p>
        </p:txBody>
      </p:sp>
      <p:pic>
        <p:nvPicPr>
          <p:cNvPr id="88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980640"/>
            <a:ext cx="8712720" cy="56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39640" y="404640"/>
            <a:ext cx="8229240" cy="6048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CARACTER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Devuelve el carácter especificado por el número de código a partir del juego de caracteres establecido en su PC.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     </a:t>
            </a:r>
            <a:r>
              <a:rPr lang="es-ES" sz="2400">
                <a:solidFill>
                  <a:srgbClr val="000000"/>
                </a:solidFill>
                <a:latin typeface="Constantia"/>
              </a:rPr>
              <a:t>=CARÁCTER(64) =&gt; @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CONCATENAR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Une varios elementos de texto en uno solo. 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400">
                <a:solidFill>
                  <a:srgbClr val="000000"/>
                </a:solidFill>
                <a:latin typeface="Constantia"/>
              </a:rPr>
              <a:t>=CONCATENAR("A";"B") =&gt; AB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MONEDA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Convierte un número en texto, con el formato de moneda $ (dólar)</a:t>
            </a: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600">
                <a:solidFill>
                  <a:srgbClr val="000000"/>
                </a:solidFill>
                <a:latin typeface="Constantia"/>
              </a:rPr>
              <a:t>=moneda(4) =&gt; $4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404640"/>
            <a:ext cx="8229240" cy="5721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IGUAL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Comprueba si dos valores de texto son idénticos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=igual("mario";"mario") =&gt; Verdadero.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ENCONTRAR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Busca un valor de texto dentro de otro (distingue mayúsculas de minúsculas)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=ENCONTRAR("as";"ascender") =&gt; 1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DECIMAL: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Redondea un número al número especificado de decimales y devuelve el resultado como texto con o sin comas.</a:t>
            </a:r>
            <a:r>
              <a:rPr b="1"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=DECIMAL(23;2) =&gt; 23.00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ESPACIOS: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Quita todos los espacios del texto excepto los espacios individuales entre palabras.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=ESPACIOS("valores                         ")=&gt; valores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04640"/>
            <a:ext cx="8229240" cy="5721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IGUAL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Comprueba si dos valores de texto son idénticos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=igual("mario";"mario") =&gt; Verdadero.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ENCONTRAR 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Busca un valor de texto dentro de otro (distingue mayúsculas de minúsculas)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=ENCONTRAR("as";"ascender") =&gt; 1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DECIMAL: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Redondea un número al número especificado de decimales y devuelve el resultado como texto con o sin comas.</a:t>
            </a:r>
            <a:r>
              <a:rPr b="1"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=DECIMAL(23;2) =&gt; 23.00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s-ES" sz="2800">
                <a:solidFill>
                  <a:srgbClr val="000000"/>
                </a:solidFill>
                <a:latin typeface="Constantia"/>
              </a:rPr>
              <a:t>ESPACIOS: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Quita todos los espacios del texto excepto los espacios individuales entre palabras.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	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s-ES" sz="2800">
                <a:solidFill>
                  <a:srgbClr val="000000"/>
                </a:solidFill>
                <a:latin typeface="Constantia"/>
              </a:rPr>
              <a:t>=ESPACIOS("valores                         ")=&gt; valores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04640"/>
            <a:ext cx="8229240" cy="5721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s-ES" sz="2410">
                <a:latin typeface="Constantia"/>
              </a:rPr>
              <a:t>HALLAR:</a:t>
            </a:r>
            <a:r>
              <a:rPr lang="es-ES" sz="2410">
                <a:latin typeface="Constantia"/>
              </a:rPr>
              <a:t> Devuelve el número de caracteres en el cual se encuentra un carácter en particular o cadena de texto, leyendo de izquierda a derecha.</a:t>
            </a:r>
            <a:endParaRPr/>
          </a:p>
          <a:p>
            <a:r>
              <a:rPr lang="es-ES" sz="2410">
                <a:latin typeface="Constantia"/>
              </a:rPr>
              <a:t>	</a:t>
            </a:r>
            <a:r>
              <a:rPr lang="es-ES" sz="2410">
                <a:latin typeface="Constantia"/>
              </a:rPr>
              <a:t> </a:t>
            </a:r>
            <a:r>
              <a:rPr lang="es-ES" sz="2410">
                <a:latin typeface="Constantia"/>
              </a:rPr>
              <a:t>=igual("mario";"mario") =&gt; Verdadero.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s-ES" sz="2410">
                <a:latin typeface="Constantia"/>
              </a:rPr>
              <a:t>IZQUIERDA:</a:t>
            </a:r>
            <a:r>
              <a:rPr lang="es-ES" sz="2410">
                <a:latin typeface="Constantia"/>
              </a:rPr>
              <a:t> Devuelve el número especificado de caracteres del principio de una cadena de texto.</a:t>
            </a:r>
            <a:endParaRPr/>
          </a:p>
          <a:p>
            <a:r>
              <a:rPr lang="es-ES" sz="2410">
                <a:latin typeface="Constantia"/>
              </a:rPr>
              <a:t>	</a:t>
            </a:r>
            <a:r>
              <a:rPr lang="es-ES" sz="2410">
                <a:latin typeface="Constantia"/>
              </a:rPr>
              <a:t>=IZQUIERDA("varones","2") =&gt; “va“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s-ES" sz="2410">
                <a:latin typeface="Constantia"/>
              </a:rPr>
              <a:t>DERECHA:</a:t>
            </a:r>
            <a:r>
              <a:rPr lang="es-ES" sz="2410">
                <a:latin typeface="Constantia"/>
              </a:rPr>
              <a:t> Devuelve el número especificado de caracteres del final de una cadena de texto.</a:t>
            </a:r>
            <a:endParaRPr/>
          </a:p>
          <a:p>
            <a:r>
              <a:rPr lang="es-ES" sz="2410">
                <a:latin typeface="Constantia"/>
              </a:rPr>
              <a:t>     </a:t>
            </a:r>
            <a:r>
              <a:rPr lang="es-ES" sz="2410">
                <a:latin typeface="Constantia"/>
              </a:rPr>
              <a:t>=DERECHA("todo","2") =&gt; "do"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s-ES" sz="2410">
                <a:latin typeface="Constantia"/>
              </a:rPr>
              <a:t>LARGO:</a:t>
            </a:r>
            <a:r>
              <a:rPr lang="es-ES" sz="2410">
                <a:latin typeface="Constantia"/>
              </a:rPr>
              <a:t> Devuelve el número de caracteres de una cadena de texto.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10">
                <a:latin typeface="Constantia"/>
              </a:rPr>
              <a:t>=LARGO("todo") =&gt;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s-ES" sz="2410">
                <a:latin typeface="Constantia"/>
              </a:rPr>
              <a:t>LIMPIAR:</a:t>
            </a:r>
            <a:r>
              <a:rPr lang="es-ES" sz="2410">
                <a:latin typeface="Constantia"/>
              </a:rPr>
              <a:t> Quita todos los caracteres no imprimibles del texto.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10">
                <a:latin typeface="Constantia"/>
              </a:rPr>
              <a:t>=LIMPIAR("todo     ")=&gt;"todo     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16000" y="504000"/>
            <a:ext cx="9068760" cy="6120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s-EC" sz="2050">
                <a:latin typeface="Constantia"/>
              </a:rPr>
              <a:t>MAYUSC:</a:t>
            </a:r>
            <a:r>
              <a:rPr lang="es-EC" sz="2410">
                <a:latin typeface="Arial"/>
              </a:rPr>
              <a:t> Convierte una cadena de texto en letras mayúsculas..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10">
                <a:latin typeface="Constantia"/>
              </a:rPr>
              <a:t>=MAYUSC("todo")=&gt;"TODO"</a:t>
            </a:r>
            <a:endParaRPr/>
          </a:p>
          <a:p>
            <a:r>
              <a:rPr b="1" lang="es-EC" sz="2000">
                <a:latin typeface="Arial"/>
              </a:rPr>
              <a:t>  </a:t>
            </a:r>
            <a:r>
              <a:rPr b="1" lang="es-EC" sz="2000">
                <a:latin typeface="Arial"/>
              </a:rPr>
              <a:t>MINUSC:</a:t>
            </a:r>
            <a:r>
              <a:rPr lang="es-EC" sz="2410">
                <a:latin typeface="Arial"/>
              </a:rPr>
              <a:t> Convierte todas las letras de una cadena de texto en 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minúsculas.</a:t>
            </a:r>
            <a:endParaRPr/>
          </a:p>
          <a:p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=MINUSC("TODO") =&gt;  "todo"</a:t>
            </a:r>
            <a:endParaRPr/>
          </a:p>
          <a:p>
            <a:endParaRPr/>
          </a:p>
          <a:p>
            <a:r>
              <a:rPr b="1" lang="es-EC" sz="2410">
                <a:latin typeface="Arial"/>
              </a:rPr>
              <a:t>   </a:t>
            </a:r>
            <a:r>
              <a:rPr b="1" lang="es-EC" sz="2410">
                <a:latin typeface="Arial"/>
              </a:rPr>
              <a:t>NOMPROPIO:</a:t>
            </a:r>
            <a:r>
              <a:rPr lang="es-EC" sz="2410">
                <a:latin typeface="Arial"/>
              </a:rPr>
              <a:t> Convierte una cadena de texto en la primera     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letra de cada palabra en mayúscula y las demás letras en 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minúscula.</a:t>
            </a:r>
            <a:endParaRPr/>
          </a:p>
          <a:p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	</a:t>
            </a:r>
            <a:r>
              <a:rPr lang="es-EC" sz="2410">
                <a:latin typeface="Arial"/>
              </a:rPr>
              <a:t>=</a:t>
            </a:r>
            <a:r>
              <a:rPr lang="es-EC" sz="2410">
                <a:latin typeface="Arial"/>
              </a:rPr>
              <a:t>NOMPROPIO</a:t>
            </a:r>
            <a:r>
              <a:rPr lang="es-EC" sz="2410">
                <a:latin typeface="Arial"/>
              </a:rPr>
              <a:t>("todo") =&gt;  "Todo"</a:t>
            </a:r>
            <a:endParaRPr/>
          </a:p>
          <a:p>
            <a:r>
              <a:rPr lang="es-EC" sz="2410">
                <a:latin typeface="Arial"/>
              </a:rPr>
              <a:t>REEMPLAZAR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