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5" name="" descr=""/>
          <p:cNvPicPr/>
          <p:nvPr/>
        </p:nvPicPr>
        <p:blipFill>
          <a:blip r:embed="rId2"/>
          <a:stretch>
            <a:fillRect/>
          </a:stretch>
        </p:blipFill>
        <p:spPr>
          <a:xfrm>
            <a:off x="2079000" y="1604520"/>
            <a:ext cx="4984920" cy="3977280"/>
          </a:xfrm>
          <a:prstGeom prst="rect">
            <a:avLst/>
          </a:prstGeom>
          <a:ln>
            <a:noFill/>
          </a:ln>
        </p:spPr>
      </p:pic>
      <p:pic>
        <p:nvPicPr>
          <p:cNvPr id="36"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2" name="" descr=""/>
          <p:cNvPicPr/>
          <p:nvPr/>
        </p:nvPicPr>
        <p:blipFill>
          <a:blip r:embed="rId2"/>
          <a:stretch>
            <a:fillRect/>
          </a:stretch>
        </p:blipFill>
        <p:spPr>
          <a:xfrm>
            <a:off x="2079000" y="1604520"/>
            <a:ext cx="4984920" cy="3977280"/>
          </a:xfrm>
          <a:prstGeom prst="rect">
            <a:avLst/>
          </a:prstGeom>
          <a:ln>
            <a:noFill/>
          </a:ln>
        </p:spPr>
      </p:pic>
      <p:pic>
        <p:nvPicPr>
          <p:cNvPr id="7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a:fillRect/>
          </a:stretch>
        </p:blipFill>
        <p:spPr>
          <a:xfrm>
            <a:off x="720" y="1080"/>
            <a:ext cx="9140760" cy="6859080"/>
          </a:xfrm>
          <a:prstGeom prst="rect">
            <a:avLst/>
          </a:prstGeom>
          <a:ln>
            <a:noFill/>
          </a:ln>
        </p:spPr>
      </p:pic>
      <p:sp>
        <p:nvSpPr>
          <p:cNvPr id="1" name="PlaceHolder 1"/>
          <p:cNvSpPr>
            <a:spLocks noGrp="1"/>
          </p:cNvSpPr>
          <p:nvPr>
            <p:ph type="title"/>
          </p:nvPr>
        </p:nvSpPr>
        <p:spPr>
          <a:xfrm>
            <a:off x="457200" y="273600"/>
            <a:ext cx="8229240" cy="1144800"/>
          </a:xfrm>
          <a:prstGeom prst="rect">
            <a:avLst/>
          </a:prstGeom>
        </p:spPr>
        <p:txBody>
          <a:bodyPr lIns="0" rIns="0" tIns="0" bIns="0" anchor="ctr"/>
          <a:p>
            <a:pPr algn="ctr"/>
            <a:r>
              <a:rPr lang="es-EC" sz="4400">
                <a:latin typeface="Arial"/>
              </a:rPr>
              <a:t>Pulse para editar el formato del texto de título</a:t>
            </a:r>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EC" sz="3200">
                <a:latin typeface="Arial"/>
              </a:rPr>
              <a:t>Pulse para editar el formato de esquema del texto</a:t>
            </a:r>
            <a:endParaRPr/>
          </a:p>
          <a:p>
            <a:pPr lvl="1">
              <a:buSzPct val="75000"/>
              <a:buFont typeface="StarSymbol"/>
              <a:buChar char=""/>
            </a:pPr>
            <a:r>
              <a:rPr lang="es-EC" sz="2800">
                <a:latin typeface="Arial"/>
              </a:rPr>
              <a:t>Segundo nivel del esquema</a:t>
            </a:r>
            <a:endParaRPr/>
          </a:p>
          <a:p>
            <a:pPr lvl="2">
              <a:buSzPct val="45000"/>
              <a:buFont typeface="StarSymbol"/>
              <a:buChar char=""/>
            </a:pPr>
            <a:r>
              <a:rPr lang="es-EC" sz="2400">
                <a:latin typeface="Arial"/>
              </a:rPr>
              <a:t>Tercer nivel del esquema</a:t>
            </a:r>
            <a:endParaRPr/>
          </a:p>
          <a:p>
            <a:pPr lvl="3">
              <a:buSzPct val="75000"/>
              <a:buFont typeface="StarSymbol"/>
              <a:buChar char=""/>
            </a:pPr>
            <a:r>
              <a:rPr lang="es-EC" sz="2000">
                <a:latin typeface="Arial"/>
              </a:rPr>
              <a:t>Cuarto nivel del esquema</a:t>
            </a:r>
            <a:endParaRPr/>
          </a:p>
          <a:p>
            <a:pPr lvl="4">
              <a:buSzPct val="45000"/>
              <a:buFont typeface="StarSymbol"/>
              <a:buChar char=""/>
            </a:pPr>
            <a:r>
              <a:rPr lang="es-EC" sz="2000">
                <a:latin typeface="Arial"/>
              </a:rPr>
              <a:t>Quinto nivel del esquema</a:t>
            </a:r>
            <a:endParaRPr/>
          </a:p>
          <a:p>
            <a:pPr lvl="5">
              <a:buSzPct val="45000"/>
              <a:buFont typeface="StarSymbol"/>
              <a:buChar char=""/>
            </a:pPr>
            <a:r>
              <a:rPr lang="es-EC" sz="2000">
                <a:latin typeface="Arial"/>
              </a:rPr>
              <a:t>Sexto nivel del esquema</a:t>
            </a:r>
            <a:endParaRPr/>
          </a:p>
          <a:p>
            <a:pPr lvl="6">
              <a:buSzPct val="45000"/>
              <a:buFont typeface="StarSymbol"/>
              <a:buChar char=""/>
            </a:pPr>
            <a:r>
              <a:rPr lang="es-EC"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 name="" descr=""/>
          <p:cNvPicPr/>
          <p:nvPr/>
        </p:nvPicPr>
        <p:blipFill>
          <a:blip r:embed="rId2"/>
          <a:stretch>
            <a:fillRect/>
          </a:stretch>
        </p:blipFill>
        <p:spPr>
          <a:xfrm>
            <a:off x="720" y="1080"/>
            <a:ext cx="9140760" cy="6859080"/>
          </a:xfrm>
          <a:prstGeom prst="rect">
            <a:avLst/>
          </a:prstGeom>
          <a:ln>
            <a:noFill/>
          </a:ln>
        </p:spPr>
      </p:pic>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lang="es-EC" sz="4400">
                <a:latin typeface="Arial"/>
              </a:rPr>
              <a:t>Pulse para editar el formato del texto de título</a:t>
            </a:r>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EC" sz="3200">
                <a:latin typeface="Arial"/>
              </a:rPr>
              <a:t>Pulse para editar el formato de esquema del texto</a:t>
            </a:r>
            <a:endParaRPr/>
          </a:p>
          <a:p>
            <a:pPr lvl="1">
              <a:buSzPct val="75000"/>
              <a:buFont typeface="StarSymbol"/>
              <a:buChar char=""/>
            </a:pPr>
            <a:r>
              <a:rPr lang="es-EC" sz="2800">
                <a:latin typeface="Arial"/>
              </a:rPr>
              <a:t>Segundo nivel del esquema</a:t>
            </a:r>
            <a:endParaRPr/>
          </a:p>
          <a:p>
            <a:pPr lvl="2">
              <a:buSzPct val="45000"/>
              <a:buFont typeface="StarSymbol"/>
              <a:buChar char=""/>
            </a:pPr>
            <a:r>
              <a:rPr lang="es-EC" sz="2400">
                <a:latin typeface="Arial"/>
              </a:rPr>
              <a:t>Tercer nivel del esquema</a:t>
            </a:r>
            <a:endParaRPr/>
          </a:p>
          <a:p>
            <a:pPr lvl="3">
              <a:buSzPct val="75000"/>
              <a:buFont typeface="StarSymbol"/>
              <a:buChar char=""/>
            </a:pPr>
            <a:r>
              <a:rPr lang="es-EC" sz="2000">
                <a:latin typeface="Arial"/>
              </a:rPr>
              <a:t>Cuarto nivel del esquema</a:t>
            </a:r>
            <a:endParaRPr/>
          </a:p>
          <a:p>
            <a:pPr lvl="4">
              <a:buSzPct val="45000"/>
              <a:buFont typeface="StarSymbol"/>
              <a:buChar char=""/>
            </a:pPr>
            <a:r>
              <a:rPr lang="es-EC" sz="2000">
                <a:latin typeface="Arial"/>
              </a:rPr>
              <a:t>Quinto nivel del esquema</a:t>
            </a:r>
            <a:endParaRPr/>
          </a:p>
          <a:p>
            <a:pPr lvl="5">
              <a:buSzPct val="45000"/>
              <a:buFont typeface="StarSymbol"/>
              <a:buChar char=""/>
            </a:pPr>
            <a:r>
              <a:rPr lang="es-EC" sz="2000">
                <a:latin typeface="Arial"/>
              </a:rPr>
              <a:t>Sexto nivel del esquema</a:t>
            </a:r>
            <a:endParaRPr/>
          </a:p>
          <a:p>
            <a:pPr lvl="6">
              <a:buSzPct val="45000"/>
              <a:buFont typeface="StarSymbol"/>
              <a:buChar char=""/>
            </a:pPr>
            <a:r>
              <a:rPr lang="es-EC"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762120" y="2514600"/>
            <a:ext cx="7770600" cy="1468080"/>
          </a:xfrm>
          <a:prstGeom prst="rect">
            <a:avLst/>
          </a:prstGeom>
          <a:noFill/>
          <a:ln>
            <a:noFill/>
          </a:ln>
        </p:spPr>
        <p:txBody>
          <a:bodyPr lIns="90000" rIns="90000" tIns="45000" bIns="45000" anchor="ctr"/>
          <a:p>
            <a:pPr algn="ctr">
              <a:lnSpc>
                <a:spcPct val="100000"/>
              </a:lnSpc>
            </a:pPr>
            <a:r>
              <a:rPr lang="es-EC" sz="4400">
                <a:solidFill>
                  <a:srgbClr val="000000"/>
                </a:solidFill>
                <a:latin typeface="Calibri"/>
              </a:rPr>
              <a:t>Funciones Financieras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360000" y="432000"/>
            <a:ext cx="8351640" cy="5441400"/>
          </a:xfrm>
          <a:prstGeom prst="rect">
            <a:avLst/>
          </a:prstGeom>
          <a:noFill/>
          <a:ln>
            <a:noFill/>
          </a:ln>
        </p:spPr>
        <p:txBody>
          <a:bodyPr lIns="90000" rIns="90000" tIns="45000" bIns="45000"/>
          <a:p>
            <a:r>
              <a:rPr b="1" lang="es-EC" sz="2400">
                <a:latin typeface="Colibri"/>
              </a:rPr>
              <a:t>VA:</a:t>
            </a:r>
            <a:r>
              <a:rPr lang="es-EC" sz="2400">
                <a:latin typeface="Colibri"/>
              </a:rPr>
              <a:t> Devuelve el valor presente de una inversión: la suma total del valor actual de una serie de pagos futuros.</a:t>
            </a:r>
            <a:endParaRPr/>
          </a:p>
          <a:p>
            <a:r>
              <a:rPr b="1" lang="es-EC" sz="2400">
                <a:latin typeface="Colibri"/>
              </a:rPr>
              <a:t>VF:</a:t>
            </a:r>
            <a:r>
              <a:rPr lang="es-EC" sz="2400">
                <a:latin typeface="Colibri"/>
              </a:rPr>
              <a:t> Devuelve el valor futuro de una inversión basado en Pagos periódicos y constantes, y una tasa de interés también constante.</a:t>
            </a:r>
            <a:endParaRPr/>
          </a:p>
          <a:p>
            <a:r>
              <a:rPr b="1" lang="es-EC" sz="2400">
                <a:latin typeface="Colibri"/>
              </a:rPr>
              <a:t>VF.PLAN:</a:t>
            </a:r>
            <a:r>
              <a:rPr lang="es-EC" sz="2400">
                <a:latin typeface="Colibri"/>
              </a:rPr>
              <a:t> Devuelve el valor futuro de una inversión inicial después de aplicar una serie de tasas de interés compuesto. </a:t>
            </a:r>
            <a:endParaRPr/>
          </a:p>
          <a:p>
            <a:r>
              <a:rPr b="1" lang="es-EC" sz="2400">
                <a:latin typeface="Colibri"/>
              </a:rPr>
              <a:t>VNA:</a:t>
            </a:r>
            <a:r>
              <a:rPr lang="es-EC" sz="2400">
                <a:latin typeface="Colibri"/>
              </a:rPr>
              <a:t> Devuelve el valor neto actual de una inversión  partir de una tasa de descuento y una serie de pagos futuros (valores negativos) y Entradas (valores positivos).</a:t>
            </a:r>
            <a:endParaRPr/>
          </a:p>
          <a:p>
            <a:r>
              <a:rPr b="1" lang="es-EC" sz="2400">
                <a:latin typeface="Colibri"/>
              </a:rPr>
              <a:t>VNA.NO.PER:</a:t>
            </a:r>
            <a:r>
              <a:rPr lang="es-EC" sz="2400">
                <a:latin typeface="Colibri"/>
              </a:rPr>
              <a:t> Devuelve el valor neto actual para un flujo de caja que no es Necesariamente periódico.</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396000" y="360000"/>
            <a:ext cx="8279280" cy="6154560"/>
          </a:xfrm>
          <a:prstGeom prst="rect">
            <a:avLst/>
          </a:prstGeom>
          <a:noFill/>
          <a:ln>
            <a:noFill/>
          </a:ln>
        </p:spPr>
        <p:txBody>
          <a:bodyPr lIns="90000" rIns="90000" tIns="45000" bIns="45000"/>
          <a:p>
            <a:r>
              <a:rPr b="1" lang="es-EC" sz="2400">
                <a:latin typeface="Colibri"/>
              </a:rPr>
              <a:t>A</a:t>
            </a:r>
            <a:r>
              <a:rPr b="1" lang="es-EC" sz="2400">
                <a:latin typeface="Colibri"/>
              </a:rPr>
              <a:t>MORTIZ.LIN</a:t>
            </a:r>
            <a:r>
              <a:rPr b="1" lang="es-EC" sz="2000">
                <a:latin typeface="Colibri"/>
              </a:rPr>
              <a:t>: </a:t>
            </a:r>
            <a:r>
              <a:rPr lang="es-EC" sz="2000">
                <a:latin typeface="Colibri"/>
              </a:rPr>
              <a:t>Devuelve la amortización de cada uno de los Períodos contables.</a:t>
            </a:r>
            <a:endParaRPr/>
          </a:p>
          <a:p>
            <a:r>
              <a:rPr b="1" lang="es-EC" sz="2400">
                <a:latin typeface="Colibri"/>
              </a:rPr>
              <a:t>AMORTIZ.PROGRE:</a:t>
            </a:r>
            <a:r>
              <a:rPr lang="es-EC" sz="2400">
                <a:latin typeface="Colibri"/>
              </a:rPr>
              <a:t> Devuelve la amortización progresiva de cada período Contable.</a:t>
            </a:r>
            <a:endParaRPr/>
          </a:p>
          <a:p>
            <a:r>
              <a:rPr b="1" lang="es-EC" sz="2400">
                <a:latin typeface="Colibri"/>
              </a:rPr>
              <a:t>CUPON.DIAS:</a:t>
            </a:r>
            <a:r>
              <a:rPr lang="es-EC" sz="2400">
                <a:latin typeface="Colibri"/>
              </a:rPr>
              <a:t> Devuelve el número de días en el período nominal(entre 2 cupones) que contiene la fecha de liquidación.</a:t>
            </a:r>
            <a:endParaRPr/>
          </a:p>
          <a:p>
            <a:r>
              <a:rPr b="1" lang="es-EC" sz="2400">
                <a:latin typeface="Colibri"/>
              </a:rPr>
              <a:t>CUPON.DIAS.L1:</a:t>
            </a:r>
            <a:r>
              <a:rPr lang="es-EC" sz="2400">
                <a:latin typeface="Colibri"/>
              </a:rPr>
              <a:t> Devuelve el número de días del inicio del Período nominal hasta la fecha de liquidación.</a:t>
            </a:r>
            <a:endParaRPr/>
          </a:p>
          <a:p>
            <a:r>
              <a:rPr b="1" lang="es-EC" sz="2400">
                <a:latin typeface="Colibri"/>
              </a:rPr>
              <a:t>CUPON.DIAS.L2:</a:t>
            </a:r>
            <a:r>
              <a:rPr lang="es-EC" sz="2400">
                <a:latin typeface="Colibri"/>
              </a:rPr>
              <a:t> Devuelve el número de días de la fecha de Liquidación hasta la siguiente fecha nominal.</a:t>
            </a:r>
            <a:endParaRPr/>
          </a:p>
          <a:p>
            <a:r>
              <a:rPr b="1" lang="es-EC" sz="2400">
                <a:latin typeface="Colibri"/>
              </a:rPr>
              <a:t>CUPON.FECHA.L1:</a:t>
            </a:r>
            <a:r>
              <a:rPr lang="es-EC" sz="2400">
                <a:latin typeface="Colibri"/>
              </a:rPr>
              <a:t> Devuelve fecha de cupón anterior antes de la fecha de liquidación.</a:t>
            </a:r>
            <a:endParaRPr/>
          </a:p>
          <a:p>
            <a:r>
              <a:rPr b="1" lang="es-EC" sz="2400">
                <a:latin typeface="Colibri"/>
              </a:rPr>
              <a:t>CUPON.FECHA.L2: </a:t>
            </a:r>
            <a:r>
              <a:rPr lang="es-EC" sz="2400">
                <a:latin typeface="Colibri"/>
              </a:rPr>
              <a:t>Devuelve la próxima fecha Nominal después de la fecha de liquidación.</a:t>
            </a:r>
            <a:endParaRPr/>
          </a:p>
          <a:p>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360000" y="576000"/>
            <a:ext cx="8423280" cy="5797800"/>
          </a:xfrm>
          <a:prstGeom prst="rect">
            <a:avLst/>
          </a:prstGeom>
          <a:noFill/>
          <a:ln>
            <a:noFill/>
          </a:ln>
        </p:spPr>
        <p:txBody>
          <a:bodyPr lIns="90000" rIns="90000" tIns="45000" bIns="45000"/>
          <a:p>
            <a:endParaRPr/>
          </a:p>
          <a:p>
            <a:r>
              <a:rPr b="1" lang="es-EC" sz="2400">
                <a:latin typeface="Colibri"/>
              </a:rPr>
              <a:t>CUPON.NUM:</a:t>
            </a:r>
            <a:r>
              <a:rPr lang="es-EC" sz="2400">
                <a:latin typeface="Colibri"/>
              </a:rPr>
              <a:t> Devuelve el número de Cupones pagables entre la fecha de liquidación y la fecha de vencimiento.</a:t>
            </a:r>
            <a:endParaRPr/>
          </a:p>
          <a:p>
            <a:r>
              <a:rPr b="1" lang="es-EC" sz="2400">
                <a:latin typeface="Colibri"/>
              </a:rPr>
              <a:t>DB:</a:t>
            </a:r>
            <a:r>
              <a:rPr lang="es-EC" sz="2400">
                <a:latin typeface="Colibri"/>
              </a:rPr>
              <a:t> Devuelve la depreciación de un activo durante un Período Específico usando el método de depreciación de saldo fijo. </a:t>
            </a:r>
            <a:endParaRPr/>
          </a:p>
          <a:p>
            <a:r>
              <a:rPr b="1" lang="es-EC" sz="2400">
                <a:latin typeface="Colibri"/>
              </a:rPr>
              <a:t>DDB:</a:t>
            </a:r>
            <a:r>
              <a:rPr lang="es-EC" sz="2400">
                <a:latin typeface="Colibri"/>
              </a:rPr>
              <a:t> Devuelve la depreciación de un activo en un Período Específico mediante el método de Depreciación por doble disminución de saldo u otro método que se especifique.</a:t>
            </a:r>
            <a:endParaRPr/>
          </a:p>
          <a:p>
            <a:r>
              <a:rPr b="1" lang="es-EC" sz="2400">
                <a:latin typeface="Colibri"/>
              </a:rPr>
              <a:t>DURACION:</a:t>
            </a:r>
            <a:r>
              <a:rPr lang="es-EC" sz="2400">
                <a:latin typeface="Colibri"/>
              </a:rPr>
              <a:t> Devuelve la duración anual de un valor bursátil con pagos de Interés periódicos</a:t>
            </a:r>
            <a:endParaRPr/>
          </a:p>
          <a:p>
            <a:endParaRPr/>
          </a:p>
          <a:p>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360000" y="288000"/>
            <a:ext cx="8495280" cy="5797800"/>
          </a:xfrm>
          <a:prstGeom prst="rect">
            <a:avLst/>
          </a:prstGeom>
          <a:noFill/>
          <a:ln>
            <a:noFill/>
          </a:ln>
        </p:spPr>
        <p:txBody>
          <a:bodyPr lIns="90000" rIns="90000" tIns="45000" bIns="45000"/>
          <a:p>
            <a:r>
              <a:rPr b="1" lang="es-EC" sz="2400">
                <a:latin typeface="Colibri"/>
              </a:rPr>
              <a:t>DVS:</a:t>
            </a:r>
            <a:r>
              <a:rPr lang="es-EC" sz="2400">
                <a:latin typeface="Colibri"/>
              </a:rPr>
              <a:t> Devuelve la depreciación de un activo para Cualquier Período Especificado, Incluyendo Períodos Parciales, usando el método de Depreciación por doble disminución del saldo u otro método que especifique.</a:t>
            </a:r>
            <a:endParaRPr/>
          </a:p>
          <a:p>
            <a:r>
              <a:rPr b="1" lang="es-EC" sz="2400">
                <a:latin typeface="Colibri"/>
              </a:rPr>
              <a:t>INT.ACUM:</a:t>
            </a:r>
            <a:r>
              <a:rPr lang="es-EC" sz="2400">
                <a:latin typeface="Colibri"/>
              </a:rPr>
              <a:t> Devuelve el Interés devengado de un valor bursátil que paga intereses periódicos.</a:t>
            </a:r>
            <a:endParaRPr/>
          </a:p>
          <a:p>
            <a:r>
              <a:rPr b="1" lang="es-EC" sz="2400">
                <a:latin typeface="Colibri"/>
              </a:rPr>
              <a:t>INT.ACUM.V:</a:t>
            </a:r>
            <a:r>
              <a:rPr lang="es-EC" sz="2400">
                <a:latin typeface="Colibri"/>
              </a:rPr>
              <a:t> Devuelve el Interés Devengado para un valor bursátil que paga intereses al vencimiento.</a:t>
            </a:r>
            <a:endParaRPr/>
          </a:p>
          <a:p>
            <a:r>
              <a:rPr b="1" lang="es-EC" sz="2400">
                <a:latin typeface="Colibri"/>
              </a:rPr>
              <a:t>INT.EFECTIVO:</a:t>
            </a:r>
            <a:r>
              <a:rPr lang="es-EC" sz="2400">
                <a:latin typeface="Colibri"/>
              </a:rPr>
              <a:t> Devuelve la tasa de interés anual efectiva.</a:t>
            </a:r>
            <a:endParaRPr/>
          </a:p>
          <a:p>
            <a:r>
              <a:rPr b="1" lang="es-EC" sz="2400">
                <a:latin typeface="Colibri"/>
              </a:rPr>
              <a:t>INT.PAGO.DIR:</a:t>
            </a:r>
            <a:r>
              <a:rPr lang="es-EC" sz="2400">
                <a:latin typeface="Colibri"/>
              </a:rPr>
              <a:t> Devuelve el interés de un préstamo de pagos directos.</a:t>
            </a:r>
            <a:endParaRPr/>
          </a:p>
          <a:p>
            <a:r>
              <a:rPr b="1" lang="es-EC" sz="2400">
                <a:latin typeface="Colibri"/>
              </a:rPr>
              <a:t>LETRA.DE.TES.PRECIO:</a:t>
            </a:r>
            <a:r>
              <a:rPr lang="es-EC" sz="2400">
                <a:latin typeface="Colibri"/>
              </a:rPr>
              <a:t> Devuelve el precio de un valor nominal de 100$ para una letra de tesorería.</a:t>
            </a:r>
            <a:endParaRPr/>
          </a:p>
          <a:p>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288000" y="936000"/>
            <a:ext cx="8568000" cy="5236560"/>
          </a:xfrm>
          <a:prstGeom prst="rect">
            <a:avLst/>
          </a:prstGeom>
        </p:spPr>
        <p:txBody>
          <a:bodyPr lIns="90000" rIns="90000" tIns="45000" bIns="45000"/>
          <a:p>
            <a:r>
              <a:rPr lang="es-EC" sz="2400">
                <a:latin typeface="Arial"/>
              </a:rPr>
              <a:t>Por lo general, en todos los casos vas a encontrar la Tasa Nominal Anual (TNA), es decir, el porcentaje que hay que aplicar sobre el monto que pedís en préstamo para determinar cuánto deberás pagar al añoen concepto de intereses si la devolución se hace toda junta. Por ejemplo, $10.000 a una TNA de 18%, implican $1.800 de intereses a pagar al devolver el dinero en un año.</a:t>
            </a:r>
            <a:endParaRPr/>
          </a:p>
          <a:p>
            <a:r>
              <a:rPr lang="es-EC" sz="2400">
                <a:latin typeface="Arial"/>
              </a:rPr>
              <a:t>Ahora bien, en general, los préstamos no se devuelven al año completo sino que se van repagando en cuotas mensuales. Así, el monto adeudado disminuye gradualmente aunque se recarga con intereses sobre el total, que se van capitalizando también cada 30 días, por lo que el impacto financiero de la tasa es mayor. En estos casos, las tasas nominales no resultan las más adecuadas. Así surgen las llamadas "tasas efectivas", que contemplan estas variaciones.</a:t>
            </a:r>
            <a:endParaRPr/>
          </a:p>
        </p:txBody>
      </p:sp>
      <p:sp>
        <p:nvSpPr>
          <p:cNvPr id="79" name="TextShape 2"/>
          <p:cNvSpPr txBox="1"/>
          <p:nvPr/>
        </p:nvSpPr>
        <p:spPr>
          <a:xfrm>
            <a:off x="216000" y="72000"/>
            <a:ext cx="7560000" cy="488160"/>
          </a:xfrm>
          <a:prstGeom prst="rect">
            <a:avLst/>
          </a:prstGeom>
        </p:spPr>
        <p:txBody>
          <a:bodyPr lIns="90000" rIns="90000" tIns="45000" bIns="45000"/>
          <a:p>
            <a:r>
              <a:rPr lang="es-EC" sz="2800">
                <a:latin typeface="Arial"/>
              </a:rPr>
              <a:t>Diferencia Tasa Interes Nominal y Efectiva</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32000" y="720000"/>
            <a:ext cx="8279280" cy="5441040"/>
          </a:xfrm>
          <a:prstGeom prst="rect">
            <a:avLst/>
          </a:prstGeom>
          <a:noFill/>
          <a:ln>
            <a:noFill/>
          </a:ln>
        </p:spPr>
        <p:txBody>
          <a:bodyPr lIns="90000" rIns="90000" tIns="45000" bIns="45000"/>
          <a:p>
            <a:r>
              <a:rPr b="1" lang="es-EC" sz="2400">
                <a:latin typeface="Colibri"/>
              </a:rPr>
              <a:t>LETRA.DE.TES.RENDTO:</a:t>
            </a:r>
            <a:r>
              <a:rPr lang="es-EC" sz="2400">
                <a:latin typeface="Colibri"/>
              </a:rPr>
              <a:t> Devuelve el rendimiento de una letra de tesorería.</a:t>
            </a:r>
            <a:endParaRPr/>
          </a:p>
          <a:p>
            <a:r>
              <a:rPr b="1" lang="es-EC" sz="2400">
                <a:latin typeface="Colibri"/>
              </a:rPr>
              <a:t>LETRA.DE.TEST.EQV.A.BONO:</a:t>
            </a:r>
            <a:r>
              <a:rPr lang="es-EC" sz="2400">
                <a:latin typeface="Colibri"/>
              </a:rPr>
              <a:t> Devuelve el Rendimiento para un bono equivalente a una letra de tesorería.</a:t>
            </a:r>
            <a:endParaRPr/>
          </a:p>
          <a:p>
            <a:r>
              <a:rPr b="1" lang="es-EC" sz="2400">
                <a:latin typeface="Colibri"/>
              </a:rPr>
              <a:t>MONEDA.DEC:</a:t>
            </a:r>
            <a:r>
              <a:rPr lang="es-EC" sz="2400">
                <a:latin typeface="Colibri"/>
              </a:rPr>
              <a:t> Convierte un precio en dólar, Expresado como fracción, en un precio en Dólares, Expresado como número decimal. </a:t>
            </a:r>
            <a:endParaRPr/>
          </a:p>
          <a:p>
            <a:r>
              <a:rPr b="1" lang="es-EC" sz="2400">
                <a:latin typeface="Colibri"/>
              </a:rPr>
              <a:t>MONEDA.FRAC:</a:t>
            </a:r>
            <a:r>
              <a:rPr lang="es-EC" sz="2400">
                <a:latin typeface="Colibri"/>
              </a:rPr>
              <a:t> Convierte un precio en dólar, Expresado como número decimal, en un precio en dólares, Expresado como una fracción.</a:t>
            </a:r>
            <a:endParaRPr/>
          </a:p>
          <a:p>
            <a:r>
              <a:rPr b="1" lang="es-EC" sz="2400">
                <a:latin typeface="Colibri"/>
              </a:rPr>
              <a:t>NPER:</a:t>
            </a:r>
            <a:r>
              <a:rPr lang="es-EC" sz="2400">
                <a:latin typeface="Colibri"/>
              </a:rPr>
              <a:t> Devuelve el número de pagos de una Inversión, basado en Pagos constantes y periódicos y una tasa de Interés constante.</a:t>
            </a:r>
            <a:endParaRPr/>
          </a:p>
          <a:p>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360000" y="360000"/>
            <a:ext cx="8351280" cy="6154560"/>
          </a:xfrm>
          <a:prstGeom prst="rect">
            <a:avLst/>
          </a:prstGeom>
          <a:noFill/>
          <a:ln>
            <a:noFill/>
          </a:ln>
        </p:spPr>
        <p:txBody>
          <a:bodyPr lIns="90000" rIns="90000" tIns="45000" bIns="45000"/>
          <a:p>
            <a:r>
              <a:rPr b="1" lang="es-EC" sz="2400">
                <a:latin typeface="Colibri"/>
              </a:rPr>
              <a:t>PAGO:</a:t>
            </a:r>
            <a:r>
              <a:rPr lang="es-EC" sz="2400">
                <a:latin typeface="Colibri"/>
              </a:rPr>
              <a:t> Calcula el pago de un préstamo basado en pagos y tasa de Interés constantes.</a:t>
            </a:r>
            <a:endParaRPr/>
          </a:p>
          <a:p>
            <a:r>
              <a:rPr b="1" lang="es-EC" sz="2400">
                <a:latin typeface="Colibri"/>
              </a:rPr>
              <a:t>PAGO.INT.ENTRE:</a:t>
            </a:r>
            <a:r>
              <a:rPr lang="es-EC" sz="2400">
                <a:latin typeface="Colibri"/>
              </a:rPr>
              <a:t> Devuelve el pago de Intereses Acumulativo entre dos períodos.</a:t>
            </a:r>
            <a:endParaRPr/>
          </a:p>
          <a:p>
            <a:r>
              <a:rPr b="1" lang="es-EC" sz="2400">
                <a:latin typeface="Colibri"/>
              </a:rPr>
              <a:t>PAGO.PRINC.ENTRE:</a:t>
            </a:r>
            <a:r>
              <a:rPr lang="es-EC" sz="2400">
                <a:latin typeface="Colibri"/>
              </a:rPr>
              <a:t> Devuelve el pago principal acumulativo de un préstamo entre dos períodos.</a:t>
            </a:r>
            <a:endParaRPr/>
          </a:p>
          <a:p>
            <a:r>
              <a:rPr b="1" lang="es-EC" sz="2400">
                <a:latin typeface="Colibri"/>
              </a:rPr>
              <a:t>PAGOINT:</a:t>
            </a:r>
            <a:r>
              <a:rPr lang="es-EC" sz="2400">
                <a:latin typeface="Colibri"/>
              </a:rPr>
              <a:t> Devuelve el interés pagado por una Inversión durante un Período determinado, basado en Pagos periódicos y constantes y una tasa de Interés constante.</a:t>
            </a:r>
            <a:endParaRPr/>
          </a:p>
          <a:p>
            <a:r>
              <a:rPr b="1" lang="es-EC" sz="2400">
                <a:latin typeface="Colibri"/>
              </a:rPr>
              <a:t>PAGOPRIN:</a:t>
            </a:r>
            <a:r>
              <a:rPr lang="es-EC" sz="2400">
                <a:latin typeface="Colibri"/>
              </a:rPr>
              <a:t> Devuelve el pago del capital de una Inversión Determinada, basado en Pagos constantes y periódicos, y una tasa de Interés constante.</a:t>
            </a:r>
            <a:endParaRPr/>
          </a:p>
          <a:p>
            <a:r>
              <a:rPr b="1" lang="es-EC" sz="2400">
                <a:latin typeface="Colibri"/>
              </a:rPr>
              <a:t>PRECIO:</a:t>
            </a:r>
            <a:r>
              <a:rPr lang="es-EC" sz="2400">
                <a:latin typeface="Colibri"/>
              </a:rPr>
              <a:t> Devuelve el precio por 100$ de valor nominal de un valor bursátil que paga una tasa de interés periódica.</a:t>
            </a:r>
            <a:endParaRPr/>
          </a:p>
          <a:p>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360000" y="360000"/>
            <a:ext cx="8423280" cy="3300480"/>
          </a:xfrm>
          <a:prstGeom prst="rect">
            <a:avLst/>
          </a:prstGeom>
          <a:noFill/>
          <a:ln>
            <a:noFill/>
          </a:ln>
        </p:spPr>
        <p:txBody>
          <a:bodyPr lIns="90000" rIns="90000" tIns="45000" bIns="45000"/>
          <a:p>
            <a:r>
              <a:rPr b="1" lang="es-EC" sz="2400">
                <a:latin typeface="Colibri"/>
              </a:rPr>
              <a:t>PRECIO.DESCUENTO:</a:t>
            </a:r>
            <a:r>
              <a:rPr lang="es-EC" sz="2400">
                <a:latin typeface="Colibri"/>
              </a:rPr>
              <a:t> Devuelve el precio por 100$ de un valor nominal de un valor bursátil con descuento.</a:t>
            </a:r>
            <a:endParaRPr/>
          </a:p>
          <a:p>
            <a:r>
              <a:rPr b="1" lang="es-EC" sz="2400">
                <a:latin typeface="Colibri"/>
              </a:rPr>
              <a:t>PRECIO.VENCIMIENTO:</a:t>
            </a:r>
            <a:r>
              <a:rPr lang="es-EC" sz="2400">
                <a:latin typeface="Colibri"/>
              </a:rPr>
              <a:t> Devuelve el precio por 100$ de un valor nominal que Genera intereses al vencimiento.</a:t>
            </a:r>
            <a:endParaRPr/>
          </a:p>
          <a:p>
            <a:r>
              <a:rPr b="1" lang="es-EC" sz="2400">
                <a:latin typeface="Colibri"/>
              </a:rPr>
              <a:t>RENDTO: </a:t>
            </a:r>
            <a:r>
              <a:rPr lang="es-EC" sz="2400">
                <a:latin typeface="Colibri"/>
              </a:rPr>
              <a:t>Devuelve el rendimiento de un valor bursátil que Obtiene Intereses periódicos.</a:t>
            </a:r>
            <a:endParaRPr/>
          </a:p>
          <a:p>
            <a:r>
              <a:rPr b="1" lang="es-EC" sz="2400">
                <a:latin typeface="Colibri"/>
              </a:rPr>
              <a:t>RENDTO.DESC:</a:t>
            </a:r>
            <a:r>
              <a:rPr lang="es-EC" sz="2400">
                <a:latin typeface="Colibri"/>
              </a:rPr>
              <a:t> Devuelve el Rendimiento anual para el valor bursátil con descuento.</a:t>
            </a:r>
            <a:endParaRPr/>
          </a:p>
          <a:p>
            <a:r>
              <a:rPr b="1" lang="es-EC" sz="2400">
                <a:latin typeface="Colibri"/>
              </a:rPr>
              <a:t>RENDTO.VENCTO:</a:t>
            </a:r>
            <a:r>
              <a:rPr lang="es-EC" sz="2400">
                <a:latin typeface="Colibri"/>
              </a:rPr>
              <a:t> Devuelve el interés anual de un valor que Genera intereses al vencimiento.</a:t>
            </a:r>
            <a:endParaRPr/>
          </a:p>
          <a:p>
            <a:r>
              <a:rPr b="1" lang="es-EC" sz="2400">
                <a:latin typeface="Colibri"/>
              </a:rPr>
              <a:t>SLN:</a:t>
            </a:r>
            <a:r>
              <a:rPr lang="es-EC" sz="2400">
                <a:latin typeface="Colibri"/>
              </a:rPr>
              <a:t> Devuelve la Depreciación por método directo de un activo en un período dado.</a:t>
            </a:r>
            <a:endParaRPr/>
          </a:p>
          <a:p>
            <a:r>
              <a:rPr b="1" lang="es-EC" sz="2400">
                <a:latin typeface="Colibri"/>
              </a:rPr>
              <a:t>SYD:</a:t>
            </a:r>
            <a:r>
              <a:rPr lang="es-EC" sz="2400">
                <a:latin typeface="Colibri"/>
              </a:rPr>
              <a:t> Devuelve la Depreciación por método de anualidades de un activo durante un Período específico.</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216000" y="288000"/>
            <a:ext cx="8783640" cy="6154920"/>
          </a:xfrm>
          <a:prstGeom prst="rect">
            <a:avLst/>
          </a:prstGeom>
          <a:noFill/>
          <a:ln>
            <a:noFill/>
          </a:ln>
        </p:spPr>
        <p:txBody>
          <a:bodyPr lIns="90000" rIns="90000" tIns="45000" bIns="45000"/>
          <a:p>
            <a:r>
              <a:rPr b="1" lang="es-EC" sz="2400">
                <a:latin typeface="Colibri"/>
              </a:rPr>
              <a:t>TASA:</a:t>
            </a:r>
            <a:r>
              <a:rPr lang="es-EC" sz="2400">
                <a:latin typeface="Colibri"/>
              </a:rPr>
              <a:t> Devuelve la tasa de interés por período de un préstamo o una inversión.</a:t>
            </a:r>
            <a:endParaRPr/>
          </a:p>
          <a:p>
            <a:r>
              <a:rPr b="1" lang="es-EC" sz="2400">
                <a:latin typeface="Colibri"/>
              </a:rPr>
              <a:t>TASA.DESC:</a:t>
            </a:r>
            <a:r>
              <a:rPr lang="es-EC" sz="2400">
                <a:latin typeface="Colibri"/>
              </a:rPr>
              <a:t> Devuelve la tasa de descuento del valor bursátil.</a:t>
            </a:r>
            <a:endParaRPr/>
          </a:p>
          <a:p>
            <a:r>
              <a:rPr b="1" lang="es-EC" sz="2400">
                <a:latin typeface="Colibri"/>
              </a:rPr>
              <a:t>TASA.INT:</a:t>
            </a:r>
            <a:r>
              <a:rPr lang="es-EC" sz="2400">
                <a:latin typeface="Colibri"/>
              </a:rPr>
              <a:t> Devuelve la tasa de interés para la inversión total en un valor bursátil.</a:t>
            </a:r>
            <a:endParaRPr/>
          </a:p>
          <a:p>
            <a:r>
              <a:rPr b="1" lang="es-EC" sz="2400">
                <a:latin typeface="Colibri"/>
              </a:rPr>
              <a:t>TASA.NOMINAL:</a:t>
            </a:r>
            <a:r>
              <a:rPr lang="es-EC" sz="2400">
                <a:latin typeface="Colibri"/>
              </a:rPr>
              <a:t> Devuelve la tasa de interés nominal anual.</a:t>
            </a:r>
            <a:endParaRPr/>
          </a:p>
          <a:p>
            <a:r>
              <a:rPr b="1" lang="es-EC" sz="2400">
                <a:latin typeface="Colibri"/>
              </a:rPr>
              <a:t>TIR:</a:t>
            </a:r>
            <a:r>
              <a:rPr lang="es-EC" sz="2400">
                <a:latin typeface="Colibri"/>
              </a:rPr>
              <a:t> Devuelve la tasa interna de retorno de una inversión para una serie de valores en efectivo.</a:t>
            </a:r>
            <a:endParaRPr/>
          </a:p>
          <a:p>
            <a:r>
              <a:rPr b="1" lang="es-EC" sz="2400">
                <a:latin typeface="Colibri"/>
              </a:rPr>
              <a:t>TIR.NO.PER:</a:t>
            </a:r>
            <a:r>
              <a:rPr lang="es-EC" sz="2400">
                <a:latin typeface="Colibri"/>
              </a:rPr>
              <a:t> Devuelve la tasa interna de retorno para un flujo de caja que no es Necesariamente periódico.</a:t>
            </a:r>
            <a:endParaRPr/>
          </a:p>
          <a:p>
            <a:r>
              <a:rPr b="1" lang="es-EC" sz="2400">
                <a:latin typeface="Colibri"/>
              </a:rPr>
              <a:t>TIRM:</a:t>
            </a:r>
            <a:r>
              <a:rPr lang="es-EC" sz="2400">
                <a:latin typeface="Colibri"/>
              </a:rPr>
              <a:t> Devuelve la tasa interna de retorno para una serie de flujos de Efectivo Periódicos, Considerando costo de la inversión e interés al volver a invertir el efectivo.</a:t>
            </a:r>
            <a:endParaRPr/>
          </a:p>
          <a:p>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