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080"/>
            <a:ext cx="9140400" cy="6858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62120" y="2514600"/>
            <a:ext cx="7770240" cy="146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C" sz="4400">
                <a:solidFill>
                  <a:srgbClr val="000000"/>
                </a:solidFill>
                <a:latin typeface="Calibri"/>
              </a:rPr>
              <a:t>Funciones Fecha y Hora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360000"/>
            <a:ext cx="8423640" cy="61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AHORA:</a:t>
            </a:r>
            <a:r>
              <a:rPr lang="es-EC" sz="2400">
                <a:latin typeface="Colibri"/>
              </a:rPr>
              <a:t> Devuelve la fecha y hora actuales con formato de fecha y hora.</a:t>
            </a:r>
            <a:endParaRPr/>
          </a:p>
          <a:p>
            <a:r>
              <a:rPr lang="es-EC" sz="2400">
                <a:latin typeface="Colibri"/>
              </a:rPr>
              <a:t>AÑO: Devuelve el año, un número entero en el rango 1900-9999.</a:t>
            </a:r>
            <a:endParaRPr/>
          </a:p>
          <a:p>
            <a:r>
              <a:rPr lang="es-EC" sz="2400">
                <a:latin typeface="Colibri"/>
              </a:rPr>
              <a:t>DIA: Devuelve el día del mes (un número de 1 a 31).</a:t>
            </a:r>
            <a:endParaRPr/>
          </a:p>
          <a:p>
            <a:r>
              <a:rPr b="1" lang="es-EC" sz="2400">
                <a:latin typeface="Colibri"/>
              </a:rPr>
              <a:t>DIA.LAB:</a:t>
            </a:r>
            <a:r>
              <a:rPr lang="es-EC" sz="2400">
                <a:latin typeface="Colibri"/>
              </a:rPr>
              <a:t> Devuelve el número de serie de la fecha antes o después de un Número especificado de días laborables.</a:t>
            </a:r>
            <a:endParaRPr/>
          </a:p>
          <a:p>
            <a:r>
              <a:rPr b="1" lang="es-EC" sz="2400">
                <a:latin typeface="Colibri"/>
              </a:rPr>
              <a:t>DIA.LAB.INTL:</a:t>
            </a:r>
            <a:r>
              <a:rPr lang="es-EC" sz="2400">
                <a:latin typeface="Colibri"/>
              </a:rPr>
              <a:t> Devuelve el número de serie de la fecha anterior o posterior a un Número especificado de días laborables con parámetros de fin se semana personalizados. </a:t>
            </a:r>
            <a:endParaRPr/>
          </a:p>
          <a:p>
            <a:r>
              <a:rPr b="1" lang="es-EC" sz="2400">
                <a:latin typeface="Colibri"/>
              </a:rPr>
              <a:t>DIAS.LAB:</a:t>
            </a:r>
            <a:r>
              <a:rPr lang="es-EC" sz="2400">
                <a:latin typeface="Colibri"/>
              </a:rPr>
              <a:t> Devuelve el número total de días laborables entre dos fechas.</a:t>
            </a:r>
            <a:endParaRPr/>
          </a:p>
          <a:p>
            <a:r>
              <a:rPr b="1" lang="es-EC" sz="2400">
                <a:latin typeface="Colibri"/>
              </a:rPr>
              <a:t>DIAS.LAB.INTL:</a:t>
            </a:r>
            <a:r>
              <a:rPr lang="es-EC" sz="2400">
                <a:latin typeface="Colibri"/>
              </a:rPr>
              <a:t> Devuelve el número de días Laborables completos entre dos fechas con parámetros de fin de semana personalizados.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000" y="144000"/>
            <a:ext cx="8423640" cy="18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DIAS360:</a:t>
            </a:r>
            <a:r>
              <a:rPr lang="es-EC" sz="2400">
                <a:latin typeface="Colibri"/>
              </a:rPr>
              <a:t> Calcula el número de días entre dos fechas basándose en un año de 360 días (doce meses de 30 días).</a:t>
            </a:r>
            <a:endParaRPr/>
          </a:p>
          <a:p>
            <a:r>
              <a:rPr b="1" lang="es-EC" sz="2400">
                <a:latin typeface="Colibri"/>
              </a:rPr>
              <a:t>DIASEM:</a:t>
            </a:r>
            <a:r>
              <a:rPr lang="es-EC" sz="2400">
                <a:latin typeface="Colibri"/>
              </a:rPr>
              <a:t> Devuelve un número de 1 a 7 que identifica el día de la semana.</a:t>
            </a:r>
            <a:endParaRPr/>
          </a:p>
          <a:p>
            <a:r>
              <a:rPr b="1" lang="es-EC" sz="2400">
                <a:latin typeface="Colibri"/>
              </a:rPr>
              <a:t>FECHA:</a:t>
            </a:r>
            <a:r>
              <a:rPr lang="es-EC" sz="2400">
                <a:latin typeface="Colibri"/>
              </a:rPr>
              <a:t> Devuelve el número que representa la fecha en código de fecha y hora de Microsoft Excel.</a:t>
            </a:r>
            <a:endParaRPr/>
          </a:p>
          <a:p>
            <a:r>
              <a:rPr b="1" lang="es-EC" sz="2400">
                <a:latin typeface="Colibri"/>
              </a:rPr>
              <a:t>FECHA.MES:</a:t>
            </a:r>
            <a:r>
              <a:rPr lang="es-EC" sz="2400">
                <a:latin typeface="Colibri"/>
              </a:rPr>
              <a:t> Devuelve el número de serie de la fecha que es el número indicado de meses antes o después de la fecha inicial.</a:t>
            </a:r>
            <a:endParaRPr/>
          </a:p>
          <a:p>
            <a:r>
              <a:rPr b="1" lang="es-EC" sz="2400">
                <a:latin typeface="Colibri"/>
              </a:rPr>
              <a:t>FECHANUMERO:</a:t>
            </a:r>
            <a:r>
              <a:rPr lang="es-EC" sz="2400">
                <a:latin typeface="Colibri"/>
              </a:rPr>
              <a:t> Convierte una fecha en forma de texto en un número que representa la fecha en código de fecha y hora de Microsoft Excel. </a:t>
            </a:r>
            <a:endParaRPr/>
          </a:p>
          <a:p>
            <a:r>
              <a:rPr b="1" lang="es-EC" sz="2400">
                <a:latin typeface="Colibri"/>
              </a:rPr>
              <a:t>FIN.MES:</a:t>
            </a:r>
            <a:r>
              <a:rPr lang="es-EC" sz="2400">
                <a:latin typeface="Colibri"/>
              </a:rPr>
              <a:t> Devuelve el número de serie del último día del mes antes o después del Número especificado de meses.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360000" y="360000"/>
            <a:ext cx="8424000" cy="6155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FRAC.AÑO:</a:t>
            </a:r>
            <a:r>
              <a:rPr lang="es-EC" sz="2400">
                <a:latin typeface="Colibri"/>
              </a:rPr>
              <a:t> Devuelve la fracción del año que representa el número de días completos entre la fecha_inicial y la fecha_fin. </a:t>
            </a:r>
            <a:endParaRPr/>
          </a:p>
          <a:p>
            <a:r>
              <a:rPr b="1" lang="es-EC" sz="2400">
                <a:latin typeface="Colibri"/>
              </a:rPr>
              <a:t>HORA:</a:t>
            </a:r>
            <a:r>
              <a:rPr lang="es-EC" sz="2400">
                <a:latin typeface="Colibri"/>
              </a:rPr>
              <a:t> Devuelve la hora como un número de 0 (12:00 a.m.) a 23 (11:00 p.m.).</a:t>
            </a:r>
            <a:endParaRPr/>
          </a:p>
          <a:p>
            <a:r>
              <a:rPr b="1" lang="es-EC" sz="2400">
                <a:latin typeface="Colibri"/>
              </a:rPr>
              <a:t>HORANUMERO:</a:t>
            </a:r>
            <a:r>
              <a:rPr lang="es-EC" sz="2400">
                <a:latin typeface="Colibri"/>
              </a:rPr>
              <a:t> Convierte una hora de texto en un número de serie de Excel para una hora, un número De 0 (12:00:00 a.m.) a 0.999988426 (11:59:59 p.m.). Da formato al número con un formato de hora después de introducir la fórmula.</a:t>
            </a:r>
            <a:endParaRPr/>
          </a:p>
          <a:p>
            <a:r>
              <a:rPr b="1" lang="es-EC" sz="2400">
                <a:latin typeface="Colibri"/>
              </a:rPr>
              <a:t>HOY: </a:t>
            </a:r>
            <a:r>
              <a:rPr lang="es-EC" sz="2400">
                <a:latin typeface="Colibri"/>
              </a:rPr>
              <a:t>Devuelve la fecha actual con formato de fecha.</a:t>
            </a:r>
            <a:endParaRPr/>
          </a:p>
          <a:p>
            <a:r>
              <a:rPr b="1" lang="es-EC" sz="2400">
                <a:latin typeface="Colibri"/>
              </a:rPr>
              <a:t>MES:</a:t>
            </a:r>
            <a:r>
              <a:rPr lang="es-EC" sz="2400">
                <a:latin typeface="Colibri"/>
              </a:rPr>
              <a:t> Devuelve el mes, un número entero de 1 (enero) a 12 (diciembre).</a:t>
            </a:r>
            <a:endParaRPr/>
          </a:p>
          <a:p>
            <a:r>
              <a:rPr b="1" lang="es-EC" sz="2400">
                <a:latin typeface="Colibri"/>
              </a:rPr>
              <a:t>MINUTO:</a:t>
            </a:r>
            <a:r>
              <a:rPr lang="es-EC" sz="2400">
                <a:latin typeface="Colibri"/>
              </a:rPr>
              <a:t> Devuelve el minuto, un número de 0 a 59.</a:t>
            </a:r>
            <a:endParaRPr/>
          </a:p>
          <a:p>
            <a:r>
              <a:rPr b="1" lang="es-EC" sz="2400">
                <a:latin typeface="Colibri"/>
              </a:rPr>
              <a:t>NSHORA:</a:t>
            </a:r>
            <a:r>
              <a:rPr lang="es-EC" sz="2400">
                <a:latin typeface="Colibri"/>
              </a:rPr>
              <a:t> Convierte horas, minutos y segundos dados como números en un número de serie de Excel, con formato de hora.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2000" y="360000"/>
            <a:ext cx="8280000" cy="15174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s-EC" sz="2400">
                <a:latin typeface="Colibri"/>
              </a:rPr>
              <a:t>NUM.DE.SEMANA:</a:t>
            </a:r>
            <a:r>
              <a:rPr lang="es-EC" sz="2400">
                <a:latin typeface="Colibri"/>
              </a:rPr>
              <a:t> Devuelve el número de semanas en el año.</a:t>
            </a:r>
            <a:endParaRPr/>
          </a:p>
          <a:p>
            <a:r>
              <a:rPr b="1" lang="es-EC" sz="2400">
                <a:latin typeface="Colibri"/>
              </a:rPr>
              <a:t>SEGUNDO:</a:t>
            </a:r>
            <a:r>
              <a:rPr lang="es-EC" sz="2400">
                <a:latin typeface="Colibri"/>
              </a:rPr>
              <a:t> Devuelve el segundo, un número de 0 a 59.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