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6" r:id="rId10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46" d="100"/>
          <a:sy n="46" d="100"/>
        </p:scale>
        <p:origin x="-924" y="-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C4C2-B88B-4A81-922F-BA0320919F59}" type="datetimeFigureOut">
              <a:rPr lang="es-EC" smtClean="0"/>
              <a:t>01/06/2015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67A3-E7E1-4F3C-9F73-A0313871CA3F}" type="slidenum">
              <a:rPr lang="es-EC" smtClean="0"/>
              <a:t>‹Nº›</a:t>
            </a:fld>
            <a:endParaRPr lang="es-EC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C4C2-B88B-4A81-922F-BA0320919F59}" type="datetimeFigureOut">
              <a:rPr lang="es-EC" smtClean="0"/>
              <a:t>01/06/2015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67A3-E7E1-4F3C-9F73-A0313871CA3F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C4C2-B88B-4A81-922F-BA0320919F59}" type="datetimeFigureOut">
              <a:rPr lang="es-EC" smtClean="0"/>
              <a:t>01/06/2015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67A3-E7E1-4F3C-9F73-A0313871CA3F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C4C2-B88B-4A81-922F-BA0320919F59}" type="datetimeFigureOut">
              <a:rPr lang="es-EC" smtClean="0"/>
              <a:t>01/06/2015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67A3-E7E1-4F3C-9F73-A0313871CA3F}" type="slidenum">
              <a:rPr lang="es-EC" smtClean="0"/>
              <a:t>‹Nº›</a:t>
            </a:fld>
            <a:endParaRPr lang="es-EC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C4C2-B88B-4A81-922F-BA0320919F59}" type="datetimeFigureOut">
              <a:rPr lang="es-EC" smtClean="0"/>
              <a:t>01/06/2015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67A3-E7E1-4F3C-9F73-A0313871CA3F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C4C2-B88B-4A81-922F-BA0320919F59}" type="datetimeFigureOut">
              <a:rPr lang="es-EC" smtClean="0"/>
              <a:t>01/06/2015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67A3-E7E1-4F3C-9F73-A0313871CA3F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C4C2-B88B-4A81-922F-BA0320919F59}" type="datetimeFigureOut">
              <a:rPr lang="es-EC" smtClean="0"/>
              <a:t>01/06/2015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67A3-E7E1-4F3C-9F73-A0313871CA3F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C4C2-B88B-4A81-922F-BA0320919F59}" type="datetimeFigureOut">
              <a:rPr lang="es-EC" smtClean="0"/>
              <a:t>01/06/2015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67A3-E7E1-4F3C-9F73-A0313871CA3F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C4C2-B88B-4A81-922F-BA0320919F59}" type="datetimeFigureOut">
              <a:rPr lang="es-EC" smtClean="0"/>
              <a:t>01/06/2015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67A3-E7E1-4F3C-9F73-A0313871CA3F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C4C2-B88B-4A81-922F-BA0320919F59}" type="datetimeFigureOut">
              <a:rPr lang="es-EC" smtClean="0"/>
              <a:t>01/06/2015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67A3-E7E1-4F3C-9F73-A0313871CA3F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C4C2-B88B-4A81-922F-BA0320919F59}" type="datetimeFigureOut">
              <a:rPr lang="es-EC" smtClean="0"/>
              <a:t>01/06/2015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67A3-E7E1-4F3C-9F73-A0313871CA3F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D9DEC4C2-B88B-4A81-922F-BA0320919F59}" type="datetimeFigureOut">
              <a:rPr lang="es-EC" smtClean="0"/>
              <a:t>01/06/2015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5E667A3-E7E1-4F3C-9F73-A0313871CA3F}" type="slidenum">
              <a:rPr lang="es-EC" smtClean="0"/>
              <a:t>‹Nº›</a:t>
            </a:fld>
            <a:endParaRPr lang="es-EC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1.bp.blogspot.com/_uYdUqWBzm9k/TMttRKf9xkI/AAAAAAAAAA4/ydFyT4qpDKk/s1600/LOGO_TIC.png"/>
          <p:cNvSpPr>
            <a:spLocks noChangeAspect="1" noChangeArrowheads="1"/>
          </p:cNvSpPr>
          <p:nvPr/>
        </p:nvSpPr>
        <p:spPr bwMode="auto">
          <a:xfrm>
            <a:off x="155575" y="-1462088"/>
            <a:ext cx="3048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19" y="644237"/>
            <a:ext cx="9705108" cy="59020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chemeClr val="tx2">
                <a:lumMod val="75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600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980709" cy="88456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  <a:effectLst/>
                <a:latin typeface="Broadway" pitchFamily="82" charset="0"/>
                <a:ea typeface="Calibri" panose="020F0502020204030204" pitchFamily="34" charset="0"/>
                <a:cs typeface="Andalus" panose="02020603050405020304" pitchFamily="18" charset="-78"/>
              </a:rPr>
              <a:t>¿QUE SON LAS TIC?</a:t>
            </a:r>
            <a:endParaRPr lang="es-EC" dirty="0">
              <a:solidFill>
                <a:schemeClr val="accent5">
                  <a:lumMod val="50000"/>
                </a:schemeClr>
              </a:solidFill>
              <a:latin typeface="Broadway" pitchFamily="8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054437" y="1330036"/>
            <a:ext cx="5022273" cy="455121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endParaRPr lang="es-ES" sz="2800" dirty="0" smtClean="0"/>
          </a:p>
          <a:p>
            <a:r>
              <a:rPr lang="es-ES" sz="2800" dirty="0" smtClean="0"/>
              <a:t>Abreviación </a:t>
            </a:r>
            <a:r>
              <a:rPr lang="es-ES" sz="2800" dirty="0"/>
              <a:t>para las Tecnologías de la Información y las Comunicaciones</a:t>
            </a:r>
            <a:r>
              <a:rPr lang="es-ES" sz="2800" dirty="0" smtClean="0"/>
              <a:t>.</a:t>
            </a:r>
          </a:p>
          <a:p>
            <a:pPr marL="0" indent="0">
              <a:buNone/>
            </a:pPr>
            <a:endParaRPr lang="es-ES" sz="2800" dirty="0"/>
          </a:p>
          <a:p>
            <a:r>
              <a:rPr lang="es-ES" sz="2800" dirty="0"/>
              <a:t>Es decir, todas esas tecnologías que nos permiten acceder, producir, guardar, presentar y transferir información. Ellas están en todos los ámbitos de nuestras vidas, en nuestra vida social, familiar y escolar. Sus usos son ilimitados y pueden manejarse con facilidad, sin necesidad de ser un experto.</a:t>
            </a:r>
          </a:p>
          <a:p>
            <a:pPr algn="just"/>
            <a:endParaRPr lang="es-EC" dirty="0" smtClean="0"/>
          </a:p>
        </p:txBody>
      </p:sp>
      <p:sp>
        <p:nvSpPr>
          <p:cNvPr id="4" name="AutoShape 4" descr="data:image/jpeg;base64,/9j/4AAQSkZJRgABAQAAAQABAAD/2wCEAAkGBhQSEBUUExQWFRQWGRkXGBcYGBoZFxUdHB4XGBcbHBwaHCYfGhkjGRcXHy8gIycqLCwuGB4yNTAqNSYrLCkBCQoKDgwOGg8PGi8lHyQpLSkpLiwpKSwsLCwsLCwpLC8sLCwsKSwpLCwsKSwpLCwsLCwsLCksLCwsLCwsLCwsLP/AABEIANgA6QMBIgACEQEDEQH/xAAcAAACAgMBAQAAAAAAAAAAAAAABgUHAQMEAgj/xABDEAACAQMCBAQDBgIIBAYDAAABAgMABBESIQUGMUETIlFhMnGBBxRCUpGhI7EVM2JygsHR8EOSouEIFiQ0Y7JTc/H/xAAaAQACAwEBAAAAAAAAAAAAAAAABQEDBAIG/8QAKxEAAgIBBAICAgIBBQEAAAAAAAECAxEEEiExE0EiUQVhcYHBFBUyQpEj/9oADAMBAAIRAxEAPwC8aKKKACiiigAooooAKKxmvLSAUAes0Zrnacn4Rn36CvJgdurY+VTg53fRueZR1IrWb1fnXkWA9TXr7ivv+tdfE5+fo8G/HoaweIj0NezYL71rfh3oa6Ww4fkPQ4kvfatgu0xnUMDcknGKjpuGuOm9Vp9tHEJYLFUQMpmkCMf7IBYjPvgD9a6cIYymcRnY5KLRZPDecLO4fRDcxSMcgAMPNjrj830qZDV8w8uFVit4XBDiUylhswGkhQPQ6iv71aPD+bby28rFbpF2IOFlX13HX6j61mhLfnAy1FDpxn2WfRSjyz9pNvdyCHDxTHVhHGzacasMPKTuDjrTaDXRQ012ZooooICiiigAooooAKKKKACiiigAooooAKKKXeaOZTb6UjGqVz36Iu/mP6HHyPpUN4JSbeEMJNRsfMUDS+EJU16tOnPU4JwPzHyt06YNcfLnG/GtPElIUqWVmJwNjsT0wSCD9arufhRH3hg4DJ8MinoFL6N1IyoV9Wc/ESeoqHLBZCvc2i3yTQIh33NeLR8opJBJUEkHIOw3B7it9dFODGKKzRQSFFFFABRRRQB5NRnHuXobyLw5l1LnI7FSOhB7GpWiowSm08oquX7HPCYyQTeI2c6ZgCD6DIFRvE+LCzYLdQskgGpE2ZZdJ/A2c7E7+gI9RVy4rj4nwmK4QxzRrIh7MMj/ALfMVMfisJHc7JWSUrHkorkC8L8QiZh5YjI7EfhLtqPzxgL9TV+QzhgCpyD3peHI8ESabZFi9gNm+dKXG71rS4gMhZVjLSEKTv0BGxwQc99tq7UIKvOeTPbfOzUbVD4+i0xWaXuWOPvca/ETw/hZF/FoYbavfPp6iuPnPnI2mmOJA8rgnJICxDfSzDqQSMYFV5WMluBtopG4X9piYAuUMR2BdfNHk9/VR8+lO6NkbdKE0+iD1RRRUgFFFFABRRRQAUUUUAFJvNfD/wD1Mcg0lnRlGrPlZPhOx3BDsCO+1OVQfM9hI6I8S63ibVozguCMMATtqx0z3FcyWUWVy2yTK/sh9+k8GTaKEHMS7a5FLK7sQfMG9GG2PUbTM3DQskJjCwyaHHhllw/wnSQMltlJ1g7Y75xUBM0Ecsx8OURTYSUoShjbfXlfi1asZK/mNSX9J28aloik9xgrEV1FxkY/iMSdK7b9OnQk4qlJ+zTKcI9MleSuYkMvgqH8N11xgqQI2GfEQE9uhGNuuNqehVYcruILq3D7oEMWrph204J7YOCPmRVnKavSwjArPJ8j1RRRUnQVgtQTS9xENdXBtwxWGMBpipwzk7qgI6DAyfpQBKtxmEHBljB9NQ/1rrVwRkHIpZvo+GWqHxjbxjodbDP/AFHOaUTz7aRSA8PeeVdWHjSGV4ffDFfLj22oAtUtXLNxWJDhpEU+hYA0g8V+01pEkjht51YD48Jh/h8seGJLHUADgdz2rj4XzdbRR4n4ZeZ/E7QrKST8mJx9KnBG5FpJKCMggj1G4r1iqvi55sI212lx4TA+e2mDR6x/ZEg2b0xVkWF8k0ayRsGVgCCDmoJN7CqZiudFw07wmUrM6ktkxkZbWM6SgIkzpI7daufNazAuCMDB6jGxz1rlrJ3Ce0rey5qiS4RxqRchcNj4XO65GQdJ3HzqR+9RTTOzYmc7qPKQoDFRpJ/s79f3qJ+0fg0EQXwfJIclkXppwcHB2UlwAPXf0qDsbya2shIVjaBj5lfZlJON2GdPm22PU+9EocF1aUm3E5+NEWzSRyn4ATn8yfhbG/Vf3Bq3uUYnWxtxIxd/DTUx6nYHekrlMxcQnLXEcfiKA6pgMHQEhfMdyQSCR7jrVloMVxXDaV24zg9UUZrGatKjNFYzWaACiiigAooooAKwRWaKAFTmrlSNopZoowJ/jyu3iadyGA2YsBjJHp6Un2oUqGQABgD9DvVsvVXXvAVW7njWWTwlYHwwQAGca2GoLq0bjAzkZO/as+p1MNNW7J9I4/0sr5bYdnLcZfMaAFiMHO6oD3b/ACHf2pk4Nzc1uFiussMhI5x5i4x/xFG4bY5IyMDO1QkME7Tfd7WOJQqGTL5w+CBp8u6kk/Gc/I13NwO7VvHeFdvKqaizRA7NIVUESE7bAggfM0so1GrvsViSVb/tm+Ompphsb+X2WBBcK6hlIKkZBG4IPQ1ycZ4/Bax+JcSpEnqxAz8h3qpbnn17fVHYuoiVSGaVCVD5OTGCwKgEHIORnoB3juIjwkt7kj75xC4KsFuCMhdBdwiZAjAAwD7jOc06g1L+hfKyKltXI7T/AGkXFztw+1JTp49xmNPmqY1N9cVEpypcSl2ur6ZvEbU8cBMMZOAN9J1EYA6mpbhHHYrhV0OpcoshQMCyBhtnH6fSvXGOKeCg0jVI50ovqfU+w61pjCOMmKd9je1cESeV7G2/iMkIb80qh2J+bZOa7IuZ4gMYcDsVjbT9Nq92HBMHxJDrlPVjuR7L2VflUg9tkdT7b1akZ3L+xa+/QG5R1cDUwyOhBzg5zjqSD+tNPhj0qD4/bh4csAxDAYIGc79CN6F4bJDvA5T/AOKTzRn5HqtQuGdyakk+iWuOHRyDEkaOD2ZQR79ahH5KSM67OaazcdPCY+GTv8UZ8rD22rbcc4RwoTOrRyL/AMPBYuTsAmPiyaleWnnliZ7qNYS7fwkzl1TAx4nbWTk4HYj0qqy2uP8AyLKqrnzE47Xnq7siBxCITQ9PvUAOV95I+oHuCaZeJc6wrCjwMsxlGY9JyuPUkdAMioXiV74ZC6dTNkAZwuB1yfT9aTUjjgachFjZmLlUGzZ+ELtudunqaiHiduxy/ZpjK117tpJXTGVnaQ62c5YnodgBgdgABgVFXdtKmkRszpqGYyxwM7ZBzjIPqK3Wd3FIytFMZCYgZEI0mGTUyspTGUwFHxE560wcA4O1xMu38NGDO3bykMFHqxIHyGaZWeKVW7H8Fdc7a7OH/J2ck8pSw3ZmkjEYCMvUZYsV9OwC093FysalnYKo3JJwB9TWylPnK6Qy26Hz4clkALafKQjMB0Gdt+5B7Ug1N3hrlZ9DJZtnyds/PNqpx4hY4JAVGOrH5TjB6iq6vvtSv1lbSse5ISFlOrHRfMG3Pfpisc6cUljnRUKaQhbzKTnJxgkEYA0g7fWtHDZU8spAdpn0LpwQuMjOfTbr7il1GtndWp4xkaQ0sKo5ms56Imx+3C/tboi9jV1OnKAaPDG3mU76ts7Hv3q9+D8ZiuoVmhcPG3Rgcj3HzBqn+P8ABI7q2ZHcMXJMbbDSd9CjHUDpj51I/wDh5ml+63Ebk+HHLhAQdifjwfTPamVVqsWRZdV42W7RRRVxSFFFFABRRWM0AYaqx5rhb+kHW2lYPIoZ1GhlDKAp+IbHSF2B7088w8SaNFSP+ulOhPY92Psoya8WvLsHgCNkWUAlizAFi++p89Q253BzvVdlUbFtks/ydwnseSvuF8VuLP7zO6CZ4lQHW5jYKx+FVVCpy2+c103HM9xxbEECNbQDa5lyNR7+FGR3K4JbqAajPtH4Uv3uOCBWfyanjVndtvhyCx27gUx8m8Mkgswsg0uzM5XuoOAAffSBn3+VZLZ+CO2CwTDNt2PRF8U+zK2JV7cm3lQBVIwyHAwNSNkHpuetcycOThyNPKGvL2bYHG7EAnSg6RxgHr7+uKc6QeYOLmK/WWf/ANmrGFjjIRyqshf+wcn649qposlbJQk+DRbGNacorkieGtHbPDNPMluy69EMaxJEFbAZMk6pOi5OetMNhxWOa6MhdfKoWINsDn4mG+M/61ou/DveJQIhWSJbSdidmTEuEX6bZ+lLVuHs4fDZ1lhjwkpVAdtYHiAtuAquN/UelOFYoy2CuVLsjvfssa442iHTgl/yrv8AuNq5m4643MRA+ef5A1pg4EY1D27AggHw3OVfbrq657+m9a/6fJbwY1KS9GV9wnyP4uvStORftS6WQv8AiSyadOwzlwexHlXfp1b9q3cb5lCFIbeP7xcS50ICNAA+J3bOyjI261qfghKM3iecnJJONR9D+Xpj9ulLHC7KeYS4m0FGk1Nr0lFYYTw2/Cc5X02NVzc0aKo1yx9I9XfCpDcGBJFnvtOq4nbPg2i/EqIoxgk/XAya03nFbu64VH4kZdWlQq4fRqVWw25wQrDOCcHHrXngHG4omvUvXSNbgByysAZjgrKyY3GrZserNTNyByzIkczSa1tpcCG1lYuY0HQnJwrH0HTFYLcQipPsZ1ZlJxXRy8K5QuZSmpTaW0Ta0hWTxJXY9WaTLeXc4APSp6bggXzMZG0nXpODkruO3qK2WFw1pKIXJMDn+Gx6ofyn2z/lTJill8pTlvf9G2qKjHCK9uQzuZ4o4sy6S2k4ycY1au+2PTpTzyFJiz1OybySfCwIXfGCdt9qj7zg0KNrVMMSWK5Ogn10fDnPtVbrCVEZI/hSSF5UJ/hrI+QGCY0jz6RkevrTDRXW2f8AylLKXRmvrrjJNLDZZHMnPxV2jtdJKbPM26KepCgfER3PQe5pDseZbqRDHbRF38xeRgAxJLHWSTpB042Nbb221RMi+XIOMbb9cbetLVlKyK0QZ0DAF13GrBIAJO5AGdum9W/lNKnWljOOeehlotOnLC7OziV7LNOqTFGkCeGWRvK2SSFJA0qwJIJ6HI32xU/ZcIntoy0ihk3ZkUjXGMDO5OG+HO2CCNs0ucL4aJI2fWRuVCr32Kr75zg/THSrE4Xby3DC3YaV0L4mTllToSxH4nwQB6ZNIbPJCcIUY/Zp1FqjX428pHjhvLLzFUELRx6izSOujGd20jqXbJ3G25OasSw4fHCgSJFRB0CjA/8A7W6NMDHpWyn1daguBDZY59hRRRVpWFFFFAHlmxuapLifOd0ZpnjuHiBkYIuQVCjZRgg9QM49TVucyTaLSdvSNj+29U+nAI3XU4YO5Lth2G7EsRjONs4x7VDZ1FZNUPPV4JVkaVHfSYgWj3AJzlQCAO2T3+ldHL8mrVuVJJJ0My+bPmOx6knNaW5WX8Mki/8AKf5rXnhds0UmFJlzJgdFJyGDe34WP+EVRflx4ImsI7prALdCVCyzFWYSZLNqAAzud/Ltg7VYkUgKrhtQKgg+u3WkS51iWMmNt9Q6pv3/ADe1MPAbpiDGUYBCcMfffT8x7dsUtsbcVkt00ucEsqE1D8StmhkaXSXikAEqgaipHwyBe+2xHy9KYFG1ZqmL2vJuayiteWuU/uigfeVnFwEiDxggLEmpmXqdznH1rPMF3/6x4IoEdIYh4uWADCRW/h6ADqTSSCf7ROPLW/jhWXiJhtT4LRgeNIucFnGSoHQMFCnPuPSvNpynNBcST6zcO6hMu2kgA5GOgJ+ef3NOqqJTkpy6Fd2ojBOC7Ja3mWGyiW36YWOMEltJO2CTv5d/0rbFwGNowrDPcN0fPd89mPWle6uvAkQMGjUtkxt0BxjKt0xg/wCVPFtdLIoZTkUyj9CixNcr2LnG+Fs0ei5DywoyuJU+IFT5RKB1GceYbfKkHhtm00M0MIk8NpIxKZNAEeqRWMex36Fs9DvVkc48U8JLdTJ4QluYlZtQUaRqZgSfwkDB+dQXFrBjxG4isPDCtBHJMNijNq8ig9AWGTkdMVltk9+1fQw08V498hpveAxWpWaGFAiDS8YUYC56qOxHWmKGYMoZTkEZB9aq/h/HeJPK0Ecgkfd1DoMLo8rQyHoA2xDdzUrytzoNEY8N9EzYVcgtF5jGw90Dj5/rSq2ieOfQzhbHPA1cxWIkgfbcDI+Y6f6fImtvAboyW8bNucaSfXG2fmQM1q5k4mIYG7u40Iv5mOwo4NiGCOM9VG/pk7n6ZNZm8Qw/sv8A+2TZdtl/ltSNzJwloklCZKS5CEf8J32wd/h1HUD8xttToTmuTiln4sLp3IyCegYEMp/5gK509zqnk5vqVkMe/Qi2MHiIqSlJHhbBYLgsQMBmJJOcHoMDeuyw4U17MYkCkkHdgSsaj8Zx7nYbZ332255IS93BE+qIyeRs5XfI074w/RsY2q5uD8AhtU0woEB3J7sfUk7k16bzpwwjFC6SivTIXhvIUaKDLI8sgGkSAeHpHsE9cbkk1PcL4RHApWNcZOWJJLMfVidya7RWaxxqhF5SOXJvtmBWaKKsOQooooAKKKKAObiNgs0TxPnS6lWwcHB2O4qvbnkK5iJ0zSSr22jJ+oIXf5H9Kso1zTcQjVdTOoXcZJGM9D9aOgKz/wDLF9vhV23zIojA/wCV2JP0qM4HcRrKdUiDQDjLAZLbZx8lP/PVgc38weDAksMy6ifKukOsw6EbHIAB1ZHpVdy38z3MF29vH4fhyxBgoWMsWXJYjUNXlwAcZ3rmdLt4OZvgluLcQjwjh1bQ4JAYE43z39KlOWuNxXEZWMnVEcOGGk5YB8gflOrY+1RYmiuYpY3RI5Fx6b5zoYHAO+CMeoNRsnEfAa24iB5f/aXqAdlOFk9iudW/VT2rNdotq2Z5J013tljRttRNIFBZiFUDJJ2AA6k0p8a4pcSXTWtm8cYWJZXnYF9pCwjVFBG5Azq7Unc28lzwcOdo7u6mkOkSoSzrPqYA4XcrgnPfYGqKtFKSyzXZq4Rlt9khy/cGR3vMYS4u3KZGCY9KxoSD0zpP60+VGcSsB920ooXQoZFAxp07gAdq7LC5EkauO4/fv+9PYLasHnrZb3uIzmm0V4kDqGHiKN/Q5B/aoK3Wayn0DLxsNSqepA+Jc92AwR6j5UyceP8ADQesi/tk/wCVHGrLXbkr/WRgSIR1DL5v3xiumgjLCSZCcxX73JtYLYW8gnaUMtzHrQFE8QZA3Vtj09RWrgH2Yzw+ITd/d/EIJjtF0qCBj4pMtitPBrdrm9lubcoPu2lY8rs8jqxl3/D5JAvfOO3WnnhHHFmypHhyr8UZ6j3HqKT6q6aliA70tMdnyFX+hUt5jFLLKzMA6XDkB9RJBGoYyOmx26UpzXMEc4VGkR7cSRxtGuI5DrJYHUDkiQndT1p553uY3AjVRI65Eg/AisMHWR07HHtXRy5yfFZwjA8RgPiYZ6nJxnoCT9aharbWtxP+mzY2mcfJVg9xCtxcytNICwQtp8mDjooAyf5GtnEuZo7e5EUo0r4ZkMnZcMF3GNhv16VyWdqUvpIxIYGlJeBk+BtslCh2J+L0J05rj5i4bcJO11MkU0KxPFMAdGUYgl984Ix06fzrMq42Wc9M0OcoQ49DjitVxKFQsTgAEk0icvczXduhtzCLqJCBDLLKtu+jGwOzZ6gZyOnvUzwvixvwoZPCVCTKhYMSwJCqCOqEjOrG47VVbpZV8voshfGfXZjj/C2m4fNc4xMmmaH1TwiHUfXGTVp8IvhNBFKOkiK4/wAQBpK5i4/bWlqfvEgXWrAL1ZsgjZRuetSn2UXOvg1ofSML/wAuR/lW/SNuLyZb0k+BtorBNGa1lBmiiigAooooAKKKxmgBc+0G+8Hh1w2tkJXQrLqyHchE+Hf4mApM4JwoK1qEyvkLnvk76uoIxv5t87irOvrRZUZHGVYEEf771UvDxPDcpbowB1PDGzq2kDbLDfzHyDbbbeqpp5yX1OPs8818KaK4VlKsjpvDsAHJJkcDsrEJn3+dTuVXgRBBXWDpUY1ajJsFA7g77UrcWsJILqQzCR5G0s24IZGULmMflDoQBsfX3z/Sg8NI2Rlcam+IaSq9BjPlJJGQMDOT1pnGEvFBfsyuUXOT6NVrJkssq/xSFjJxkIrHTr+pOfYjFdfOMDQW10kalkuEJAAz59Og7DvjH6D0r3yrbCcyTy6lXUqoCQFbQSfqNW+2x+lNt1arIpVhsf1HoazKjFs5Zzl8Ga3ULEIr12Vhx7j8enVazKkjWgtpY5tUDroGUkQsN2GWGM77VKfZXxlVj8OW4kN051COTWCFA8unUNwRvkVNcQtNK6LiFLiHsWUNj0zsSP8Ae9QvMHGG+9QXEXhBYImjAlbSF1aQNwOgCgVEYOtHUpxu4XZYJqIsT4EzRHZHJaM9s9WX5/770sx8Mu2QOLq5+8nfICi3HfToI3X9638QvZZCILo+C22htICTEDzYbJA2z5c56+ma6jfCTwuyp6ScFz0Ts0njTgLuked+xc7HHyGf1qXdsAn0Bpc4HxMREQygKceRvwkfPvn8360zKdxnp/Or08ozSWJIXvso0twxXAAMsszt8y5/koUV1czRa5oo4v6/OrWOsaAHOSPpionk7jMNl95s3YKYpJJY87eIjEnA9WHQge1dXDuZ7S2ctdTpHcT+cq2fIn4FJxhdsbHrXn5wkrHLB6SEouCR1cDVIw1pOuh31YbqJsk7hj1bfvXdwu5IieGT+siOn+8uxVh9P8vWtdzd2l2fBWVJHxrAQ5ZP7YI+H5d6i7hpBIschAnQfw5e0y74B9+vX/vVUluTT4O08Pg5+duFvMsXhMVlV9UbDs6jK/qdvkTXA13c8WiSJ4XtrZcG7dtjLIuNUaf/AB6gTn6ZqTuuJkyRiRcFCSVB8xJGF2Pzz1rRxvjpvZTYLEwUaWm/sr1Ct7kjoPQ59K06aMk0nHJRfKOG84JXikwf+DGFJ6M2MiMdAB6t6Clzmzhv3UW88edJfwZEBxnWCInJ65D9fXem7h/DliUADAHb/PPc+9RfNcniAW/QNpkc4BKhWDR4z0bWoOfRSO9PPD5MREdNrjLjoWVnSK5ZpZGMgiCCRk8TAOQwI/CDt0HenD7NDdRcLg8GOOSEhmVXciRQWY4zjB67belV1HcSHUzANlm3GASASo26dBUlwq/uFZEt5ZYWkZVUBgVGTudLZXAGT07Ult18I2yjjEU+MHsv9mk9OrlLnGXlD7zFzndgmGOHwZNAYlyGOCSBoIOnOFbcj0rh5X5vmW5Rbh2ETllJmZAAcFlIO3odvcVE8ZS4+9SKZNZxGfEYLkjAAXCgYIAc9PxDetPDLe4mmGEXXANWrI0amGBsc6hjVkH1+VD1mn8flcuOxb4modFwR8TiI2kQ/Jl/1r3DfxsxVXUsoBKhgSAehIG4BxSJ/T0AJiuLKOSYAEiNEZcH82r4G74yeo3qQ4Bx3hyAvGiWxIwcgIuAT3Hk69e9aK7oWJOL7MzhJdoc6K1wTq6hlIYHoQcg/UVsq04PEjYBPpVc23H72W6QeMqo6PgKmVUrjSd/xHc5JwOgBp/4lb64ZE/MjL+oI/zqp3JQwzNEW8EMGiOz5I0EdDkjJ27+tZ7ZuLRopgpZyTnGobmWCRBc3CS6GbGUCvp2IBQBlBJ7EHb6UW99Iy2Uty2pdmBVVKE+G2DnUWL4yTgY3riuubrdI5HWORJdGgqynyjG2QCQABvUoLCKO1giiHiyDTKg2Vz0LOBsBsfpketY79S65R598lkq0msnqVPvk7FrZSBGqjxJNDDzudSlFYjIx6dO9RHMvJZ0RyxW8CGBmkbMryNMuhgVOqMezDJxkU0cuHJlLKyShtJDY8q/EgGkkbg5+tdXMJP3WUhtJCMc/IE798Hpt61hs/KXK7xxfBXKuORA4dLEmRMc6EOhCrAttggKXYaj5d165NM1gf4Sb6vKu/XO3WoDgbtCFeVIgvQCCQyaNIJO7H4cdhjfHXNT9ihEa5GD1I9MnOPpnH0r1VT3cmH8hFKMcG+lbjHD0n4laQMi6AJLhxgYcphVB23GXz9BU1dcdhjbSX1P+RAXb9FBIpe4jxgx39rc+DKFKyW41gJqaQqyAFjsfL3xUahvxtIx6SK8qbLAEY9B+laOI8LinTRNGkqZzpdQwz2O/euAcbm72UwHs0ZP7NQeZ1H9ZDcR/OJiP1XIrzajJco9LmPTEa/a3sWmgnhlSAS64ZNDNEqsoOlXGSjBtQx0x7V12XF3hQSRS/eLY9GHm0ex3yPlnHp6U3/+a4MYBkbP4RE5J+mmkWCHx7u7mtEWK3kCwtlSuWQEynR3PmwT0Hz2pzpr5WLa0KdTTGPyX/hoaeO6kxLH5BIzMw+IAjGFbYqTnrnP6VPcMjsYEZVTOrdy4MjP/eY5J+VcfAbOSGISIPEDbvGR5iN8FT3OD0/nTDYyQTjKgZHxLjDL7Eda2pfZgsn6XX8kFyvJBb3t08cISNkhWJYlGTjW0hIGNO5UDPpXbxuR7g+WPwwu4LHzDHpjpmvdqgt+MR4GEu4HjPoXiIZP2ZqnHTrt60l1z8diaHWje+HYo8WvvD4Q8qBfEWWNZHfLFdTqpk2IOcEdxjJqR5YtY7fXCF0uzM5YkkyknJJY7k/M/wAjXHc8NMtrxOEDIMZ0/wB4ZkX/AKgK7OGr96s4H+GRoo3U+5UEjP8AezW7RcxeOzDruMJ9DBS3zJweV2d4gW1JggMFYFc4xnsQe3p71K8M4jr8j7SLsR646n5+o+R6EV13V2saM7sFVQWJOwAAyTTKMscoWxzCZVSXKrpU+U42VlKkAeoPT0qb5XK/fYc/2sfMqcftn9acfs64SbhpeITjecGOFGHwQA7de7kZP09KmLz7PLVjrjTwpAdSshICsNwdOcHft868xf8AjNyeyXaZ7r/fHbQ6rY44xwQ1vw2KZphKgZ1kbJPxYIBTfrjSQPoa8coxpHAyBQrLJJrXGG+NtGc7kFNODvtUnc8r3RcSK0SygAFhrw6jsynORucb5FbZeX53YMyQ6l6MHcH3Hw7j2zXn5/i9Y4uGOHj2uGv8MWK6P2IVmPMHYOzOPEJXfUw1a0bOwOpsgE749qjPtMuWHDjjK62UH1x1wf0p44ryhcQq0sZ8QsxLxIvw5/Egzljndh37elVFzJy/xmXyyQXMkTHyhYjg77EqoJT/ABYr01FE8xcuME2XQ2YQ0/8Ah65qk8d7FiWjKGWPJ+AggMB7HV+3vV8VVP2K/ZrLZa7q5XRNINCocZjXOTnGd2wNs1a+KZC8wRUBxvlBJ2LoxikPxEAFXx01qepxtkYP6CmGiocU+GSm4vKKm439ml3INI8FtTAlsnIGfiw4OWA6fp7032XKEkKRrFcY0KE86B9I2zoJOQCRnBJFNOKzVXgraw0dztlPti7Byq8efDupQWOptSxtqY9T8II6AYzgAACvE/BbtvI8sLxsQG/hsrac5YfGQSQMdO9MtYNcPSUt5cVk53Mpfm2QRcUaZBpt9Sw3CIQGdsArJox8IwoYjBwBUk95JdsVj1JANifhaQ9xnqq/Lemf7QLKMW7P4aeI7Khk0jUATvvjPQUrSRPwiQQylpLGRv4M53MBb/hSnrpz8Le+K3VySeGZNTByWV2StnwdY1wPKPRPL+p+In3Jr1ecFhmieKRSUcDOCdQI3VlJOzA7g12q2Rkbg9+xrDuAMkgAdSTitL6/Qti2pZXZD8t3cyXLWdyUlKRiSOdcq0iZK4kXs4x1HWmkRehI+tKNo4/ptSDkNZncbjaTY59N6csV5vVwUbWonqNNNzrTkQ3Nk7RWF1IjMGSGRlOehCnFREYWHhcaxKEAgRVA/M6jJ9yWYmuXiNmL7idzFK0ht7ZUjEQZlR3canLaSNWAQMH1Nd/EIhrt4FGFB1Y7BYwMD9dP6U00dLrhlivW3Kc9q9HdbWgWNUx8IAHtsOlcN9wcM2sEo46SJs3+IfiFSqHzEfI/7/SvdMBVl5yhJ4peSLe2AlAcpI8iNGDqkAQgrp6BtwcexphvOPgk+HDKzHoChUfUntUXz6miKG4UYaCeJ9Q6hSwV/ppJpvuI1LKxPlAySTsAN80k/IR+a4H+glmtsTuMeNBDDaRNpu75i8jj/hRDeRhkEfDhB8z3qd4fwhIYI4UzpjUKpJydqieE3IveIT3y/wBQFFtbn8yocyOPZn2+ldPEuO+YxwspYfG2zaO2PTVnPsMb010tW2OF2xbq7HZPb6Rt4lw1j/EDAMoznpkD37Edj/rS7kXzp4rh7NQWYJktO6nyxt2VAwycdcVp4y/ixSJI9wwKkHGsKfouBimX7LeXYZbNmZAU8QhMZBGkBXG2DjUDtU6hSg8fZZpqk47m+uhx5NXFnH/i/wDs37VN4rxBAEUKoAUAAAdABWysxrMUYrNFAGMUaazRQBgCs0UUAFFFFABRRRQAUUUUAcHGuGLcQvE2wYbH0PY/rSHxvjzRWklldoNbL4aOwyjp3Yk9dK5OfYdD1sukr7ROU57xU8IghAfITgliQdQPQ7DGDjvvUrsBG4HK6aRA3hoM+X+sj0jyggDplivQ9zUNzS11O5yVkiVtOIiSkX/7F+IH3IIqc4faNaxtH4bGbUC0RKrIEBJyAThgWB6HcE710S8YTQ8qjQ4HhkupDoT2GoagAAT1I2GKtnHf8Tuifhnvilk9/Z2ivcyuvlSK3t4FyQQQNbFgwO6/6VJXHOc87snDYUZFJU3UxPh6h18NBu+OmcjekK/Y+GwtSkUk2YQ4fwwUxv4hOw9BncFuozXeeaJ47QJBGIVhCoR5XJ0ndkIJUrj233rN4YKblLk5dk2lCPbfv9jpwDgf3ZH1OZZZXMkshGNbnrgdlA2A9qOH/wAS4ml7KfCX/Du//UcfSlvl37R4yAt26Rn8MnRG+Y3wf2/lXbwXnCySHDXUIYs7EF9/MzEH6gg1rhOMorBg1OmupnKNi5/QzSnDA/Q/5fvXqWUKpZiFUbkk4AHuT0peuOfrDGBcKxPQIGc+uwUUnyXXjO8hLtlj8eoHAJ0nQ3TAO21Rdeq45KadNKbw+Cb5s48lzGYEB8Jjh3O2of2Qd8d8+1dPGrV3RDdz5tY9IaOMFQ4xjMmclhq07DbrmlmRwNj37dSfWp1eORyWnhSqSWj0MNiDt86Wq2VklKQ2jUoQ2xPR+0BGDw2trNKVRtIiAIXA76AdH1rVCcRwuSq5ATysrIWwMp2KsD2IB9jVp8pRwC0ia2jSONlHlQAb9D06nOar7jHAvu87kJmRfOHCoHkXuFJGot67jBz6itstY6IuRVXpYzeDkjEjjJBQE6cKBqUnGAxkA0nzA9D9aZeRJmhuTAWY+KGkKuFzlQg1KV2Ix12znFcttZrjOoup8w1bjcYBP5jjbJrq5etyL6IAjAaRlHcJ4ZDD+74hX9q85H8tPU6pRTeBtLRwqqbxyWJRWAazXoRYFFFFABRRRQAUUUUAFFFFABRRRQAUUUUAFeTXqvL9KAKx5riEt/IItTuQikA5XUo32OwABAJO3XvSZxC6kkZwWzGGYIhOQuDjKt8XbI1Z29K7W5nkhafQmS3iQ+IT5gWlA1gY9N9/QVHquNuw2pPqNXOv/g+cnq/xv4uF2XdHjCx+8nixiQHBUjPw5IO4+W2/Wpqx4fLO2iFC7foq/wB5uij/AGAaiY7LxmKnOlcZIODv0A9D/wBqsb7P+W5UkM0mpFCaVQ5UNnGWKfLbJGd62abUSsj8lyI/yv4+qm9+N8f5JflrkO3tYgPCjaUj+I+nOo9TjPRcnYVx/wBE29pdMJYIvBmYNHIUXEch2ZG22VtmUnuWG21OYFari1V1KuoZTsQRkGti4MLbfZpi4dEvwxIPkqj+QqsvtH4NL97MqRP4RRcuoyuRnJYjJUAbbKfXIp2PLssJ/wDSzlV//FINcfyG+pR+1QHPfHrqCydZliTxSIRKjE4LA/h69AflXMoqXDBPBWcNwg3Ebv3GdKr892JPzOabeVbq0Kq93HLk4IwA8I+ieY/4hikm3iOguXJwyrjbG4JOf8qaOGLiGP8Auj+VWx08CHJlmNJFPDpSRUgcqsRjIDMQcnG2AMjGPYk123iQPpil0tn4Qdz6DfsfelXki48s8eksQQ4wBqAfZsZP5lz9aaLbh8TMDkM8Z7H4ST0IB9j1qqyPolfYnz8N1hRAniRmTADylNManSWJXzPnfSN9gMmvV9LFw5/FjIR2UjSdTCQDfByfLufi2671uaJOHo8cwyNJWIoCXeNQcLsc6hn9853pY4ncm5mhLLgtiOOPcnzH8RPpsScbY71hcIVP4JJjKt74fJ8FxQPkA+ozW2o7gHDzBbxxM5cooUsckk9+pzj09qka3roWvsKKKKkgKKKKACiiigAooooAKKKKACiiigDBpZ4jztHb3Yt51aINjRKceG+fftvtvTNS/wA68Jins5RKuQqswI6qQCRjP8j1rmTaWTuCTeCs+cOHj75J92xOshLkKQBG22oEnbdskdepqE8wYrIhRhvpPf3BHUV18uylUaKSRyTpEeMKdOwIU+owc53xvTNwrllLq6WOUO0aB2J8RgcELgalIbBPYntSWVMLpNx9nq6vyFuiioWrhLH7Ov7JOFNiSaRe+Eb3Px/PGFXPtVlgVotLRY0VEUKigAAbAAV0U4rhtikeY1Fvmsc/sKKKKsKApN+1S1LWIdc5iljk26jqmfprz9Kcq8smaFwB84Xly0o8RnZyAQD27/lABPz9TTJZSqUUBgcADYjbarUvOU7eQ50aG/NGSh/bY/UGuGX7PbV/60PJ/ebH/wBAtXKxEYIn7PYczTv2Con18zfyIps4fwhYndlz5znftnc/PJJOT61ng3AobWPw4V0rnO7MxJ9SzEsT8zXfiqZJSe4kh+M8rQXUkbyqS0eQuGIGDjIwPXA367Vjg3KkFswaNTrwV1scsVJzpJ7gds7+9TVFRhE5fRjFZooqSAooooAKKKKACiiigAooooAKKKKACiiigDFabm3DqysMqwII9QdjWaKMZDOOSsOJfZdOHxC0bxk7FiVZPngHJHqMHan7l3ggtoFTOp8DW+N3bABJ/TH0rNFU10QrbcTTdrbdRFRsecEris0UVcZgooooAKKKKACiiigAooooAKKKKACiiigAooooAKKKKACiiig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2" y="1797627"/>
            <a:ext cx="4610100" cy="4065572"/>
          </a:xfrm>
          <a:prstGeom prst="roundRect">
            <a:avLst>
              <a:gd name="adj" fmla="val 16667"/>
            </a:avLst>
          </a:prstGeom>
          <a:ln>
            <a:solidFill>
              <a:schemeClr val="tx2">
                <a:lumMod val="50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7" name="6 Conector recto de flecha"/>
          <p:cNvCxnSpPr/>
          <p:nvPr/>
        </p:nvCxnSpPr>
        <p:spPr>
          <a:xfrm>
            <a:off x="5133110" y="1330036"/>
            <a:ext cx="872836" cy="9351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759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6413" y="540328"/>
            <a:ext cx="4572007" cy="89361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C" dirty="0" smtClean="0">
                <a:solidFill>
                  <a:srgbClr val="002060"/>
                </a:solidFill>
                <a:latin typeface="Broadway" pitchFamily="82" charset="0"/>
              </a:rPr>
              <a:t>¿PARA QUE SIRVEN LAS TIC?</a:t>
            </a:r>
            <a:endParaRPr lang="es-EC" dirty="0">
              <a:solidFill>
                <a:srgbClr val="002060"/>
              </a:solidFill>
              <a:latin typeface="Broadway" pitchFamily="82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3"/>
          </p:nvPr>
        </p:nvSpPr>
        <p:spPr>
          <a:xfrm>
            <a:off x="812801" y="2202873"/>
            <a:ext cx="4133273" cy="3429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s-ES" sz="2000" dirty="0">
                <a:latin typeface="American Classic" pitchFamily="18" charset="0"/>
              </a:rPr>
              <a:t>Para divertirnos, aprender, mantenernos en contacto, saber lo que está sucediendo en el mundo, dar nuestra opinión y conocer lo que los demás opinan. Con ellas las distancias se disminuyen, la comunicación y el intercambio de información se hacen cada vez más rápidos y eficientes.</a:t>
            </a:r>
          </a:p>
        </p:txBody>
      </p:sp>
      <p:sp>
        <p:nvSpPr>
          <p:cNvPr id="6" name="5 Rectángulo"/>
          <p:cNvSpPr/>
          <p:nvPr/>
        </p:nvSpPr>
        <p:spPr>
          <a:xfrm>
            <a:off x="5756565" y="4075884"/>
            <a:ext cx="4613564" cy="15542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900" dirty="0">
                <a:latin typeface="American Classic" pitchFamily="18" charset="0"/>
              </a:rPr>
              <a:t>Gracias a las TIC, las películas, los videos, la música, los videojuegos, los amigos, las noticias, el conocimiento y el mundo entero, están a un clic de distancia.</a:t>
            </a:r>
          </a:p>
        </p:txBody>
      </p:sp>
      <p:cxnSp>
        <p:nvCxnSpPr>
          <p:cNvPr id="9" name="8 Conector recto de flecha"/>
          <p:cNvCxnSpPr>
            <a:stCxn id="2" idx="2"/>
          </p:cNvCxnSpPr>
          <p:nvPr/>
        </p:nvCxnSpPr>
        <p:spPr>
          <a:xfrm>
            <a:off x="2722415" y="1433946"/>
            <a:ext cx="0" cy="665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11 Conector angular"/>
          <p:cNvCxnSpPr/>
          <p:nvPr/>
        </p:nvCxnSpPr>
        <p:spPr>
          <a:xfrm>
            <a:off x="5029197" y="3721270"/>
            <a:ext cx="665019" cy="3767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1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707" y="1226129"/>
            <a:ext cx="5486403" cy="2285999"/>
          </a:xfrm>
          <a:prstGeom prst="roundRect">
            <a:avLst>
              <a:gd name="adj" fmla="val 11111"/>
            </a:avLst>
          </a:prstGeom>
          <a:ln w="190500" cap="rnd">
            <a:solidFill>
              <a:schemeClr val="tx2">
                <a:lumMod val="75000"/>
              </a:schemeClr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cxnSp>
        <p:nvCxnSpPr>
          <p:cNvPr id="17" name="16 Conector recto de flecha"/>
          <p:cNvCxnSpPr/>
          <p:nvPr/>
        </p:nvCxnSpPr>
        <p:spPr>
          <a:xfrm flipV="1">
            <a:off x="7878905" y="3658924"/>
            <a:ext cx="0" cy="376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085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Horz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26231" y="3138054"/>
            <a:ext cx="6050972" cy="74814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C" dirty="0" smtClean="0">
                <a:latin typeface="Broadway" pitchFamily="82" charset="0"/>
              </a:rPr>
              <a:t>TIPOS DE TIC QUE EXISTEN</a:t>
            </a:r>
            <a:endParaRPr lang="es-EC" dirty="0">
              <a:latin typeface="Broadway" pitchFamily="82" charset="0"/>
            </a:endParaRPr>
          </a:p>
        </p:txBody>
      </p:sp>
      <p:cxnSp>
        <p:nvCxnSpPr>
          <p:cNvPr id="14" name="13 Conector recto de flecha"/>
          <p:cNvCxnSpPr>
            <a:stCxn id="2" idx="0"/>
          </p:cNvCxnSpPr>
          <p:nvPr/>
        </p:nvCxnSpPr>
        <p:spPr>
          <a:xfrm flipH="1" flipV="1">
            <a:off x="6624204" y="2192482"/>
            <a:ext cx="1927513" cy="9455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flipV="1">
            <a:off x="8437418" y="2514600"/>
            <a:ext cx="1330036" cy="6442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8551717" y="3886200"/>
            <a:ext cx="0" cy="74814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2 Explosión 1"/>
          <p:cNvSpPr/>
          <p:nvPr/>
        </p:nvSpPr>
        <p:spPr>
          <a:xfrm>
            <a:off x="3106882" y="207818"/>
            <a:ext cx="4177145" cy="2306782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800" b="1" dirty="0" smtClean="0">
                <a:latin typeface="American Classic" pitchFamily="18" charset="0"/>
              </a:rPr>
              <a:t>Redes</a:t>
            </a:r>
            <a:endParaRPr lang="es-ES" sz="2800" dirty="0">
              <a:latin typeface="American Classic" pitchFamily="18" charset="0"/>
            </a:endParaRPr>
          </a:p>
          <a:p>
            <a:pPr algn="ctr"/>
            <a:endParaRPr lang="es-ES" dirty="0"/>
          </a:p>
        </p:txBody>
      </p:sp>
      <p:sp>
        <p:nvSpPr>
          <p:cNvPr id="16" name="15 Explosión 1"/>
          <p:cNvSpPr/>
          <p:nvPr/>
        </p:nvSpPr>
        <p:spPr>
          <a:xfrm>
            <a:off x="8108372" y="207818"/>
            <a:ext cx="4177145" cy="2306782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b="1" dirty="0" smtClean="0">
                <a:latin typeface="American Classic" pitchFamily="18" charset="0"/>
              </a:rPr>
              <a:t>Terminales</a:t>
            </a:r>
            <a:endParaRPr lang="es-ES" sz="2400" b="1" dirty="0">
              <a:latin typeface="American Classic" pitchFamily="18" charset="0"/>
            </a:endParaRPr>
          </a:p>
        </p:txBody>
      </p:sp>
      <p:sp>
        <p:nvSpPr>
          <p:cNvPr id="17" name="16 Explosión 1"/>
          <p:cNvSpPr/>
          <p:nvPr/>
        </p:nvSpPr>
        <p:spPr>
          <a:xfrm>
            <a:off x="6920345" y="4405745"/>
            <a:ext cx="4177145" cy="2306782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 dirty="0" smtClean="0">
              <a:latin typeface="American Classic" pitchFamily="18" charset="0"/>
            </a:endParaRPr>
          </a:p>
          <a:p>
            <a:pPr algn="ctr"/>
            <a:endParaRPr lang="es-ES" b="1" dirty="0">
              <a:latin typeface="American Classic" pitchFamily="18" charset="0"/>
            </a:endParaRPr>
          </a:p>
          <a:p>
            <a:pPr algn="ctr"/>
            <a:r>
              <a:rPr lang="es-ES" sz="2400" b="1" dirty="0" smtClean="0">
                <a:latin typeface="American Classic" pitchFamily="18" charset="0"/>
              </a:rPr>
              <a:t>Servicios en las TIC </a:t>
            </a:r>
            <a:endParaRPr lang="es-ES" sz="2400" dirty="0">
              <a:latin typeface="American Classic" pitchFamily="18" charset="0"/>
            </a:endParaRPr>
          </a:p>
          <a:p>
            <a:pPr algn="ctr"/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97" y="2309045"/>
            <a:ext cx="4883271" cy="421644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>
                <a:lumMod val="75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20339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3468"/>
            <a:ext cx="6056601" cy="4464532"/>
          </a:xfrm>
          <a:prstGeom prst="ellipse">
            <a:avLst/>
          </a:prstGeom>
          <a:ln w="190500" cap="rnd">
            <a:solidFill>
              <a:schemeClr val="tx2">
                <a:lumMod val="50000"/>
              </a:schemeClr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8" name="7 Llamada ovalada"/>
          <p:cNvSpPr/>
          <p:nvPr/>
        </p:nvSpPr>
        <p:spPr>
          <a:xfrm>
            <a:off x="5839690" y="394855"/>
            <a:ext cx="5611092" cy="2410690"/>
          </a:xfrm>
          <a:prstGeom prst="wedgeEllipseCallout">
            <a:avLst>
              <a:gd name="adj1" fmla="val -48015"/>
              <a:gd name="adj2" fmla="val 13863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 dirty="0" smtClean="0">
              <a:latin typeface="American Classic" pitchFamily="18" charset="0"/>
            </a:endParaRPr>
          </a:p>
          <a:p>
            <a:pPr algn="ctr"/>
            <a:r>
              <a:rPr lang="es-ES" b="1" dirty="0" smtClean="0">
                <a:latin typeface="American Classic" pitchFamily="18" charset="0"/>
              </a:rPr>
              <a:t>Redes</a:t>
            </a:r>
            <a:r>
              <a:rPr lang="es-ES" dirty="0">
                <a:latin typeface="American Classic" pitchFamily="18" charset="0"/>
              </a:rPr>
              <a:t>: la telefonía fija, la banda ancha, la telefonía móvil, las redes de televisión o las redes en el hogar son algunas de las redes de TIC.</a:t>
            </a:r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1040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965" y="1849581"/>
            <a:ext cx="4564638" cy="3751551"/>
          </a:xfrm>
          <a:prstGeom prst="roundRect">
            <a:avLst>
              <a:gd name="adj" fmla="val 16667"/>
            </a:avLst>
          </a:prstGeom>
          <a:ln w="76200">
            <a:solidFill>
              <a:schemeClr val="tx2">
                <a:lumMod val="50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3 Rectángulo redondeado"/>
          <p:cNvSpPr/>
          <p:nvPr/>
        </p:nvSpPr>
        <p:spPr>
          <a:xfrm>
            <a:off x="374073" y="415636"/>
            <a:ext cx="5486400" cy="28678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latin typeface="American Classic" pitchFamily="18" charset="0"/>
              </a:rPr>
              <a:t>Terminales</a:t>
            </a:r>
            <a:r>
              <a:rPr lang="es-ES" sz="2000" dirty="0">
                <a:latin typeface="American Classic" pitchFamily="18" charset="0"/>
              </a:rPr>
              <a:t>: existen varios dispositivos o terminales que forman parte de las TIC. Estos son el ordenador, el navegador de Internet, los sistemas operativos para ordenadores, los teléfonos móviles, los televisores, los reproductores portátiles de audio y video o las consolas de juego.</a:t>
            </a:r>
          </a:p>
        </p:txBody>
      </p:sp>
      <p:sp>
        <p:nvSpPr>
          <p:cNvPr id="6" name="5 Flecha curvada hacia la derecha"/>
          <p:cNvSpPr/>
          <p:nvPr/>
        </p:nvSpPr>
        <p:spPr>
          <a:xfrm rot="19693205">
            <a:off x="3345996" y="3834692"/>
            <a:ext cx="2971720" cy="2422351"/>
          </a:xfrm>
          <a:prstGeom prst="curv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8855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6857999" y="852055"/>
            <a:ext cx="4759037" cy="46152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latin typeface="American Classic" pitchFamily="18" charset="0"/>
              </a:rPr>
              <a:t>Servicios en las TIC</a:t>
            </a:r>
            <a:r>
              <a:rPr lang="es-ES" sz="2000" dirty="0">
                <a:latin typeface="American Classic" pitchFamily="18" charset="0"/>
              </a:rPr>
              <a:t>: las TIC ofrecen varios servicios a los consumidores. Los más importantes son el correo electrónico, la búsqueda de información, la banca online, el audio y música, la televisión y el cine, el comercio electrónico, e-administración y e-gobierno, la e-sanidad, la educación, los videojuegos y los servicios móviles.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93" y="852055"/>
            <a:ext cx="4054932" cy="4904509"/>
          </a:xfrm>
          <a:prstGeom prst="roundRect">
            <a:avLst>
              <a:gd name="adj" fmla="val 11111"/>
            </a:avLst>
          </a:prstGeom>
          <a:ln w="190500" cap="rnd">
            <a:solidFill>
              <a:schemeClr val="accent2">
                <a:lumMod val="75000"/>
              </a:schemeClr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9" name="8 Flecha izquierda y derecha"/>
          <p:cNvSpPr/>
          <p:nvPr/>
        </p:nvSpPr>
        <p:spPr>
          <a:xfrm>
            <a:off x="4902158" y="2618509"/>
            <a:ext cx="1828799" cy="685800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9830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27" y="561112"/>
            <a:ext cx="10848109" cy="5813712"/>
          </a:xfrm>
          <a:prstGeom prst="round2DiagRect">
            <a:avLst>
              <a:gd name="adj1" fmla="val 16667"/>
              <a:gd name="adj2" fmla="val 0"/>
            </a:avLst>
          </a:prstGeom>
          <a:ln w="76200" cap="sq">
            <a:solidFill>
              <a:schemeClr val="tx2">
                <a:lumMod val="75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8997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1641764" y="1801320"/>
            <a:ext cx="8977745" cy="166924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oubleWave1">
              <a:avLst/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GRACIAS POR SU ATENCIÓN</a:t>
            </a:r>
            <a:endParaRPr lang="es-E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8375072" y="4779818"/>
            <a:ext cx="3304309" cy="7273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JEFFERSON CABRERA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3781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e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227</TotalTime>
  <Words>331</Words>
  <Application>Microsoft Office PowerPoint</Application>
  <PresentationFormat>Personalizado</PresentationFormat>
  <Paragraphs>20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Horizonte</vt:lpstr>
      <vt:lpstr>Presentación de PowerPoint</vt:lpstr>
      <vt:lpstr>¿QUE SON LAS TIC?</vt:lpstr>
      <vt:lpstr>¿PARA QUE SIRVEN LAS TIC?</vt:lpstr>
      <vt:lpstr>TIPOS DE TIC QUE EXISTEN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 12</dc:creator>
  <cp:lastModifiedBy>PCSOLUCIONES</cp:lastModifiedBy>
  <cp:revision>21</cp:revision>
  <dcterms:created xsi:type="dcterms:W3CDTF">2015-05-19T02:14:48Z</dcterms:created>
  <dcterms:modified xsi:type="dcterms:W3CDTF">2015-06-02T05:15:56Z</dcterms:modified>
</cp:coreProperties>
</file>