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94" r:id="rId2"/>
    <p:sldId id="295"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77" r:id="rId20"/>
    <p:sldId id="257" r:id="rId21"/>
    <p:sldId id="260" r:id="rId22"/>
    <p:sldId id="259" r:id="rId23"/>
    <p:sldId id="262" r:id="rId24"/>
    <p:sldId id="263" r:id="rId25"/>
    <p:sldId id="264" r:id="rId26"/>
    <p:sldId id="265" r:id="rId27"/>
    <p:sldId id="266" r:id="rId28"/>
    <p:sldId id="267" r:id="rId29"/>
    <p:sldId id="268" r:id="rId30"/>
    <p:sldId id="269" r:id="rId31"/>
    <p:sldId id="271" r:id="rId32"/>
    <p:sldId id="270" r:id="rId33"/>
    <p:sldId id="272" r:id="rId34"/>
    <p:sldId id="273" r:id="rId35"/>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19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F2AC7-95B5-4F19-AF74-772AD7E9E706}" type="doc">
      <dgm:prSet loTypeId="urn:microsoft.com/office/officeart/2005/8/layout/radial1" loCatId="cycle" qsTypeId="urn:microsoft.com/office/officeart/2005/8/quickstyle/simple1" qsCatId="simple" csTypeId="urn:microsoft.com/office/officeart/2005/8/colors/accent3_1" csCatId="accent3" phldr="1"/>
      <dgm:spPr/>
      <dgm:t>
        <a:bodyPr/>
        <a:lstStyle/>
        <a:p>
          <a:endParaRPr lang="es-EC"/>
        </a:p>
      </dgm:t>
    </dgm:pt>
    <dgm:pt modelId="{502D8C3F-EFEA-4B9C-B783-6BB84493FAE7}">
      <dgm:prSet phldrT="[Texto]" custT="1"/>
      <dgm:spPr/>
      <dgm:t>
        <a:bodyPr/>
        <a:lstStyle/>
        <a:p>
          <a:r>
            <a:rPr lang="es-EC" sz="1800" u="sng" dirty="0" smtClean="0">
              <a:solidFill>
                <a:srgbClr val="0070C0"/>
              </a:solidFill>
              <a:effectLst>
                <a:outerShdw blurRad="38100" dist="38100" dir="2700000" algn="tl">
                  <a:srgbClr val="000000">
                    <a:alpha val="43137"/>
                  </a:srgbClr>
                </a:outerShdw>
              </a:effectLst>
            </a:rPr>
            <a:t>VENTAJAS</a:t>
          </a:r>
          <a:endParaRPr lang="es-EC" sz="1800" u="sng" dirty="0">
            <a:solidFill>
              <a:srgbClr val="0070C0"/>
            </a:solidFill>
            <a:effectLst>
              <a:outerShdw blurRad="38100" dist="38100" dir="2700000" algn="tl">
                <a:srgbClr val="000000">
                  <a:alpha val="43137"/>
                </a:srgbClr>
              </a:outerShdw>
            </a:effectLst>
          </a:endParaRPr>
        </a:p>
      </dgm:t>
    </dgm:pt>
    <dgm:pt modelId="{D93C9930-2B83-4A58-93D1-EEA15A820830}" type="parTrans" cxnId="{FC7EAC9F-EA38-40F0-9FBE-9A6698A8B871}">
      <dgm:prSet/>
      <dgm:spPr/>
      <dgm:t>
        <a:bodyPr/>
        <a:lstStyle/>
        <a:p>
          <a:endParaRPr lang="es-EC"/>
        </a:p>
      </dgm:t>
    </dgm:pt>
    <dgm:pt modelId="{2B51A96E-943A-4713-BBD7-915286075AB8}" type="sibTrans" cxnId="{FC7EAC9F-EA38-40F0-9FBE-9A6698A8B871}">
      <dgm:prSet/>
      <dgm:spPr/>
      <dgm:t>
        <a:bodyPr/>
        <a:lstStyle/>
        <a:p>
          <a:endParaRPr lang="es-EC"/>
        </a:p>
      </dgm:t>
    </dgm:pt>
    <dgm:pt modelId="{34A5AEC6-26C9-4FDF-A48C-3CD7AD86FCD7}">
      <dgm:prSet phldrT="[Texto]" custT="1"/>
      <dgm:spPr/>
      <dgm:t>
        <a:bodyPr/>
        <a:lstStyle/>
        <a:p>
          <a:r>
            <a:rPr lang="es-EC" sz="1400" b="1" dirty="0" smtClean="0"/>
            <a:t>La Confidencialidad de los datos</a:t>
          </a:r>
          <a:endParaRPr lang="es-EC" sz="1400" dirty="0"/>
        </a:p>
      </dgm:t>
    </dgm:pt>
    <dgm:pt modelId="{B304D5A3-6991-4E21-B56B-B336B77BF47C}" type="parTrans" cxnId="{75CD4CB9-F200-444B-8D79-C25663B95255}">
      <dgm:prSet/>
      <dgm:spPr>
        <a:ln w="50800" cmpd="sng">
          <a:solidFill>
            <a:srgbClr val="7030A0"/>
          </a:solidFill>
        </a:ln>
      </dgm:spPr>
      <dgm:t>
        <a:bodyPr/>
        <a:lstStyle/>
        <a:p>
          <a:endParaRPr lang="es-EC"/>
        </a:p>
      </dgm:t>
    </dgm:pt>
    <dgm:pt modelId="{85E9313B-F9A5-4FC0-9946-2EAEDF5CBCA2}" type="sibTrans" cxnId="{75CD4CB9-F200-444B-8D79-C25663B95255}">
      <dgm:prSet/>
      <dgm:spPr/>
      <dgm:t>
        <a:bodyPr/>
        <a:lstStyle/>
        <a:p>
          <a:endParaRPr lang="es-EC"/>
        </a:p>
      </dgm:t>
    </dgm:pt>
    <dgm:pt modelId="{9A78A7D4-EAEC-4C28-9000-2E4837CE30A9}">
      <dgm:prSet phldrT="[Texto]" custT="1"/>
      <dgm:spPr/>
      <dgm:t>
        <a:bodyPr/>
        <a:lstStyle/>
        <a:p>
          <a:r>
            <a:rPr lang="es-EC" sz="1600" b="1" dirty="0" smtClean="0"/>
            <a:t>Integridad de los datos</a:t>
          </a:r>
          <a:endParaRPr lang="es-EC" sz="1600" dirty="0"/>
        </a:p>
      </dgm:t>
    </dgm:pt>
    <dgm:pt modelId="{F853E224-3F98-442B-B53E-B5B5E18D8C3A}" type="parTrans" cxnId="{F4B44110-F7B9-4380-B422-CC5E9C820968}">
      <dgm:prSet/>
      <dgm:spPr>
        <a:ln w="50800" cmpd="sng">
          <a:solidFill>
            <a:srgbClr val="7030A0"/>
          </a:solidFill>
        </a:ln>
      </dgm:spPr>
      <dgm:t>
        <a:bodyPr/>
        <a:lstStyle/>
        <a:p>
          <a:endParaRPr lang="es-EC"/>
        </a:p>
      </dgm:t>
    </dgm:pt>
    <dgm:pt modelId="{95486340-A79B-45C4-A070-7313C0D0D8FB}" type="sibTrans" cxnId="{F4B44110-F7B9-4380-B422-CC5E9C820968}">
      <dgm:prSet/>
      <dgm:spPr/>
      <dgm:t>
        <a:bodyPr/>
        <a:lstStyle/>
        <a:p>
          <a:endParaRPr lang="es-EC"/>
        </a:p>
      </dgm:t>
    </dgm:pt>
    <dgm:pt modelId="{C22BAFB3-FBA0-4B55-8CF0-477ADB4F1C8D}">
      <dgm:prSet phldrT="[Texto]" custT="1"/>
      <dgm:spPr/>
      <dgm:t>
        <a:bodyPr/>
        <a:lstStyle/>
        <a:p>
          <a:r>
            <a:rPr lang="es-EC" sz="1600" b="1" dirty="0" smtClean="0"/>
            <a:t>La Autenticación y Autorización</a:t>
          </a:r>
          <a:endParaRPr lang="es-EC" sz="1600" dirty="0"/>
        </a:p>
      </dgm:t>
    </dgm:pt>
    <dgm:pt modelId="{DB3AD913-32E8-4EAA-B31D-CE517C0D864B}" type="parTrans" cxnId="{77AA08A2-A90F-4C81-AE30-7F9BAF89E764}">
      <dgm:prSet/>
      <dgm:spPr>
        <a:ln w="50800" cmpd="sng">
          <a:solidFill>
            <a:srgbClr val="7030A0"/>
          </a:solidFill>
        </a:ln>
      </dgm:spPr>
      <dgm:t>
        <a:bodyPr/>
        <a:lstStyle/>
        <a:p>
          <a:endParaRPr lang="es-EC"/>
        </a:p>
      </dgm:t>
    </dgm:pt>
    <dgm:pt modelId="{D646E2E8-AF4C-45FF-84F9-9C57872EAE2E}" type="sibTrans" cxnId="{77AA08A2-A90F-4C81-AE30-7F9BAF89E764}">
      <dgm:prSet/>
      <dgm:spPr/>
      <dgm:t>
        <a:bodyPr/>
        <a:lstStyle/>
        <a:p>
          <a:endParaRPr lang="es-EC"/>
        </a:p>
      </dgm:t>
    </dgm:pt>
    <dgm:pt modelId="{50B93A18-B780-4C08-902F-B8981A477B8C}">
      <dgm:prSet phldrT="[Texto]" custT="1"/>
      <dgm:spPr/>
      <dgm:t>
        <a:bodyPr/>
        <a:lstStyle/>
        <a:p>
          <a:r>
            <a:rPr lang="es-EC" sz="1800" b="1" dirty="0" smtClean="0"/>
            <a:t>Velocidad </a:t>
          </a:r>
          <a:endParaRPr lang="es-EC" sz="1800" dirty="0"/>
        </a:p>
      </dgm:t>
    </dgm:pt>
    <dgm:pt modelId="{C2E9A6E4-2B76-45FC-B985-EE280A26D806}" type="parTrans" cxnId="{0BA075BB-A04D-4CB6-AF3C-524C133F52B9}">
      <dgm:prSet/>
      <dgm:spPr>
        <a:ln w="50800" cmpd="sng">
          <a:solidFill>
            <a:srgbClr val="7030A0"/>
          </a:solidFill>
        </a:ln>
      </dgm:spPr>
      <dgm:t>
        <a:bodyPr/>
        <a:lstStyle/>
        <a:p>
          <a:endParaRPr lang="es-EC"/>
        </a:p>
      </dgm:t>
    </dgm:pt>
    <dgm:pt modelId="{924350C9-BB75-4625-84FE-8A8C0C1CDA63}" type="sibTrans" cxnId="{0BA075BB-A04D-4CB6-AF3C-524C133F52B9}">
      <dgm:prSet/>
      <dgm:spPr/>
      <dgm:t>
        <a:bodyPr/>
        <a:lstStyle/>
        <a:p>
          <a:endParaRPr lang="es-EC"/>
        </a:p>
      </dgm:t>
    </dgm:pt>
    <dgm:pt modelId="{EE7D34A2-F601-4B7D-8BE7-F72558F69784}">
      <dgm:prSet custT="1"/>
      <dgm:spPr/>
      <dgm:t>
        <a:bodyPr/>
        <a:lstStyle/>
        <a:p>
          <a:r>
            <a:rPr lang="es-EC" sz="2400" b="1" dirty="0" smtClean="0"/>
            <a:t>Costos</a:t>
          </a:r>
          <a:r>
            <a:rPr lang="es-EC" sz="1400" dirty="0" smtClean="0"/>
            <a:t> </a:t>
          </a:r>
          <a:endParaRPr lang="es-EC" sz="1400" dirty="0"/>
        </a:p>
      </dgm:t>
    </dgm:pt>
    <dgm:pt modelId="{78802BB1-90AC-41B1-B1F6-7E59F0836C66}" type="parTrans" cxnId="{02FE984F-A2DA-4687-9EC2-A1250E86B59F}">
      <dgm:prSet/>
      <dgm:spPr>
        <a:ln w="50800" cmpd="sng">
          <a:solidFill>
            <a:srgbClr val="7030A0"/>
          </a:solidFill>
        </a:ln>
      </dgm:spPr>
      <dgm:t>
        <a:bodyPr/>
        <a:lstStyle/>
        <a:p>
          <a:endParaRPr lang="es-EC"/>
        </a:p>
      </dgm:t>
    </dgm:pt>
    <dgm:pt modelId="{27B6D67F-8E3E-48AE-A2EB-C1B113F7B70D}" type="sibTrans" cxnId="{02FE984F-A2DA-4687-9EC2-A1250E86B59F}">
      <dgm:prSet/>
      <dgm:spPr/>
      <dgm:t>
        <a:bodyPr/>
        <a:lstStyle/>
        <a:p>
          <a:endParaRPr lang="es-EC"/>
        </a:p>
      </dgm:t>
    </dgm:pt>
    <dgm:pt modelId="{791B9EAA-D9B8-43EF-BFBB-6263062234E2}" type="pres">
      <dgm:prSet presAssocID="{E05F2AC7-95B5-4F19-AF74-772AD7E9E706}" presName="cycle" presStyleCnt="0">
        <dgm:presLayoutVars>
          <dgm:chMax val="1"/>
          <dgm:dir/>
          <dgm:animLvl val="ctr"/>
          <dgm:resizeHandles val="exact"/>
        </dgm:presLayoutVars>
      </dgm:prSet>
      <dgm:spPr/>
      <dgm:t>
        <a:bodyPr/>
        <a:lstStyle/>
        <a:p>
          <a:endParaRPr lang="es-EC"/>
        </a:p>
      </dgm:t>
    </dgm:pt>
    <dgm:pt modelId="{81947CD9-FCBC-4AF3-BE56-6003D567E64C}" type="pres">
      <dgm:prSet presAssocID="{502D8C3F-EFEA-4B9C-B783-6BB84493FAE7}" presName="centerShape" presStyleLbl="node0" presStyleIdx="0" presStyleCnt="1"/>
      <dgm:spPr/>
      <dgm:t>
        <a:bodyPr/>
        <a:lstStyle/>
        <a:p>
          <a:endParaRPr lang="es-EC"/>
        </a:p>
      </dgm:t>
    </dgm:pt>
    <dgm:pt modelId="{C8E70017-B349-461E-92CB-1D4815DA3D7D}" type="pres">
      <dgm:prSet presAssocID="{B304D5A3-6991-4E21-B56B-B336B77BF47C}" presName="Name9" presStyleLbl="parChTrans1D2" presStyleIdx="0" presStyleCnt="5"/>
      <dgm:spPr/>
      <dgm:t>
        <a:bodyPr/>
        <a:lstStyle/>
        <a:p>
          <a:endParaRPr lang="es-EC"/>
        </a:p>
      </dgm:t>
    </dgm:pt>
    <dgm:pt modelId="{747D239A-9769-4E51-9214-E16EB133B1A4}" type="pres">
      <dgm:prSet presAssocID="{B304D5A3-6991-4E21-B56B-B336B77BF47C}" presName="connTx" presStyleLbl="parChTrans1D2" presStyleIdx="0" presStyleCnt="5"/>
      <dgm:spPr/>
      <dgm:t>
        <a:bodyPr/>
        <a:lstStyle/>
        <a:p>
          <a:endParaRPr lang="es-EC"/>
        </a:p>
      </dgm:t>
    </dgm:pt>
    <dgm:pt modelId="{A8F3EB8C-871F-4160-A421-C8D28493507C}" type="pres">
      <dgm:prSet presAssocID="{34A5AEC6-26C9-4FDF-A48C-3CD7AD86FCD7}" presName="node" presStyleLbl="node1" presStyleIdx="0" presStyleCnt="5" custScaleX="124655">
        <dgm:presLayoutVars>
          <dgm:bulletEnabled val="1"/>
        </dgm:presLayoutVars>
      </dgm:prSet>
      <dgm:spPr/>
      <dgm:t>
        <a:bodyPr/>
        <a:lstStyle/>
        <a:p>
          <a:endParaRPr lang="es-EC"/>
        </a:p>
      </dgm:t>
    </dgm:pt>
    <dgm:pt modelId="{439B23F5-6B6C-4991-9CAB-43F9A92EC44A}" type="pres">
      <dgm:prSet presAssocID="{F853E224-3F98-442B-B53E-B5B5E18D8C3A}" presName="Name9" presStyleLbl="parChTrans1D2" presStyleIdx="1" presStyleCnt="5"/>
      <dgm:spPr/>
      <dgm:t>
        <a:bodyPr/>
        <a:lstStyle/>
        <a:p>
          <a:endParaRPr lang="es-EC"/>
        </a:p>
      </dgm:t>
    </dgm:pt>
    <dgm:pt modelId="{09C13908-3C66-4DE0-86CD-E44FD843A84E}" type="pres">
      <dgm:prSet presAssocID="{F853E224-3F98-442B-B53E-B5B5E18D8C3A}" presName="connTx" presStyleLbl="parChTrans1D2" presStyleIdx="1" presStyleCnt="5"/>
      <dgm:spPr/>
      <dgm:t>
        <a:bodyPr/>
        <a:lstStyle/>
        <a:p>
          <a:endParaRPr lang="es-EC"/>
        </a:p>
      </dgm:t>
    </dgm:pt>
    <dgm:pt modelId="{B769C7DD-2DF7-4F3C-B780-BE1C83690DCD}" type="pres">
      <dgm:prSet presAssocID="{9A78A7D4-EAEC-4C28-9000-2E4837CE30A9}" presName="node" presStyleLbl="node1" presStyleIdx="1" presStyleCnt="5" custScaleX="110274">
        <dgm:presLayoutVars>
          <dgm:bulletEnabled val="1"/>
        </dgm:presLayoutVars>
      </dgm:prSet>
      <dgm:spPr/>
      <dgm:t>
        <a:bodyPr/>
        <a:lstStyle/>
        <a:p>
          <a:endParaRPr lang="es-EC"/>
        </a:p>
      </dgm:t>
    </dgm:pt>
    <dgm:pt modelId="{3FFFFF18-99E8-40EC-BAC4-B8EB95C009A3}" type="pres">
      <dgm:prSet presAssocID="{DB3AD913-32E8-4EAA-B31D-CE517C0D864B}" presName="Name9" presStyleLbl="parChTrans1D2" presStyleIdx="2" presStyleCnt="5"/>
      <dgm:spPr/>
      <dgm:t>
        <a:bodyPr/>
        <a:lstStyle/>
        <a:p>
          <a:endParaRPr lang="es-EC"/>
        </a:p>
      </dgm:t>
    </dgm:pt>
    <dgm:pt modelId="{E91EC670-76A7-45A5-900F-2B22E6D261A8}" type="pres">
      <dgm:prSet presAssocID="{DB3AD913-32E8-4EAA-B31D-CE517C0D864B}" presName="connTx" presStyleLbl="parChTrans1D2" presStyleIdx="2" presStyleCnt="5"/>
      <dgm:spPr/>
      <dgm:t>
        <a:bodyPr/>
        <a:lstStyle/>
        <a:p>
          <a:endParaRPr lang="es-EC"/>
        </a:p>
      </dgm:t>
    </dgm:pt>
    <dgm:pt modelId="{51A519BC-C9A2-4CA7-993B-382564684BF0}" type="pres">
      <dgm:prSet presAssocID="{C22BAFB3-FBA0-4B55-8CF0-477ADB4F1C8D}" presName="node" presStyleLbl="node1" presStyleIdx="2" presStyleCnt="5" custScaleX="119708">
        <dgm:presLayoutVars>
          <dgm:bulletEnabled val="1"/>
        </dgm:presLayoutVars>
      </dgm:prSet>
      <dgm:spPr/>
      <dgm:t>
        <a:bodyPr/>
        <a:lstStyle/>
        <a:p>
          <a:endParaRPr lang="es-EC"/>
        </a:p>
      </dgm:t>
    </dgm:pt>
    <dgm:pt modelId="{4866DB02-09E2-4DCF-A635-98122771363C}" type="pres">
      <dgm:prSet presAssocID="{C2E9A6E4-2B76-45FC-B985-EE280A26D806}" presName="Name9" presStyleLbl="parChTrans1D2" presStyleIdx="3" presStyleCnt="5"/>
      <dgm:spPr/>
      <dgm:t>
        <a:bodyPr/>
        <a:lstStyle/>
        <a:p>
          <a:endParaRPr lang="es-EC"/>
        </a:p>
      </dgm:t>
    </dgm:pt>
    <dgm:pt modelId="{8BAEB9B1-4626-47AC-A074-E862EB66D02F}" type="pres">
      <dgm:prSet presAssocID="{C2E9A6E4-2B76-45FC-B985-EE280A26D806}" presName="connTx" presStyleLbl="parChTrans1D2" presStyleIdx="3" presStyleCnt="5"/>
      <dgm:spPr/>
      <dgm:t>
        <a:bodyPr/>
        <a:lstStyle/>
        <a:p>
          <a:endParaRPr lang="es-EC"/>
        </a:p>
      </dgm:t>
    </dgm:pt>
    <dgm:pt modelId="{7FA2393C-D1A0-4468-8F6A-D556C95AAE1B}" type="pres">
      <dgm:prSet presAssocID="{50B93A18-B780-4C08-902F-B8981A477B8C}" presName="node" presStyleLbl="node1" presStyleIdx="3" presStyleCnt="5">
        <dgm:presLayoutVars>
          <dgm:bulletEnabled val="1"/>
        </dgm:presLayoutVars>
      </dgm:prSet>
      <dgm:spPr/>
      <dgm:t>
        <a:bodyPr/>
        <a:lstStyle/>
        <a:p>
          <a:endParaRPr lang="es-EC"/>
        </a:p>
      </dgm:t>
    </dgm:pt>
    <dgm:pt modelId="{22DCDFCE-1506-4F4D-B48C-ABFDA45E0979}" type="pres">
      <dgm:prSet presAssocID="{78802BB1-90AC-41B1-B1F6-7E59F0836C66}" presName="Name9" presStyleLbl="parChTrans1D2" presStyleIdx="4" presStyleCnt="5"/>
      <dgm:spPr/>
      <dgm:t>
        <a:bodyPr/>
        <a:lstStyle/>
        <a:p>
          <a:endParaRPr lang="es-EC"/>
        </a:p>
      </dgm:t>
    </dgm:pt>
    <dgm:pt modelId="{2749FE5D-8D9C-47DA-BB39-B4A3B8A7CE36}" type="pres">
      <dgm:prSet presAssocID="{78802BB1-90AC-41B1-B1F6-7E59F0836C66}" presName="connTx" presStyleLbl="parChTrans1D2" presStyleIdx="4" presStyleCnt="5"/>
      <dgm:spPr/>
      <dgm:t>
        <a:bodyPr/>
        <a:lstStyle/>
        <a:p>
          <a:endParaRPr lang="es-EC"/>
        </a:p>
      </dgm:t>
    </dgm:pt>
    <dgm:pt modelId="{ECE75DAC-D403-47E7-B9EC-F7AB52CC1BA5}" type="pres">
      <dgm:prSet presAssocID="{EE7D34A2-F601-4B7D-8BE7-F72558F69784}" presName="node" presStyleLbl="node1" presStyleIdx="4" presStyleCnt="5" custRadScaleRad="102070" custRadScaleInc="2031">
        <dgm:presLayoutVars>
          <dgm:bulletEnabled val="1"/>
        </dgm:presLayoutVars>
      </dgm:prSet>
      <dgm:spPr/>
      <dgm:t>
        <a:bodyPr/>
        <a:lstStyle/>
        <a:p>
          <a:endParaRPr lang="es-EC"/>
        </a:p>
      </dgm:t>
    </dgm:pt>
  </dgm:ptLst>
  <dgm:cxnLst>
    <dgm:cxn modelId="{2F3AF4E5-B878-4233-A60A-0107BEFD9B8B}" type="presOf" srcId="{DB3AD913-32E8-4EAA-B31D-CE517C0D864B}" destId="{E91EC670-76A7-45A5-900F-2B22E6D261A8}" srcOrd="1" destOrd="0" presId="urn:microsoft.com/office/officeart/2005/8/layout/radial1"/>
    <dgm:cxn modelId="{FE6936F1-F822-4625-9240-9CB027C20D01}" type="presOf" srcId="{F853E224-3F98-442B-B53E-B5B5E18D8C3A}" destId="{09C13908-3C66-4DE0-86CD-E44FD843A84E}" srcOrd="1" destOrd="0" presId="urn:microsoft.com/office/officeart/2005/8/layout/radial1"/>
    <dgm:cxn modelId="{FC7EAC9F-EA38-40F0-9FBE-9A6698A8B871}" srcId="{E05F2AC7-95B5-4F19-AF74-772AD7E9E706}" destId="{502D8C3F-EFEA-4B9C-B783-6BB84493FAE7}" srcOrd="0" destOrd="0" parTransId="{D93C9930-2B83-4A58-93D1-EEA15A820830}" sibTransId="{2B51A96E-943A-4713-BBD7-915286075AB8}"/>
    <dgm:cxn modelId="{F4B44110-F7B9-4380-B422-CC5E9C820968}" srcId="{502D8C3F-EFEA-4B9C-B783-6BB84493FAE7}" destId="{9A78A7D4-EAEC-4C28-9000-2E4837CE30A9}" srcOrd="1" destOrd="0" parTransId="{F853E224-3F98-442B-B53E-B5B5E18D8C3A}" sibTransId="{95486340-A79B-45C4-A070-7313C0D0D8FB}"/>
    <dgm:cxn modelId="{3E13F8A6-3CEF-4310-8D25-7B700D5BA12B}" type="presOf" srcId="{EE7D34A2-F601-4B7D-8BE7-F72558F69784}" destId="{ECE75DAC-D403-47E7-B9EC-F7AB52CC1BA5}" srcOrd="0" destOrd="0" presId="urn:microsoft.com/office/officeart/2005/8/layout/radial1"/>
    <dgm:cxn modelId="{02FE984F-A2DA-4687-9EC2-A1250E86B59F}" srcId="{502D8C3F-EFEA-4B9C-B783-6BB84493FAE7}" destId="{EE7D34A2-F601-4B7D-8BE7-F72558F69784}" srcOrd="4" destOrd="0" parTransId="{78802BB1-90AC-41B1-B1F6-7E59F0836C66}" sibTransId="{27B6D67F-8E3E-48AE-A2EB-C1B113F7B70D}"/>
    <dgm:cxn modelId="{57308C84-7D47-4824-A36C-04D4D8566C3F}" type="presOf" srcId="{C2E9A6E4-2B76-45FC-B985-EE280A26D806}" destId="{8BAEB9B1-4626-47AC-A074-E862EB66D02F}" srcOrd="1" destOrd="0" presId="urn:microsoft.com/office/officeart/2005/8/layout/radial1"/>
    <dgm:cxn modelId="{6A670CD9-8DA7-484C-BEEC-77A8D56BEFDE}" type="presOf" srcId="{50B93A18-B780-4C08-902F-B8981A477B8C}" destId="{7FA2393C-D1A0-4468-8F6A-D556C95AAE1B}" srcOrd="0" destOrd="0" presId="urn:microsoft.com/office/officeart/2005/8/layout/radial1"/>
    <dgm:cxn modelId="{71AC1585-D850-4F25-8919-BF83E0A5B513}" type="presOf" srcId="{9A78A7D4-EAEC-4C28-9000-2E4837CE30A9}" destId="{B769C7DD-2DF7-4F3C-B780-BE1C83690DCD}" srcOrd="0" destOrd="0" presId="urn:microsoft.com/office/officeart/2005/8/layout/radial1"/>
    <dgm:cxn modelId="{75CD4CB9-F200-444B-8D79-C25663B95255}" srcId="{502D8C3F-EFEA-4B9C-B783-6BB84493FAE7}" destId="{34A5AEC6-26C9-4FDF-A48C-3CD7AD86FCD7}" srcOrd="0" destOrd="0" parTransId="{B304D5A3-6991-4E21-B56B-B336B77BF47C}" sibTransId="{85E9313B-F9A5-4FC0-9946-2EAEDF5CBCA2}"/>
    <dgm:cxn modelId="{B20BFDA5-4945-4539-85C1-217116DB1CED}" type="presOf" srcId="{78802BB1-90AC-41B1-B1F6-7E59F0836C66}" destId="{22DCDFCE-1506-4F4D-B48C-ABFDA45E0979}" srcOrd="0" destOrd="0" presId="urn:microsoft.com/office/officeart/2005/8/layout/radial1"/>
    <dgm:cxn modelId="{77AA08A2-A90F-4C81-AE30-7F9BAF89E764}" srcId="{502D8C3F-EFEA-4B9C-B783-6BB84493FAE7}" destId="{C22BAFB3-FBA0-4B55-8CF0-477ADB4F1C8D}" srcOrd="2" destOrd="0" parTransId="{DB3AD913-32E8-4EAA-B31D-CE517C0D864B}" sibTransId="{D646E2E8-AF4C-45FF-84F9-9C57872EAE2E}"/>
    <dgm:cxn modelId="{08751C26-1ABE-4764-B58F-C3CF8341ABC8}" type="presOf" srcId="{F853E224-3F98-442B-B53E-B5B5E18D8C3A}" destId="{439B23F5-6B6C-4991-9CAB-43F9A92EC44A}" srcOrd="0" destOrd="0" presId="urn:microsoft.com/office/officeart/2005/8/layout/radial1"/>
    <dgm:cxn modelId="{023AC253-CBD7-4227-AC30-3D82EEA96447}" type="presOf" srcId="{B304D5A3-6991-4E21-B56B-B336B77BF47C}" destId="{C8E70017-B349-461E-92CB-1D4815DA3D7D}" srcOrd="0" destOrd="0" presId="urn:microsoft.com/office/officeart/2005/8/layout/radial1"/>
    <dgm:cxn modelId="{5E49D57C-CDE6-4F8A-845B-80D79FE4946D}" type="presOf" srcId="{C22BAFB3-FBA0-4B55-8CF0-477ADB4F1C8D}" destId="{51A519BC-C9A2-4CA7-993B-382564684BF0}" srcOrd="0" destOrd="0" presId="urn:microsoft.com/office/officeart/2005/8/layout/radial1"/>
    <dgm:cxn modelId="{85EA9776-440C-410D-9067-A364BBFE17DF}" type="presOf" srcId="{B304D5A3-6991-4E21-B56B-B336B77BF47C}" destId="{747D239A-9769-4E51-9214-E16EB133B1A4}" srcOrd="1" destOrd="0" presId="urn:microsoft.com/office/officeart/2005/8/layout/radial1"/>
    <dgm:cxn modelId="{E1088B6C-560F-4A61-9A1B-6CBA71B59B89}" type="presOf" srcId="{78802BB1-90AC-41B1-B1F6-7E59F0836C66}" destId="{2749FE5D-8D9C-47DA-BB39-B4A3B8A7CE36}" srcOrd="1" destOrd="0" presId="urn:microsoft.com/office/officeart/2005/8/layout/radial1"/>
    <dgm:cxn modelId="{2155D95A-C58E-495E-B830-04687775D9D9}" type="presOf" srcId="{DB3AD913-32E8-4EAA-B31D-CE517C0D864B}" destId="{3FFFFF18-99E8-40EC-BAC4-B8EB95C009A3}" srcOrd="0" destOrd="0" presId="urn:microsoft.com/office/officeart/2005/8/layout/radial1"/>
    <dgm:cxn modelId="{0BA075BB-A04D-4CB6-AF3C-524C133F52B9}" srcId="{502D8C3F-EFEA-4B9C-B783-6BB84493FAE7}" destId="{50B93A18-B780-4C08-902F-B8981A477B8C}" srcOrd="3" destOrd="0" parTransId="{C2E9A6E4-2B76-45FC-B985-EE280A26D806}" sibTransId="{924350C9-BB75-4625-84FE-8A8C0C1CDA63}"/>
    <dgm:cxn modelId="{903078BF-99EF-4E8F-B569-DDBE149A61A0}" type="presOf" srcId="{E05F2AC7-95B5-4F19-AF74-772AD7E9E706}" destId="{791B9EAA-D9B8-43EF-BFBB-6263062234E2}" srcOrd="0" destOrd="0" presId="urn:microsoft.com/office/officeart/2005/8/layout/radial1"/>
    <dgm:cxn modelId="{EDDC5D7D-4B8D-4308-A14A-FA5CF8D17BF6}" type="presOf" srcId="{C2E9A6E4-2B76-45FC-B985-EE280A26D806}" destId="{4866DB02-09E2-4DCF-A635-98122771363C}" srcOrd="0" destOrd="0" presId="urn:microsoft.com/office/officeart/2005/8/layout/radial1"/>
    <dgm:cxn modelId="{1D820323-34DD-460E-8274-FE4204C36389}" type="presOf" srcId="{34A5AEC6-26C9-4FDF-A48C-3CD7AD86FCD7}" destId="{A8F3EB8C-871F-4160-A421-C8D28493507C}" srcOrd="0" destOrd="0" presId="urn:microsoft.com/office/officeart/2005/8/layout/radial1"/>
    <dgm:cxn modelId="{EC5EECB9-CF4A-4E28-89DB-F68F68AF17D6}" type="presOf" srcId="{502D8C3F-EFEA-4B9C-B783-6BB84493FAE7}" destId="{81947CD9-FCBC-4AF3-BE56-6003D567E64C}" srcOrd="0" destOrd="0" presId="urn:microsoft.com/office/officeart/2005/8/layout/radial1"/>
    <dgm:cxn modelId="{BCEBB2AC-FEF2-4C98-8ACD-41C51AC0FDE6}" type="presParOf" srcId="{791B9EAA-D9B8-43EF-BFBB-6263062234E2}" destId="{81947CD9-FCBC-4AF3-BE56-6003D567E64C}" srcOrd="0" destOrd="0" presId="urn:microsoft.com/office/officeart/2005/8/layout/radial1"/>
    <dgm:cxn modelId="{14C69307-09B4-4D9A-9131-A7C997A2C8C9}" type="presParOf" srcId="{791B9EAA-D9B8-43EF-BFBB-6263062234E2}" destId="{C8E70017-B349-461E-92CB-1D4815DA3D7D}" srcOrd="1" destOrd="0" presId="urn:microsoft.com/office/officeart/2005/8/layout/radial1"/>
    <dgm:cxn modelId="{3F211192-760C-43D8-96E1-1230685AB111}" type="presParOf" srcId="{C8E70017-B349-461E-92CB-1D4815DA3D7D}" destId="{747D239A-9769-4E51-9214-E16EB133B1A4}" srcOrd="0" destOrd="0" presId="urn:microsoft.com/office/officeart/2005/8/layout/radial1"/>
    <dgm:cxn modelId="{CE695B66-D1AD-437F-B3D4-AB8B28CE6BDF}" type="presParOf" srcId="{791B9EAA-D9B8-43EF-BFBB-6263062234E2}" destId="{A8F3EB8C-871F-4160-A421-C8D28493507C}" srcOrd="2" destOrd="0" presId="urn:microsoft.com/office/officeart/2005/8/layout/radial1"/>
    <dgm:cxn modelId="{9D0E367A-5E0B-4006-821B-44D081968C8D}" type="presParOf" srcId="{791B9EAA-D9B8-43EF-BFBB-6263062234E2}" destId="{439B23F5-6B6C-4991-9CAB-43F9A92EC44A}" srcOrd="3" destOrd="0" presId="urn:microsoft.com/office/officeart/2005/8/layout/radial1"/>
    <dgm:cxn modelId="{1F1CFFF4-E756-4EBA-A390-867F0EB07BA6}" type="presParOf" srcId="{439B23F5-6B6C-4991-9CAB-43F9A92EC44A}" destId="{09C13908-3C66-4DE0-86CD-E44FD843A84E}" srcOrd="0" destOrd="0" presId="urn:microsoft.com/office/officeart/2005/8/layout/radial1"/>
    <dgm:cxn modelId="{F021E230-C3EC-40E6-A80E-FC49A635D197}" type="presParOf" srcId="{791B9EAA-D9B8-43EF-BFBB-6263062234E2}" destId="{B769C7DD-2DF7-4F3C-B780-BE1C83690DCD}" srcOrd="4" destOrd="0" presId="urn:microsoft.com/office/officeart/2005/8/layout/radial1"/>
    <dgm:cxn modelId="{37B3FC64-7FBE-493F-A5F3-DBDF29EE4FAD}" type="presParOf" srcId="{791B9EAA-D9B8-43EF-BFBB-6263062234E2}" destId="{3FFFFF18-99E8-40EC-BAC4-B8EB95C009A3}" srcOrd="5" destOrd="0" presId="urn:microsoft.com/office/officeart/2005/8/layout/radial1"/>
    <dgm:cxn modelId="{7C220329-1ED2-4F82-91BC-A5C747ADA05D}" type="presParOf" srcId="{3FFFFF18-99E8-40EC-BAC4-B8EB95C009A3}" destId="{E91EC670-76A7-45A5-900F-2B22E6D261A8}" srcOrd="0" destOrd="0" presId="urn:microsoft.com/office/officeart/2005/8/layout/radial1"/>
    <dgm:cxn modelId="{50045EB4-910D-4E92-A2FA-DB6DEE069C06}" type="presParOf" srcId="{791B9EAA-D9B8-43EF-BFBB-6263062234E2}" destId="{51A519BC-C9A2-4CA7-993B-382564684BF0}" srcOrd="6" destOrd="0" presId="urn:microsoft.com/office/officeart/2005/8/layout/radial1"/>
    <dgm:cxn modelId="{2E22A3A7-63D9-4253-81A8-C572B43645EA}" type="presParOf" srcId="{791B9EAA-D9B8-43EF-BFBB-6263062234E2}" destId="{4866DB02-09E2-4DCF-A635-98122771363C}" srcOrd="7" destOrd="0" presId="urn:microsoft.com/office/officeart/2005/8/layout/radial1"/>
    <dgm:cxn modelId="{42036FAE-A856-4204-B7D8-016061FE5FB3}" type="presParOf" srcId="{4866DB02-09E2-4DCF-A635-98122771363C}" destId="{8BAEB9B1-4626-47AC-A074-E862EB66D02F}" srcOrd="0" destOrd="0" presId="urn:microsoft.com/office/officeart/2005/8/layout/radial1"/>
    <dgm:cxn modelId="{98630BF8-10C6-42D3-AF28-E4AD013A0A54}" type="presParOf" srcId="{791B9EAA-D9B8-43EF-BFBB-6263062234E2}" destId="{7FA2393C-D1A0-4468-8F6A-D556C95AAE1B}" srcOrd="8" destOrd="0" presId="urn:microsoft.com/office/officeart/2005/8/layout/radial1"/>
    <dgm:cxn modelId="{11D99603-C1E7-4E88-A168-836E46B64498}" type="presParOf" srcId="{791B9EAA-D9B8-43EF-BFBB-6263062234E2}" destId="{22DCDFCE-1506-4F4D-B48C-ABFDA45E0979}" srcOrd="9" destOrd="0" presId="urn:microsoft.com/office/officeart/2005/8/layout/radial1"/>
    <dgm:cxn modelId="{8107306F-48A4-4A4C-A238-3F795519E972}" type="presParOf" srcId="{22DCDFCE-1506-4F4D-B48C-ABFDA45E0979}" destId="{2749FE5D-8D9C-47DA-BB39-B4A3B8A7CE36}" srcOrd="0" destOrd="0" presId="urn:microsoft.com/office/officeart/2005/8/layout/radial1"/>
    <dgm:cxn modelId="{BA69B9E2-AAB9-4FE0-A52B-4F3D3209C7D0}" type="presParOf" srcId="{791B9EAA-D9B8-43EF-BFBB-6263062234E2}" destId="{ECE75DAC-D403-47E7-B9EC-F7AB52CC1BA5}"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2DDE14-FF0D-45CD-B8AB-BE9950E54AA5}" type="doc">
      <dgm:prSet loTypeId="urn:microsoft.com/office/officeart/2005/8/layout/process2" loCatId="process" qsTypeId="urn:microsoft.com/office/officeart/2005/8/quickstyle/simple2" qsCatId="simple" csTypeId="urn:microsoft.com/office/officeart/2005/8/colors/accent3_1" csCatId="accent3" phldr="1"/>
      <dgm:spPr/>
    </dgm:pt>
    <dgm:pt modelId="{10ED2D71-400D-49F0-892C-60B2EBBEC4C9}">
      <dgm:prSet phldrT="[Texto]" custT="1"/>
      <dgm:spPr/>
      <dgm:t>
        <a:bodyPr/>
        <a:lstStyle/>
        <a:p>
          <a:r>
            <a:rPr lang="es-EC" sz="2400" u="sng" dirty="0" smtClean="0">
              <a:solidFill>
                <a:schemeClr val="accent2">
                  <a:lumMod val="50000"/>
                </a:schemeClr>
              </a:solidFill>
              <a:effectLst>
                <a:outerShdw blurRad="38100" dist="38100" dir="2700000" algn="tl">
                  <a:srgbClr val="000000">
                    <a:alpha val="43137"/>
                  </a:srgbClr>
                </a:outerShdw>
              </a:effectLst>
            </a:rPr>
            <a:t>RED INTERNA</a:t>
          </a:r>
          <a:endParaRPr lang="es-EC" sz="2400" u="sng" dirty="0">
            <a:solidFill>
              <a:schemeClr val="accent2">
                <a:lumMod val="50000"/>
              </a:schemeClr>
            </a:solidFill>
            <a:effectLst>
              <a:outerShdw blurRad="38100" dist="38100" dir="2700000" algn="tl">
                <a:srgbClr val="000000">
                  <a:alpha val="43137"/>
                </a:srgbClr>
              </a:outerShdw>
            </a:effectLst>
          </a:endParaRPr>
        </a:p>
      </dgm:t>
    </dgm:pt>
    <dgm:pt modelId="{13E976A6-E973-4DAB-B4BC-8AAFCDD4AC27}" type="parTrans" cxnId="{79325BCF-ECC2-4D24-B2D2-63068929881F}">
      <dgm:prSet/>
      <dgm:spPr/>
      <dgm:t>
        <a:bodyPr/>
        <a:lstStyle/>
        <a:p>
          <a:endParaRPr lang="es-EC"/>
        </a:p>
      </dgm:t>
    </dgm:pt>
    <dgm:pt modelId="{1FABE718-1FA8-4A5A-9D62-D0EE4F684221}" type="sibTrans" cxnId="{79325BCF-ECC2-4D24-B2D2-63068929881F}">
      <dgm:prSet/>
      <dgm:spPr>
        <a:solidFill>
          <a:srgbClr val="002060"/>
        </a:solidFill>
      </dgm:spPr>
      <dgm:t>
        <a:bodyPr/>
        <a:lstStyle/>
        <a:p>
          <a:endParaRPr lang="es-EC"/>
        </a:p>
      </dgm:t>
    </dgm:pt>
    <dgm:pt modelId="{30863B32-6354-4DAA-9BB1-4496B1C40885}">
      <dgm:prSet phldrT="[Texto]"/>
      <dgm:spPr/>
      <dgm:t>
        <a:bodyPr/>
        <a:lstStyle/>
        <a:p>
          <a:pPr algn="just"/>
          <a:r>
            <a:rPr lang="es-EC" dirty="0" smtClean="0"/>
            <a:t>Es una red de ordenadores privados que utiliza tecnología Internet para compartir dentro de una organización parte de sus sistemas de información y sistemas operacionales. </a:t>
          </a:r>
          <a:endParaRPr lang="es-EC" dirty="0">
            <a:latin typeface="Arial" pitchFamily="34" charset="0"/>
            <a:cs typeface="Arial" pitchFamily="34" charset="0"/>
          </a:endParaRPr>
        </a:p>
      </dgm:t>
    </dgm:pt>
    <dgm:pt modelId="{997E174B-5EF5-4750-AC8B-EA3501399FB7}" type="parTrans" cxnId="{4721BE71-842C-4F8D-AA04-9B29A2178437}">
      <dgm:prSet/>
      <dgm:spPr/>
      <dgm:t>
        <a:bodyPr/>
        <a:lstStyle/>
        <a:p>
          <a:endParaRPr lang="es-EC"/>
        </a:p>
      </dgm:t>
    </dgm:pt>
    <dgm:pt modelId="{BA630C72-A71B-4B49-B8D8-755C3B25B399}" type="sibTrans" cxnId="{4721BE71-842C-4F8D-AA04-9B29A2178437}">
      <dgm:prSet/>
      <dgm:spPr>
        <a:solidFill>
          <a:srgbClr val="002060"/>
        </a:solidFill>
      </dgm:spPr>
      <dgm:t>
        <a:bodyPr/>
        <a:lstStyle/>
        <a:p>
          <a:endParaRPr lang="es-EC"/>
        </a:p>
      </dgm:t>
    </dgm:pt>
    <dgm:pt modelId="{AE04EB53-B3BD-4CB2-A493-AC55AA2EEC30}">
      <dgm:prSet/>
      <dgm:spPr/>
      <dgm:t>
        <a:bodyPr/>
        <a:lstStyle/>
        <a:p>
          <a:pPr algn="just"/>
          <a:r>
            <a:rPr lang="es-EC" dirty="0" smtClean="0">
              <a:latin typeface="Arial" pitchFamily="34" charset="0"/>
              <a:cs typeface="Arial" pitchFamily="34" charset="0"/>
            </a:rPr>
            <a:t>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r>
            <a:rPr lang="es-EC" dirty="0" smtClean="0"/>
            <a:t>.</a:t>
          </a:r>
          <a:endParaRPr lang="es-EC" dirty="0"/>
        </a:p>
      </dgm:t>
    </dgm:pt>
    <dgm:pt modelId="{4114A1EE-1701-4027-AA52-42A48EF6F589}" type="parTrans" cxnId="{31331B2A-3A61-4411-912E-F2438C82EA12}">
      <dgm:prSet/>
      <dgm:spPr/>
      <dgm:t>
        <a:bodyPr/>
        <a:lstStyle/>
        <a:p>
          <a:endParaRPr lang="es-EC"/>
        </a:p>
      </dgm:t>
    </dgm:pt>
    <dgm:pt modelId="{9D80100F-4B3F-45D8-ABF8-41FE87B76CE5}" type="sibTrans" cxnId="{31331B2A-3A61-4411-912E-F2438C82EA12}">
      <dgm:prSet/>
      <dgm:spPr/>
      <dgm:t>
        <a:bodyPr/>
        <a:lstStyle/>
        <a:p>
          <a:endParaRPr lang="es-EC"/>
        </a:p>
      </dgm:t>
    </dgm:pt>
    <dgm:pt modelId="{A7A33514-E719-47AB-BB69-73E6FE5AA56E}" type="pres">
      <dgm:prSet presAssocID="{792DDE14-FF0D-45CD-B8AB-BE9950E54AA5}" presName="linearFlow" presStyleCnt="0">
        <dgm:presLayoutVars>
          <dgm:resizeHandles val="exact"/>
        </dgm:presLayoutVars>
      </dgm:prSet>
      <dgm:spPr/>
    </dgm:pt>
    <dgm:pt modelId="{A8E4ED16-5A5D-45F2-8C6E-F8046F96B41C}" type="pres">
      <dgm:prSet presAssocID="{10ED2D71-400D-49F0-892C-60B2EBBEC4C9}" presName="node" presStyleLbl="node1" presStyleIdx="0" presStyleCnt="3" custScaleX="64524" custScaleY="26692">
        <dgm:presLayoutVars>
          <dgm:bulletEnabled val="1"/>
        </dgm:presLayoutVars>
      </dgm:prSet>
      <dgm:spPr/>
      <dgm:t>
        <a:bodyPr/>
        <a:lstStyle/>
        <a:p>
          <a:endParaRPr lang="es-EC"/>
        </a:p>
      </dgm:t>
    </dgm:pt>
    <dgm:pt modelId="{25336B50-8B1C-43F1-9BD3-AAE023FCB18B}" type="pres">
      <dgm:prSet presAssocID="{1FABE718-1FA8-4A5A-9D62-D0EE4F684221}" presName="sibTrans" presStyleLbl="sibTrans2D1" presStyleIdx="0" presStyleCnt="2"/>
      <dgm:spPr/>
      <dgm:t>
        <a:bodyPr/>
        <a:lstStyle/>
        <a:p>
          <a:endParaRPr lang="es-EC"/>
        </a:p>
      </dgm:t>
    </dgm:pt>
    <dgm:pt modelId="{705F84A8-196B-46AF-BCA4-5ADC42A7D70C}" type="pres">
      <dgm:prSet presAssocID="{1FABE718-1FA8-4A5A-9D62-D0EE4F684221}" presName="connectorText" presStyleLbl="sibTrans2D1" presStyleIdx="0" presStyleCnt="2"/>
      <dgm:spPr/>
      <dgm:t>
        <a:bodyPr/>
        <a:lstStyle/>
        <a:p>
          <a:endParaRPr lang="es-EC"/>
        </a:p>
      </dgm:t>
    </dgm:pt>
    <dgm:pt modelId="{C95D369B-1735-4EA6-AFF0-FFEFA1FCD70D}" type="pres">
      <dgm:prSet presAssocID="{30863B32-6354-4DAA-9BB1-4496B1C40885}" presName="node" presStyleLbl="node1" presStyleIdx="1" presStyleCnt="3" custLinFactNeighborX="43" custLinFactNeighborY="3497">
        <dgm:presLayoutVars>
          <dgm:bulletEnabled val="1"/>
        </dgm:presLayoutVars>
      </dgm:prSet>
      <dgm:spPr/>
      <dgm:t>
        <a:bodyPr/>
        <a:lstStyle/>
        <a:p>
          <a:endParaRPr lang="es-EC"/>
        </a:p>
      </dgm:t>
    </dgm:pt>
    <dgm:pt modelId="{6431E0AC-AAA0-43B3-9454-DB6998289EA6}" type="pres">
      <dgm:prSet presAssocID="{BA630C72-A71B-4B49-B8D8-755C3B25B399}" presName="sibTrans" presStyleLbl="sibTrans2D1" presStyleIdx="1" presStyleCnt="2"/>
      <dgm:spPr/>
      <dgm:t>
        <a:bodyPr/>
        <a:lstStyle/>
        <a:p>
          <a:endParaRPr lang="es-EC"/>
        </a:p>
      </dgm:t>
    </dgm:pt>
    <dgm:pt modelId="{E9BFF79C-6CCD-4EB3-9360-E283209F332D}" type="pres">
      <dgm:prSet presAssocID="{BA630C72-A71B-4B49-B8D8-755C3B25B399}" presName="connectorText" presStyleLbl="sibTrans2D1" presStyleIdx="1" presStyleCnt="2"/>
      <dgm:spPr/>
      <dgm:t>
        <a:bodyPr/>
        <a:lstStyle/>
        <a:p>
          <a:endParaRPr lang="es-EC"/>
        </a:p>
      </dgm:t>
    </dgm:pt>
    <dgm:pt modelId="{09ACAF0E-19F7-406E-9801-4A5C44D5576E}" type="pres">
      <dgm:prSet presAssocID="{AE04EB53-B3BD-4CB2-A493-AC55AA2EEC30}" presName="node" presStyleLbl="node1" presStyleIdx="2" presStyleCnt="3">
        <dgm:presLayoutVars>
          <dgm:bulletEnabled val="1"/>
        </dgm:presLayoutVars>
      </dgm:prSet>
      <dgm:spPr/>
      <dgm:t>
        <a:bodyPr/>
        <a:lstStyle/>
        <a:p>
          <a:endParaRPr lang="es-EC"/>
        </a:p>
      </dgm:t>
    </dgm:pt>
  </dgm:ptLst>
  <dgm:cxnLst>
    <dgm:cxn modelId="{79325BCF-ECC2-4D24-B2D2-63068929881F}" srcId="{792DDE14-FF0D-45CD-B8AB-BE9950E54AA5}" destId="{10ED2D71-400D-49F0-892C-60B2EBBEC4C9}" srcOrd="0" destOrd="0" parTransId="{13E976A6-E973-4DAB-B4BC-8AAFCDD4AC27}" sibTransId="{1FABE718-1FA8-4A5A-9D62-D0EE4F684221}"/>
    <dgm:cxn modelId="{05C1DBEA-C764-4605-80AB-692765079A89}" type="presOf" srcId="{1FABE718-1FA8-4A5A-9D62-D0EE4F684221}" destId="{705F84A8-196B-46AF-BCA4-5ADC42A7D70C}" srcOrd="1" destOrd="0" presId="urn:microsoft.com/office/officeart/2005/8/layout/process2"/>
    <dgm:cxn modelId="{C9189C50-E570-4C43-98CE-2A1DD15383C6}" type="presOf" srcId="{1FABE718-1FA8-4A5A-9D62-D0EE4F684221}" destId="{25336B50-8B1C-43F1-9BD3-AAE023FCB18B}" srcOrd="0" destOrd="0" presId="urn:microsoft.com/office/officeart/2005/8/layout/process2"/>
    <dgm:cxn modelId="{C654F151-BA03-4278-A94F-83DD973E0832}" type="presOf" srcId="{792DDE14-FF0D-45CD-B8AB-BE9950E54AA5}" destId="{A7A33514-E719-47AB-BB69-73E6FE5AA56E}" srcOrd="0" destOrd="0" presId="urn:microsoft.com/office/officeart/2005/8/layout/process2"/>
    <dgm:cxn modelId="{68B0B699-8CF1-4D31-A366-804C00A7E675}" type="presOf" srcId="{10ED2D71-400D-49F0-892C-60B2EBBEC4C9}" destId="{A8E4ED16-5A5D-45F2-8C6E-F8046F96B41C}" srcOrd="0" destOrd="0" presId="urn:microsoft.com/office/officeart/2005/8/layout/process2"/>
    <dgm:cxn modelId="{31331B2A-3A61-4411-912E-F2438C82EA12}" srcId="{792DDE14-FF0D-45CD-B8AB-BE9950E54AA5}" destId="{AE04EB53-B3BD-4CB2-A493-AC55AA2EEC30}" srcOrd="2" destOrd="0" parTransId="{4114A1EE-1701-4027-AA52-42A48EF6F589}" sibTransId="{9D80100F-4B3F-45D8-ABF8-41FE87B76CE5}"/>
    <dgm:cxn modelId="{8549A683-FABE-4198-BC17-E4467E5F44EC}" type="presOf" srcId="{AE04EB53-B3BD-4CB2-A493-AC55AA2EEC30}" destId="{09ACAF0E-19F7-406E-9801-4A5C44D5576E}" srcOrd="0" destOrd="0" presId="urn:microsoft.com/office/officeart/2005/8/layout/process2"/>
    <dgm:cxn modelId="{4721BE71-842C-4F8D-AA04-9B29A2178437}" srcId="{792DDE14-FF0D-45CD-B8AB-BE9950E54AA5}" destId="{30863B32-6354-4DAA-9BB1-4496B1C40885}" srcOrd="1" destOrd="0" parTransId="{997E174B-5EF5-4750-AC8B-EA3501399FB7}" sibTransId="{BA630C72-A71B-4B49-B8D8-755C3B25B399}"/>
    <dgm:cxn modelId="{0E7E8ACE-DFC6-492A-8A02-9B3BF5FF6BC7}" type="presOf" srcId="{30863B32-6354-4DAA-9BB1-4496B1C40885}" destId="{C95D369B-1735-4EA6-AFF0-FFEFA1FCD70D}" srcOrd="0" destOrd="0" presId="urn:microsoft.com/office/officeart/2005/8/layout/process2"/>
    <dgm:cxn modelId="{C63B5D7C-E60D-417D-9A52-87CB7F8CD229}" type="presOf" srcId="{BA630C72-A71B-4B49-B8D8-755C3B25B399}" destId="{E9BFF79C-6CCD-4EB3-9360-E283209F332D}" srcOrd="1" destOrd="0" presId="urn:microsoft.com/office/officeart/2005/8/layout/process2"/>
    <dgm:cxn modelId="{02356B1E-A4F4-4E3A-AB54-8CF90D8B059B}" type="presOf" srcId="{BA630C72-A71B-4B49-B8D8-755C3B25B399}" destId="{6431E0AC-AAA0-43B3-9454-DB6998289EA6}" srcOrd="0" destOrd="0" presId="urn:microsoft.com/office/officeart/2005/8/layout/process2"/>
    <dgm:cxn modelId="{D85A86FE-2146-41E9-9E24-69A9A378EC1B}" type="presParOf" srcId="{A7A33514-E719-47AB-BB69-73E6FE5AA56E}" destId="{A8E4ED16-5A5D-45F2-8C6E-F8046F96B41C}" srcOrd="0" destOrd="0" presId="urn:microsoft.com/office/officeart/2005/8/layout/process2"/>
    <dgm:cxn modelId="{1665C0B3-3C0F-44E8-9ECE-1B443961BEBF}" type="presParOf" srcId="{A7A33514-E719-47AB-BB69-73E6FE5AA56E}" destId="{25336B50-8B1C-43F1-9BD3-AAE023FCB18B}" srcOrd="1" destOrd="0" presId="urn:microsoft.com/office/officeart/2005/8/layout/process2"/>
    <dgm:cxn modelId="{949CEEC5-BBA5-4589-B27A-87E1B5D85B9D}" type="presParOf" srcId="{25336B50-8B1C-43F1-9BD3-AAE023FCB18B}" destId="{705F84A8-196B-46AF-BCA4-5ADC42A7D70C}" srcOrd="0" destOrd="0" presId="urn:microsoft.com/office/officeart/2005/8/layout/process2"/>
    <dgm:cxn modelId="{40229F4B-65B5-4A0E-9404-C95C102D9295}" type="presParOf" srcId="{A7A33514-E719-47AB-BB69-73E6FE5AA56E}" destId="{C95D369B-1735-4EA6-AFF0-FFEFA1FCD70D}" srcOrd="2" destOrd="0" presId="urn:microsoft.com/office/officeart/2005/8/layout/process2"/>
    <dgm:cxn modelId="{6644F7D7-DF83-4B67-B53A-4F0A9BB81B5B}" type="presParOf" srcId="{A7A33514-E719-47AB-BB69-73E6FE5AA56E}" destId="{6431E0AC-AAA0-43B3-9454-DB6998289EA6}" srcOrd="3" destOrd="0" presId="urn:microsoft.com/office/officeart/2005/8/layout/process2"/>
    <dgm:cxn modelId="{1E9EC2C3-3B42-48AF-9A6F-10E78074AD68}" type="presParOf" srcId="{6431E0AC-AAA0-43B3-9454-DB6998289EA6}" destId="{E9BFF79C-6CCD-4EB3-9360-E283209F332D}" srcOrd="0" destOrd="0" presId="urn:microsoft.com/office/officeart/2005/8/layout/process2"/>
    <dgm:cxn modelId="{0445B664-65FB-49DC-841B-48518CAE09E2}" type="presParOf" srcId="{A7A33514-E719-47AB-BB69-73E6FE5AA56E}" destId="{09ACAF0E-19F7-406E-9801-4A5C44D5576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2DDE14-FF0D-45CD-B8AB-BE9950E54AA5}" type="doc">
      <dgm:prSet loTypeId="urn:microsoft.com/office/officeart/2005/8/layout/process2" loCatId="process" qsTypeId="urn:microsoft.com/office/officeart/2005/8/quickstyle/simple2" qsCatId="simple" csTypeId="urn:microsoft.com/office/officeart/2005/8/colors/accent3_1" csCatId="accent3" phldr="1"/>
      <dgm:spPr/>
    </dgm:pt>
    <dgm:pt modelId="{10ED2D71-400D-49F0-892C-60B2EBBEC4C9}">
      <dgm:prSet phldrT="[Texto]" custT="1"/>
      <dgm:spPr/>
      <dgm:t>
        <a:bodyPr/>
        <a:lstStyle/>
        <a:p>
          <a:r>
            <a:rPr lang="es-EC" sz="2400" u="sng" dirty="0" smtClean="0">
              <a:solidFill>
                <a:schemeClr val="accent2">
                  <a:lumMod val="50000"/>
                </a:schemeClr>
              </a:solidFill>
              <a:effectLst>
                <a:outerShdw blurRad="38100" dist="38100" dir="2700000" algn="tl">
                  <a:srgbClr val="000000">
                    <a:alpha val="43137"/>
                  </a:srgbClr>
                </a:outerShdw>
              </a:effectLst>
            </a:rPr>
            <a:t>RED EXTERNA</a:t>
          </a:r>
          <a:endParaRPr lang="es-EC" sz="2400" u="sng" dirty="0">
            <a:solidFill>
              <a:schemeClr val="accent2">
                <a:lumMod val="50000"/>
              </a:schemeClr>
            </a:solidFill>
            <a:effectLst>
              <a:outerShdw blurRad="38100" dist="38100" dir="2700000" algn="tl">
                <a:srgbClr val="000000">
                  <a:alpha val="43137"/>
                </a:srgbClr>
              </a:outerShdw>
            </a:effectLst>
          </a:endParaRPr>
        </a:p>
      </dgm:t>
    </dgm:pt>
    <dgm:pt modelId="{13E976A6-E973-4DAB-B4BC-8AAFCDD4AC27}" type="parTrans" cxnId="{79325BCF-ECC2-4D24-B2D2-63068929881F}">
      <dgm:prSet/>
      <dgm:spPr/>
      <dgm:t>
        <a:bodyPr/>
        <a:lstStyle/>
        <a:p>
          <a:endParaRPr lang="es-EC"/>
        </a:p>
      </dgm:t>
    </dgm:pt>
    <dgm:pt modelId="{1FABE718-1FA8-4A5A-9D62-D0EE4F684221}" type="sibTrans" cxnId="{79325BCF-ECC2-4D24-B2D2-63068929881F}">
      <dgm:prSet/>
      <dgm:spPr>
        <a:solidFill>
          <a:srgbClr val="002060"/>
        </a:solidFill>
      </dgm:spPr>
      <dgm:t>
        <a:bodyPr/>
        <a:lstStyle/>
        <a:p>
          <a:endParaRPr lang="es-EC"/>
        </a:p>
      </dgm:t>
    </dgm:pt>
    <dgm:pt modelId="{30863B32-6354-4DAA-9BB1-4496B1C40885}">
      <dgm:prSet phldrT="[Texto]"/>
      <dgm:spPr/>
      <dgm:t>
        <a:bodyPr/>
        <a:lstStyle/>
        <a:p>
          <a:pPr algn="just">
            <a:lnSpc>
              <a:spcPct val="150000"/>
            </a:lnSpc>
          </a:pPr>
          <a:r>
            <a:rPr lang="es-EC" dirty="0" smtClean="0">
              <a:latin typeface="Arial" pitchFamily="34" charset="0"/>
              <a:cs typeface="Arial" pitchFamily="34" charset="0"/>
            </a:rPr>
            <a:t>es un conjunto de ordenadores conectados entre sí cuya ubicación física puede estar en diferentes edificios, localidades e incluso países; a este tipo de red pertenecería internet, aunque, dada su amplitud, se la considera ya como una red global</a:t>
          </a:r>
          <a:endParaRPr lang="es-EC" dirty="0">
            <a:latin typeface="Arial" pitchFamily="34" charset="0"/>
            <a:cs typeface="Arial" pitchFamily="34" charset="0"/>
          </a:endParaRPr>
        </a:p>
      </dgm:t>
    </dgm:pt>
    <dgm:pt modelId="{997E174B-5EF5-4750-AC8B-EA3501399FB7}" type="parTrans" cxnId="{4721BE71-842C-4F8D-AA04-9B29A2178437}">
      <dgm:prSet/>
      <dgm:spPr/>
      <dgm:t>
        <a:bodyPr/>
        <a:lstStyle/>
        <a:p>
          <a:endParaRPr lang="es-EC"/>
        </a:p>
      </dgm:t>
    </dgm:pt>
    <dgm:pt modelId="{BA630C72-A71B-4B49-B8D8-755C3B25B399}" type="sibTrans" cxnId="{4721BE71-842C-4F8D-AA04-9B29A2178437}">
      <dgm:prSet/>
      <dgm:spPr>
        <a:solidFill>
          <a:srgbClr val="002060"/>
        </a:solidFill>
      </dgm:spPr>
      <dgm:t>
        <a:bodyPr/>
        <a:lstStyle/>
        <a:p>
          <a:endParaRPr lang="es-EC"/>
        </a:p>
      </dgm:t>
    </dgm:pt>
    <dgm:pt modelId="{AE04EB53-B3BD-4CB2-A493-AC55AA2EEC30}">
      <dgm:prSet/>
      <dgm:spPr/>
      <dgm:t>
        <a:bodyPr/>
        <a:lstStyle/>
        <a:p>
          <a:pPr algn="just"/>
          <a:r>
            <a:rPr lang="es-EC" dirty="0" smtClean="0">
              <a:latin typeface="Arial" pitchFamily="34" charset="0"/>
              <a:cs typeface="Arial" pitchFamily="34" charset="0"/>
            </a:rPr>
            <a:t>hacen referencia a aplicaciones y servicios basados en la red interna, y utilizan un acceso extendido y seguro a usuarios o empresas externas Este acceso generalmente se logra mediante contraseñas, identificaciones de usuarios, y seguridad a nivel de las aplicaciones.</a:t>
          </a:r>
          <a:endParaRPr lang="es-EC" dirty="0">
            <a:latin typeface="Arial" pitchFamily="34" charset="0"/>
            <a:cs typeface="Arial" pitchFamily="34" charset="0"/>
          </a:endParaRPr>
        </a:p>
      </dgm:t>
    </dgm:pt>
    <dgm:pt modelId="{4114A1EE-1701-4027-AA52-42A48EF6F589}" type="parTrans" cxnId="{31331B2A-3A61-4411-912E-F2438C82EA12}">
      <dgm:prSet/>
      <dgm:spPr/>
      <dgm:t>
        <a:bodyPr/>
        <a:lstStyle/>
        <a:p>
          <a:endParaRPr lang="es-EC"/>
        </a:p>
      </dgm:t>
    </dgm:pt>
    <dgm:pt modelId="{9D80100F-4B3F-45D8-ABF8-41FE87B76CE5}" type="sibTrans" cxnId="{31331B2A-3A61-4411-912E-F2438C82EA12}">
      <dgm:prSet/>
      <dgm:spPr/>
      <dgm:t>
        <a:bodyPr/>
        <a:lstStyle/>
        <a:p>
          <a:endParaRPr lang="es-EC"/>
        </a:p>
      </dgm:t>
    </dgm:pt>
    <dgm:pt modelId="{A7A33514-E719-47AB-BB69-73E6FE5AA56E}" type="pres">
      <dgm:prSet presAssocID="{792DDE14-FF0D-45CD-B8AB-BE9950E54AA5}" presName="linearFlow" presStyleCnt="0">
        <dgm:presLayoutVars>
          <dgm:resizeHandles val="exact"/>
        </dgm:presLayoutVars>
      </dgm:prSet>
      <dgm:spPr/>
    </dgm:pt>
    <dgm:pt modelId="{A8E4ED16-5A5D-45F2-8C6E-F8046F96B41C}" type="pres">
      <dgm:prSet presAssocID="{10ED2D71-400D-49F0-892C-60B2EBBEC4C9}" presName="node" presStyleLbl="node1" presStyleIdx="0" presStyleCnt="3" custScaleX="64524" custScaleY="26692">
        <dgm:presLayoutVars>
          <dgm:bulletEnabled val="1"/>
        </dgm:presLayoutVars>
      </dgm:prSet>
      <dgm:spPr/>
      <dgm:t>
        <a:bodyPr/>
        <a:lstStyle/>
        <a:p>
          <a:endParaRPr lang="es-EC"/>
        </a:p>
      </dgm:t>
    </dgm:pt>
    <dgm:pt modelId="{25336B50-8B1C-43F1-9BD3-AAE023FCB18B}" type="pres">
      <dgm:prSet presAssocID="{1FABE718-1FA8-4A5A-9D62-D0EE4F684221}" presName="sibTrans" presStyleLbl="sibTrans2D1" presStyleIdx="0" presStyleCnt="2"/>
      <dgm:spPr/>
      <dgm:t>
        <a:bodyPr/>
        <a:lstStyle/>
        <a:p>
          <a:endParaRPr lang="es-EC"/>
        </a:p>
      </dgm:t>
    </dgm:pt>
    <dgm:pt modelId="{705F84A8-196B-46AF-BCA4-5ADC42A7D70C}" type="pres">
      <dgm:prSet presAssocID="{1FABE718-1FA8-4A5A-9D62-D0EE4F684221}" presName="connectorText" presStyleLbl="sibTrans2D1" presStyleIdx="0" presStyleCnt="2"/>
      <dgm:spPr/>
      <dgm:t>
        <a:bodyPr/>
        <a:lstStyle/>
        <a:p>
          <a:endParaRPr lang="es-EC"/>
        </a:p>
      </dgm:t>
    </dgm:pt>
    <dgm:pt modelId="{C95D369B-1735-4EA6-AFF0-FFEFA1FCD70D}" type="pres">
      <dgm:prSet presAssocID="{30863B32-6354-4DAA-9BB1-4496B1C40885}" presName="node" presStyleLbl="node1" presStyleIdx="1" presStyleCnt="3" custLinFactNeighborX="43" custLinFactNeighborY="3497">
        <dgm:presLayoutVars>
          <dgm:bulletEnabled val="1"/>
        </dgm:presLayoutVars>
      </dgm:prSet>
      <dgm:spPr/>
      <dgm:t>
        <a:bodyPr/>
        <a:lstStyle/>
        <a:p>
          <a:endParaRPr lang="es-EC"/>
        </a:p>
      </dgm:t>
    </dgm:pt>
    <dgm:pt modelId="{6431E0AC-AAA0-43B3-9454-DB6998289EA6}" type="pres">
      <dgm:prSet presAssocID="{BA630C72-A71B-4B49-B8D8-755C3B25B399}" presName="sibTrans" presStyleLbl="sibTrans2D1" presStyleIdx="1" presStyleCnt="2"/>
      <dgm:spPr/>
      <dgm:t>
        <a:bodyPr/>
        <a:lstStyle/>
        <a:p>
          <a:endParaRPr lang="es-EC"/>
        </a:p>
      </dgm:t>
    </dgm:pt>
    <dgm:pt modelId="{E9BFF79C-6CCD-4EB3-9360-E283209F332D}" type="pres">
      <dgm:prSet presAssocID="{BA630C72-A71B-4B49-B8D8-755C3B25B399}" presName="connectorText" presStyleLbl="sibTrans2D1" presStyleIdx="1" presStyleCnt="2"/>
      <dgm:spPr/>
      <dgm:t>
        <a:bodyPr/>
        <a:lstStyle/>
        <a:p>
          <a:endParaRPr lang="es-EC"/>
        </a:p>
      </dgm:t>
    </dgm:pt>
    <dgm:pt modelId="{09ACAF0E-19F7-406E-9801-4A5C44D5576E}" type="pres">
      <dgm:prSet presAssocID="{AE04EB53-B3BD-4CB2-A493-AC55AA2EEC30}" presName="node" presStyleLbl="node1" presStyleIdx="2" presStyleCnt="3">
        <dgm:presLayoutVars>
          <dgm:bulletEnabled val="1"/>
        </dgm:presLayoutVars>
      </dgm:prSet>
      <dgm:spPr/>
      <dgm:t>
        <a:bodyPr/>
        <a:lstStyle/>
        <a:p>
          <a:endParaRPr lang="es-EC"/>
        </a:p>
      </dgm:t>
    </dgm:pt>
  </dgm:ptLst>
  <dgm:cxnLst>
    <dgm:cxn modelId="{79325BCF-ECC2-4D24-B2D2-63068929881F}" srcId="{792DDE14-FF0D-45CD-B8AB-BE9950E54AA5}" destId="{10ED2D71-400D-49F0-892C-60B2EBBEC4C9}" srcOrd="0" destOrd="0" parTransId="{13E976A6-E973-4DAB-B4BC-8AAFCDD4AC27}" sibTransId="{1FABE718-1FA8-4A5A-9D62-D0EE4F684221}"/>
    <dgm:cxn modelId="{BA02CD61-E142-4A4F-AFBD-9F1BDE29A67A}" type="presOf" srcId="{1FABE718-1FA8-4A5A-9D62-D0EE4F684221}" destId="{705F84A8-196B-46AF-BCA4-5ADC42A7D70C}" srcOrd="1" destOrd="0" presId="urn:microsoft.com/office/officeart/2005/8/layout/process2"/>
    <dgm:cxn modelId="{3E910E1C-81C4-404B-BD59-2FBD4E915843}" type="presOf" srcId="{AE04EB53-B3BD-4CB2-A493-AC55AA2EEC30}" destId="{09ACAF0E-19F7-406E-9801-4A5C44D5576E}" srcOrd="0" destOrd="0" presId="urn:microsoft.com/office/officeart/2005/8/layout/process2"/>
    <dgm:cxn modelId="{D92B4ABA-850D-459D-9663-60362E2942A6}" type="presOf" srcId="{1FABE718-1FA8-4A5A-9D62-D0EE4F684221}" destId="{25336B50-8B1C-43F1-9BD3-AAE023FCB18B}" srcOrd="0" destOrd="0" presId="urn:microsoft.com/office/officeart/2005/8/layout/process2"/>
    <dgm:cxn modelId="{31331B2A-3A61-4411-912E-F2438C82EA12}" srcId="{792DDE14-FF0D-45CD-B8AB-BE9950E54AA5}" destId="{AE04EB53-B3BD-4CB2-A493-AC55AA2EEC30}" srcOrd="2" destOrd="0" parTransId="{4114A1EE-1701-4027-AA52-42A48EF6F589}" sibTransId="{9D80100F-4B3F-45D8-ABF8-41FE87B76CE5}"/>
    <dgm:cxn modelId="{4721BE71-842C-4F8D-AA04-9B29A2178437}" srcId="{792DDE14-FF0D-45CD-B8AB-BE9950E54AA5}" destId="{30863B32-6354-4DAA-9BB1-4496B1C40885}" srcOrd="1" destOrd="0" parTransId="{997E174B-5EF5-4750-AC8B-EA3501399FB7}" sibTransId="{BA630C72-A71B-4B49-B8D8-755C3B25B399}"/>
    <dgm:cxn modelId="{A51F4314-9B3F-4477-97F7-A5E8D5D92AA0}" type="presOf" srcId="{BA630C72-A71B-4B49-B8D8-755C3B25B399}" destId="{6431E0AC-AAA0-43B3-9454-DB6998289EA6}" srcOrd="0" destOrd="0" presId="urn:microsoft.com/office/officeart/2005/8/layout/process2"/>
    <dgm:cxn modelId="{58A775B7-62E2-44B7-A2B1-B01FAE05573B}" type="presOf" srcId="{792DDE14-FF0D-45CD-B8AB-BE9950E54AA5}" destId="{A7A33514-E719-47AB-BB69-73E6FE5AA56E}" srcOrd="0" destOrd="0" presId="urn:microsoft.com/office/officeart/2005/8/layout/process2"/>
    <dgm:cxn modelId="{144E6C2A-410E-421D-8E60-DFC03953B65E}" type="presOf" srcId="{30863B32-6354-4DAA-9BB1-4496B1C40885}" destId="{C95D369B-1735-4EA6-AFF0-FFEFA1FCD70D}" srcOrd="0" destOrd="0" presId="urn:microsoft.com/office/officeart/2005/8/layout/process2"/>
    <dgm:cxn modelId="{333E0BED-D8FE-4426-BE8A-91E897D105E7}" type="presOf" srcId="{BA630C72-A71B-4B49-B8D8-755C3B25B399}" destId="{E9BFF79C-6CCD-4EB3-9360-E283209F332D}" srcOrd="1" destOrd="0" presId="urn:microsoft.com/office/officeart/2005/8/layout/process2"/>
    <dgm:cxn modelId="{A27724A8-5125-4062-B826-0908F412469A}" type="presOf" srcId="{10ED2D71-400D-49F0-892C-60B2EBBEC4C9}" destId="{A8E4ED16-5A5D-45F2-8C6E-F8046F96B41C}" srcOrd="0" destOrd="0" presId="urn:microsoft.com/office/officeart/2005/8/layout/process2"/>
    <dgm:cxn modelId="{DE2F1654-DF41-4869-840C-E013636D2830}" type="presParOf" srcId="{A7A33514-E719-47AB-BB69-73E6FE5AA56E}" destId="{A8E4ED16-5A5D-45F2-8C6E-F8046F96B41C}" srcOrd="0" destOrd="0" presId="urn:microsoft.com/office/officeart/2005/8/layout/process2"/>
    <dgm:cxn modelId="{126E592A-7D61-4643-B2A2-937A643F8423}" type="presParOf" srcId="{A7A33514-E719-47AB-BB69-73E6FE5AA56E}" destId="{25336B50-8B1C-43F1-9BD3-AAE023FCB18B}" srcOrd="1" destOrd="0" presId="urn:microsoft.com/office/officeart/2005/8/layout/process2"/>
    <dgm:cxn modelId="{1379698D-8371-4A6A-98FE-D385A54298D5}" type="presParOf" srcId="{25336B50-8B1C-43F1-9BD3-AAE023FCB18B}" destId="{705F84A8-196B-46AF-BCA4-5ADC42A7D70C}" srcOrd="0" destOrd="0" presId="urn:microsoft.com/office/officeart/2005/8/layout/process2"/>
    <dgm:cxn modelId="{5BD9C221-E21C-4569-8487-743DF0301D80}" type="presParOf" srcId="{A7A33514-E719-47AB-BB69-73E6FE5AA56E}" destId="{C95D369B-1735-4EA6-AFF0-FFEFA1FCD70D}" srcOrd="2" destOrd="0" presId="urn:microsoft.com/office/officeart/2005/8/layout/process2"/>
    <dgm:cxn modelId="{30A9CC64-8D23-4CB9-BEA1-73E19CC1DE17}" type="presParOf" srcId="{A7A33514-E719-47AB-BB69-73E6FE5AA56E}" destId="{6431E0AC-AAA0-43B3-9454-DB6998289EA6}" srcOrd="3" destOrd="0" presId="urn:microsoft.com/office/officeart/2005/8/layout/process2"/>
    <dgm:cxn modelId="{E483C86B-29D0-4E52-BD58-1948764F678C}" type="presParOf" srcId="{6431E0AC-AAA0-43B3-9454-DB6998289EA6}" destId="{E9BFF79C-6CCD-4EB3-9360-E283209F332D}" srcOrd="0" destOrd="0" presId="urn:microsoft.com/office/officeart/2005/8/layout/process2"/>
    <dgm:cxn modelId="{CDDD0FDC-1729-4EE8-BFF2-A1869BD3BEC6}" type="presParOf" srcId="{A7A33514-E719-47AB-BB69-73E6FE5AA56E}" destId="{09ACAF0E-19F7-406E-9801-4A5C44D5576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9FDAB-8A6F-46C2-8B27-834062C13358}"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s-EC"/>
        </a:p>
      </dgm:t>
    </dgm:pt>
    <dgm:pt modelId="{6652B795-E7C2-4374-8ED2-68339B1E92C9}">
      <dgm:prSet phldrT="[Texto]"/>
      <dgm:spPr/>
      <dgm:t>
        <a:bodyPr/>
        <a:lstStyle/>
        <a:p>
          <a:r>
            <a:rPr lang="es-EC" dirty="0" smtClean="0"/>
            <a:t>RAZONES</a:t>
          </a:r>
          <a:endParaRPr lang="es-EC" dirty="0"/>
        </a:p>
      </dgm:t>
    </dgm:pt>
    <dgm:pt modelId="{E26EB9A5-137F-47AD-B8A4-0F35A1DFE87A}" type="parTrans" cxnId="{2123D925-5D2C-42A1-B18B-9C90AEEC1DB9}">
      <dgm:prSet/>
      <dgm:spPr/>
      <dgm:t>
        <a:bodyPr/>
        <a:lstStyle/>
        <a:p>
          <a:endParaRPr lang="es-EC"/>
        </a:p>
      </dgm:t>
    </dgm:pt>
    <dgm:pt modelId="{57711141-6637-4790-A49F-CF91A91B674B}" type="sibTrans" cxnId="{2123D925-5D2C-42A1-B18B-9C90AEEC1DB9}">
      <dgm:prSet/>
      <dgm:spPr/>
      <dgm:t>
        <a:bodyPr/>
        <a:lstStyle/>
        <a:p>
          <a:endParaRPr lang="es-EC"/>
        </a:p>
      </dgm:t>
    </dgm:pt>
    <dgm:pt modelId="{5B86D53D-AF5E-4316-A05B-647D0E51961F}">
      <dgm:prSet phldrT="[Texto]" custT="1"/>
      <dgm:spPr/>
      <dgm:t>
        <a:bodyPr/>
        <a:lstStyle/>
        <a:p>
          <a:r>
            <a:rPr lang="es-EC" sz="2400" b="0" u="none" dirty="0" smtClean="0"/>
            <a:t>El ancho de banda es finito</a:t>
          </a:r>
          <a:endParaRPr lang="es-EC" sz="2400" b="0" u="none" dirty="0"/>
        </a:p>
      </dgm:t>
    </dgm:pt>
    <dgm:pt modelId="{A93C6AB7-D96B-4721-ACEC-CDBFC702C242}" type="parTrans" cxnId="{93160406-6D27-422B-8270-2D5E0A1C3CD2}">
      <dgm:prSet/>
      <dgm:spPr/>
      <dgm:t>
        <a:bodyPr/>
        <a:lstStyle/>
        <a:p>
          <a:endParaRPr lang="es-EC"/>
        </a:p>
      </dgm:t>
    </dgm:pt>
    <dgm:pt modelId="{BDAF5BF6-F673-4D48-9150-2ABF736C20B7}" type="sibTrans" cxnId="{93160406-6D27-422B-8270-2D5E0A1C3CD2}">
      <dgm:prSet/>
      <dgm:spPr/>
      <dgm:t>
        <a:bodyPr/>
        <a:lstStyle/>
        <a:p>
          <a:endParaRPr lang="es-EC"/>
        </a:p>
      </dgm:t>
    </dgm:pt>
    <dgm:pt modelId="{192B44A6-72C8-4134-9ED8-994BCA97AA5D}">
      <dgm:prSet phldrT="[Texto]" custT="1"/>
      <dgm:spPr/>
      <dgm:t>
        <a:bodyPr/>
        <a:lstStyle/>
        <a:p>
          <a:r>
            <a:rPr lang="es-EC" sz="2000" b="0" u="none" dirty="0" smtClean="0"/>
            <a:t>El ancho de banda no es gratuito. </a:t>
          </a:r>
          <a:endParaRPr lang="es-EC" sz="2000" b="0" u="none" dirty="0"/>
        </a:p>
      </dgm:t>
    </dgm:pt>
    <dgm:pt modelId="{8CB468D7-AE45-4893-92AA-7A418E1D3977}" type="parTrans" cxnId="{DF89886A-45C9-4F7B-9FFA-CFCEE0ADE2FF}">
      <dgm:prSet/>
      <dgm:spPr/>
      <dgm:t>
        <a:bodyPr/>
        <a:lstStyle/>
        <a:p>
          <a:endParaRPr lang="es-EC"/>
        </a:p>
      </dgm:t>
    </dgm:pt>
    <dgm:pt modelId="{6D79C83C-F279-40D8-B91A-831C3304EE19}" type="sibTrans" cxnId="{DF89886A-45C9-4F7B-9FFA-CFCEE0ADE2FF}">
      <dgm:prSet/>
      <dgm:spPr/>
      <dgm:t>
        <a:bodyPr/>
        <a:lstStyle/>
        <a:p>
          <a:endParaRPr lang="es-EC"/>
        </a:p>
      </dgm:t>
    </dgm:pt>
    <dgm:pt modelId="{542765E3-BC4C-4839-944B-6A36E6329F10}">
      <dgm:prSet phldrT="[Texto]"/>
      <dgm:spPr/>
      <dgm:t>
        <a:bodyPr/>
        <a:lstStyle/>
        <a:p>
          <a:r>
            <a:rPr lang="es-EC" b="0" u="none" dirty="0" smtClean="0">
              <a:latin typeface="Arial" pitchFamily="34" charset="0"/>
              <a:cs typeface="Arial" pitchFamily="34" charset="0"/>
            </a:rPr>
            <a:t>El ancho de banda es un factor clave a la hora de analizar el rendimiento de una red, diseñar nuevas redes y comprender la Internet. </a:t>
          </a:r>
          <a:endParaRPr lang="es-EC" b="0" u="none" dirty="0">
            <a:latin typeface="Arial" pitchFamily="34" charset="0"/>
            <a:cs typeface="Arial" pitchFamily="34" charset="0"/>
          </a:endParaRPr>
        </a:p>
      </dgm:t>
    </dgm:pt>
    <dgm:pt modelId="{0E1AE003-51E1-4D7D-B74E-BF1F4BC6AA3A}" type="parTrans" cxnId="{7BC08BD1-04BD-413B-A06B-9778D7188888}">
      <dgm:prSet/>
      <dgm:spPr/>
      <dgm:t>
        <a:bodyPr/>
        <a:lstStyle/>
        <a:p>
          <a:endParaRPr lang="es-EC"/>
        </a:p>
      </dgm:t>
    </dgm:pt>
    <dgm:pt modelId="{4D105BD9-B636-4544-A912-007BC204A544}" type="sibTrans" cxnId="{7BC08BD1-04BD-413B-A06B-9778D7188888}">
      <dgm:prSet/>
      <dgm:spPr/>
      <dgm:t>
        <a:bodyPr/>
        <a:lstStyle/>
        <a:p>
          <a:endParaRPr lang="es-EC"/>
        </a:p>
      </dgm:t>
    </dgm:pt>
    <dgm:pt modelId="{66F6A20A-53B2-41AE-9634-7BDB6AC6D3CC}">
      <dgm:prSet/>
      <dgm:spPr/>
      <dgm:t>
        <a:bodyPr/>
        <a:lstStyle/>
        <a:p>
          <a:endParaRPr lang="es-EC"/>
        </a:p>
      </dgm:t>
    </dgm:pt>
    <dgm:pt modelId="{74303117-F287-4B7B-9D1A-BA95F71E215E}" type="parTrans" cxnId="{106F4FC3-EF9E-4D04-84EA-0A767E7CE836}">
      <dgm:prSet/>
      <dgm:spPr/>
      <dgm:t>
        <a:bodyPr/>
        <a:lstStyle/>
        <a:p>
          <a:endParaRPr lang="es-EC"/>
        </a:p>
      </dgm:t>
    </dgm:pt>
    <dgm:pt modelId="{3CB5BDC4-5B1F-49B3-8D71-2A778D584313}" type="sibTrans" cxnId="{106F4FC3-EF9E-4D04-84EA-0A767E7CE836}">
      <dgm:prSet/>
      <dgm:spPr/>
      <dgm:t>
        <a:bodyPr/>
        <a:lstStyle/>
        <a:p>
          <a:endParaRPr lang="es-EC"/>
        </a:p>
      </dgm:t>
    </dgm:pt>
    <dgm:pt modelId="{2B31B19E-DBB3-489C-9FCB-DF85CF70E529}">
      <dgm:prSet custT="1"/>
      <dgm:spPr/>
      <dgm:t>
        <a:bodyPr/>
        <a:lstStyle/>
        <a:p>
          <a:r>
            <a:rPr lang="es-EC" sz="2000" b="0" u="none" dirty="0" smtClean="0"/>
            <a:t>La demanda de ancho de banda no para de crecer. </a:t>
          </a:r>
          <a:endParaRPr lang="es-EC" sz="2000" b="0" u="none" dirty="0"/>
        </a:p>
      </dgm:t>
    </dgm:pt>
    <dgm:pt modelId="{68D322AB-46A5-4D8E-BF25-697B1910EF48}" type="parTrans" cxnId="{8E457017-A85A-4F4D-8F13-369D83599684}">
      <dgm:prSet/>
      <dgm:spPr/>
      <dgm:t>
        <a:bodyPr/>
        <a:lstStyle/>
        <a:p>
          <a:endParaRPr lang="es-EC"/>
        </a:p>
      </dgm:t>
    </dgm:pt>
    <dgm:pt modelId="{7F7F9647-96F6-4750-94D0-829012F74630}" type="sibTrans" cxnId="{8E457017-A85A-4F4D-8F13-369D83599684}">
      <dgm:prSet/>
      <dgm:spPr/>
      <dgm:t>
        <a:bodyPr/>
        <a:lstStyle/>
        <a:p>
          <a:endParaRPr lang="es-EC"/>
        </a:p>
      </dgm:t>
    </dgm:pt>
    <dgm:pt modelId="{7AF36CE0-636F-4052-A067-27E497098CFF}" type="pres">
      <dgm:prSet presAssocID="{AF89FDAB-8A6F-46C2-8B27-834062C13358}" presName="cycle" presStyleCnt="0">
        <dgm:presLayoutVars>
          <dgm:chMax val="1"/>
          <dgm:dir/>
          <dgm:animLvl val="ctr"/>
          <dgm:resizeHandles val="exact"/>
        </dgm:presLayoutVars>
      </dgm:prSet>
      <dgm:spPr/>
      <dgm:t>
        <a:bodyPr/>
        <a:lstStyle/>
        <a:p>
          <a:endParaRPr lang="es-EC"/>
        </a:p>
      </dgm:t>
    </dgm:pt>
    <dgm:pt modelId="{09B95007-94E0-4267-AD13-90E49F0FD1A5}" type="pres">
      <dgm:prSet presAssocID="{6652B795-E7C2-4374-8ED2-68339B1E92C9}" presName="centerShape" presStyleLbl="node0" presStyleIdx="0" presStyleCnt="1"/>
      <dgm:spPr/>
      <dgm:t>
        <a:bodyPr/>
        <a:lstStyle/>
        <a:p>
          <a:endParaRPr lang="es-EC"/>
        </a:p>
      </dgm:t>
    </dgm:pt>
    <dgm:pt modelId="{0FB88CB3-89E0-4FDC-917D-90E1EF959FF6}" type="pres">
      <dgm:prSet presAssocID="{A93C6AB7-D96B-4721-ACEC-CDBFC702C242}" presName="parTrans" presStyleLbl="bgSibTrans2D1" presStyleIdx="0" presStyleCnt="4"/>
      <dgm:spPr/>
      <dgm:t>
        <a:bodyPr/>
        <a:lstStyle/>
        <a:p>
          <a:endParaRPr lang="es-EC"/>
        </a:p>
      </dgm:t>
    </dgm:pt>
    <dgm:pt modelId="{8BC7918E-E044-41C6-89A8-EE1DA8B5D73E}" type="pres">
      <dgm:prSet presAssocID="{5B86D53D-AF5E-4316-A05B-647D0E51961F}" presName="node" presStyleLbl="node1" presStyleIdx="0" presStyleCnt="4">
        <dgm:presLayoutVars>
          <dgm:bulletEnabled val="1"/>
        </dgm:presLayoutVars>
      </dgm:prSet>
      <dgm:spPr/>
      <dgm:t>
        <a:bodyPr/>
        <a:lstStyle/>
        <a:p>
          <a:endParaRPr lang="es-EC"/>
        </a:p>
      </dgm:t>
    </dgm:pt>
    <dgm:pt modelId="{919F52AF-F125-40AC-A27C-FB91A7EB3E45}" type="pres">
      <dgm:prSet presAssocID="{8CB468D7-AE45-4893-92AA-7A418E1D3977}" presName="parTrans" presStyleLbl="bgSibTrans2D1" presStyleIdx="1" presStyleCnt="4"/>
      <dgm:spPr/>
      <dgm:t>
        <a:bodyPr/>
        <a:lstStyle/>
        <a:p>
          <a:endParaRPr lang="es-EC"/>
        </a:p>
      </dgm:t>
    </dgm:pt>
    <dgm:pt modelId="{076D4EA0-DEDF-4719-8787-04B4714529FC}" type="pres">
      <dgm:prSet presAssocID="{192B44A6-72C8-4134-9ED8-994BCA97AA5D}" presName="node" presStyleLbl="node1" presStyleIdx="1" presStyleCnt="4">
        <dgm:presLayoutVars>
          <dgm:bulletEnabled val="1"/>
        </dgm:presLayoutVars>
      </dgm:prSet>
      <dgm:spPr/>
      <dgm:t>
        <a:bodyPr/>
        <a:lstStyle/>
        <a:p>
          <a:endParaRPr lang="es-EC"/>
        </a:p>
      </dgm:t>
    </dgm:pt>
    <dgm:pt modelId="{C6BA9CED-338E-4594-AA5F-1479D01061C2}" type="pres">
      <dgm:prSet presAssocID="{0E1AE003-51E1-4D7D-B74E-BF1F4BC6AA3A}" presName="parTrans" presStyleLbl="bgSibTrans2D1" presStyleIdx="2" presStyleCnt="4"/>
      <dgm:spPr/>
      <dgm:t>
        <a:bodyPr/>
        <a:lstStyle/>
        <a:p>
          <a:endParaRPr lang="es-EC"/>
        </a:p>
      </dgm:t>
    </dgm:pt>
    <dgm:pt modelId="{CB659351-1CA2-4FD0-BCE1-49FDA092B8B3}" type="pres">
      <dgm:prSet presAssocID="{542765E3-BC4C-4839-944B-6A36E6329F10}" presName="node" presStyleLbl="node1" presStyleIdx="2" presStyleCnt="4">
        <dgm:presLayoutVars>
          <dgm:bulletEnabled val="1"/>
        </dgm:presLayoutVars>
      </dgm:prSet>
      <dgm:spPr/>
      <dgm:t>
        <a:bodyPr/>
        <a:lstStyle/>
        <a:p>
          <a:endParaRPr lang="es-EC"/>
        </a:p>
      </dgm:t>
    </dgm:pt>
    <dgm:pt modelId="{14AE8949-C892-496A-9F8E-8A69CC94B5F6}" type="pres">
      <dgm:prSet presAssocID="{68D322AB-46A5-4D8E-BF25-697B1910EF48}" presName="parTrans" presStyleLbl="bgSibTrans2D1" presStyleIdx="3" presStyleCnt="4"/>
      <dgm:spPr/>
      <dgm:t>
        <a:bodyPr/>
        <a:lstStyle/>
        <a:p>
          <a:endParaRPr lang="es-EC"/>
        </a:p>
      </dgm:t>
    </dgm:pt>
    <dgm:pt modelId="{D7911E07-7B08-4B4E-8D82-022726C86BDE}" type="pres">
      <dgm:prSet presAssocID="{2B31B19E-DBB3-489C-9FCB-DF85CF70E529}" presName="node" presStyleLbl="node1" presStyleIdx="3" presStyleCnt="4">
        <dgm:presLayoutVars>
          <dgm:bulletEnabled val="1"/>
        </dgm:presLayoutVars>
      </dgm:prSet>
      <dgm:spPr/>
      <dgm:t>
        <a:bodyPr/>
        <a:lstStyle/>
        <a:p>
          <a:endParaRPr lang="es-EC"/>
        </a:p>
      </dgm:t>
    </dgm:pt>
  </dgm:ptLst>
  <dgm:cxnLst>
    <dgm:cxn modelId="{93160406-6D27-422B-8270-2D5E0A1C3CD2}" srcId="{6652B795-E7C2-4374-8ED2-68339B1E92C9}" destId="{5B86D53D-AF5E-4316-A05B-647D0E51961F}" srcOrd="0" destOrd="0" parTransId="{A93C6AB7-D96B-4721-ACEC-CDBFC702C242}" sibTransId="{BDAF5BF6-F673-4D48-9150-2ABF736C20B7}"/>
    <dgm:cxn modelId="{802CF1B6-9448-46D8-8BD9-1A58698BF02C}" type="presOf" srcId="{A93C6AB7-D96B-4721-ACEC-CDBFC702C242}" destId="{0FB88CB3-89E0-4FDC-917D-90E1EF959FF6}" srcOrd="0" destOrd="0" presId="urn:microsoft.com/office/officeart/2005/8/layout/radial4"/>
    <dgm:cxn modelId="{72F97E77-7BA3-44FC-9528-0FE77E499C82}" type="presOf" srcId="{6652B795-E7C2-4374-8ED2-68339B1E92C9}" destId="{09B95007-94E0-4267-AD13-90E49F0FD1A5}" srcOrd="0" destOrd="0" presId="urn:microsoft.com/office/officeart/2005/8/layout/radial4"/>
    <dgm:cxn modelId="{2123D925-5D2C-42A1-B18B-9C90AEEC1DB9}" srcId="{AF89FDAB-8A6F-46C2-8B27-834062C13358}" destId="{6652B795-E7C2-4374-8ED2-68339B1E92C9}" srcOrd="0" destOrd="0" parTransId="{E26EB9A5-137F-47AD-B8A4-0F35A1DFE87A}" sibTransId="{57711141-6637-4790-A49F-CF91A91B674B}"/>
    <dgm:cxn modelId="{E3CF3BEB-8DD9-4BE8-8337-54DCA939D62C}" type="presOf" srcId="{68D322AB-46A5-4D8E-BF25-697B1910EF48}" destId="{14AE8949-C892-496A-9F8E-8A69CC94B5F6}" srcOrd="0" destOrd="0" presId="urn:microsoft.com/office/officeart/2005/8/layout/radial4"/>
    <dgm:cxn modelId="{E4F43AFA-B5B0-4731-9161-2DAFD5627F05}" type="presOf" srcId="{542765E3-BC4C-4839-944B-6A36E6329F10}" destId="{CB659351-1CA2-4FD0-BCE1-49FDA092B8B3}" srcOrd="0" destOrd="0" presId="urn:microsoft.com/office/officeart/2005/8/layout/radial4"/>
    <dgm:cxn modelId="{8E457017-A85A-4F4D-8F13-369D83599684}" srcId="{6652B795-E7C2-4374-8ED2-68339B1E92C9}" destId="{2B31B19E-DBB3-489C-9FCB-DF85CF70E529}" srcOrd="3" destOrd="0" parTransId="{68D322AB-46A5-4D8E-BF25-697B1910EF48}" sibTransId="{7F7F9647-96F6-4750-94D0-829012F74630}"/>
    <dgm:cxn modelId="{45614934-66B4-466A-9DE7-2B4AC8D53095}" type="presOf" srcId="{0E1AE003-51E1-4D7D-B74E-BF1F4BC6AA3A}" destId="{C6BA9CED-338E-4594-AA5F-1479D01061C2}" srcOrd="0" destOrd="0" presId="urn:microsoft.com/office/officeart/2005/8/layout/radial4"/>
    <dgm:cxn modelId="{3A49A147-F2D8-4BA7-A902-F2CEE13F5348}" type="presOf" srcId="{5B86D53D-AF5E-4316-A05B-647D0E51961F}" destId="{8BC7918E-E044-41C6-89A8-EE1DA8B5D73E}" srcOrd="0" destOrd="0" presId="urn:microsoft.com/office/officeart/2005/8/layout/radial4"/>
    <dgm:cxn modelId="{3E74C529-B4B5-4A9D-ADAF-A043A33419A1}" type="presOf" srcId="{192B44A6-72C8-4134-9ED8-994BCA97AA5D}" destId="{076D4EA0-DEDF-4719-8787-04B4714529FC}" srcOrd="0" destOrd="0" presId="urn:microsoft.com/office/officeart/2005/8/layout/radial4"/>
    <dgm:cxn modelId="{106F4FC3-EF9E-4D04-84EA-0A767E7CE836}" srcId="{AF89FDAB-8A6F-46C2-8B27-834062C13358}" destId="{66F6A20A-53B2-41AE-9634-7BDB6AC6D3CC}" srcOrd="1" destOrd="0" parTransId="{74303117-F287-4B7B-9D1A-BA95F71E215E}" sibTransId="{3CB5BDC4-5B1F-49B3-8D71-2A778D584313}"/>
    <dgm:cxn modelId="{CC7C244A-637C-441D-B212-138F831CBFA9}" type="presOf" srcId="{AF89FDAB-8A6F-46C2-8B27-834062C13358}" destId="{7AF36CE0-636F-4052-A067-27E497098CFF}" srcOrd="0" destOrd="0" presId="urn:microsoft.com/office/officeart/2005/8/layout/radial4"/>
    <dgm:cxn modelId="{32850CB4-E812-4008-BB41-D48391413575}" type="presOf" srcId="{2B31B19E-DBB3-489C-9FCB-DF85CF70E529}" destId="{D7911E07-7B08-4B4E-8D82-022726C86BDE}" srcOrd="0" destOrd="0" presId="urn:microsoft.com/office/officeart/2005/8/layout/radial4"/>
    <dgm:cxn modelId="{577475A7-715F-44D7-936A-69F43290AD86}" type="presOf" srcId="{8CB468D7-AE45-4893-92AA-7A418E1D3977}" destId="{919F52AF-F125-40AC-A27C-FB91A7EB3E45}" srcOrd="0" destOrd="0" presId="urn:microsoft.com/office/officeart/2005/8/layout/radial4"/>
    <dgm:cxn modelId="{7BC08BD1-04BD-413B-A06B-9778D7188888}" srcId="{6652B795-E7C2-4374-8ED2-68339B1E92C9}" destId="{542765E3-BC4C-4839-944B-6A36E6329F10}" srcOrd="2" destOrd="0" parTransId="{0E1AE003-51E1-4D7D-B74E-BF1F4BC6AA3A}" sibTransId="{4D105BD9-B636-4544-A912-007BC204A544}"/>
    <dgm:cxn modelId="{DF89886A-45C9-4F7B-9FFA-CFCEE0ADE2FF}" srcId="{6652B795-E7C2-4374-8ED2-68339B1E92C9}" destId="{192B44A6-72C8-4134-9ED8-994BCA97AA5D}" srcOrd="1" destOrd="0" parTransId="{8CB468D7-AE45-4893-92AA-7A418E1D3977}" sibTransId="{6D79C83C-F279-40D8-B91A-831C3304EE19}"/>
    <dgm:cxn modelId="{F10E327A-9715-4BC6-A87D-08DF35D06B96}" type="presParOf" srcId="{7AF36CE0-636F-4052-A067-27E497098CFF}" destId="{09B95007-94E0-4267-AD13-90E49F0FD1A5}" srcOrd="0" destOrd="0" presId="urn:microsoft.com/office/officeart/2005/8/layout/radial4"/>
    <dgm:cxn modelId="{7369CC76-07B1-469B-99BB-EC8E37734E75}" type="presParOf" srcId="{7AF36CE0-636F-4052-A067-27E497098CFF}" destId="{0FB88CB3-89E0-4FDC-917D-90E1EF959FF6}" srcOrd="1" destOrd="0" presId="urn:microsoft.com/office/officeart/2005/8/layout/radial4"/>
    <dgm:cxn modelId="{D5341354-C69F-4673-90E6-E66060CC51A8}" type="presParOf" srcId="{7AF36CE0-636F-4052-A067-27E497098CFF}" destId="{8BC7918E-E044-41C6-89A8-EE1DA8B5D73E}" srcOrd="2" destOrd="0" presId="urn:microsoft.com/office/officeart/2005/8/layout/radial4"/>
    <dgm:cxn modelId="{AF6A5C97-9399-49A8-BD48-B5C67D61ECF6}" type="presParOf" srcId="{7AF36CE0-636F-4052-A067-27E497098CFF}" destId="{919F52AF-F125-40AC-A27C-FB91A7EB3E45}" srcOrd="3" destOrd="0" presId="urn:microsoft.com/office/officeart/2005/8/layout/radial4"/>
    <dgm:cxn modelId="{A47ACDD8-A175-4469-9D52-D1D67E8C66D0}" type="presParOf" srcId="{7AF36CE0-636F-4052-A067-27E497098CFF}" destId="{076D4EA0-DEDF-4719-8787-04B4714529FC}" srcOrd="4" destOrd="0" presId="urn:microsoft.com/office/officeart/2005/8/layout/radial4"/>
    <dgm:cxn modelId="{21D7027A-45C4-4548-BC41-F033B3C7829A}" type="presParOf" srcId="{7AF36CE0-636F-4052-A067-27E497098CFF}" destId="{C6BA9CED-338E-4594-AA5F-1479D01061C2}" srcOrd="5" destOrd="0" presId="urn:microsoft.com/office/officeart/2005/8/layout/radial4"/>
    <dgm:cxn modelId="{33066AC0-4734-412D-B051-24D9A4B793AE}" type="presParOf" srcId="{7AF36CE0-636F-4052-A067-27E497098CFF}" destId="{CB659351-1CA2-4FD0-BCE1-49FDA092B8B3}" srcOrd="6" destOrd="0" presId="urn:microsoft.com/office/officeart/2005/8/layout/radial4"/>
    <dgm:cxn modelId="{F0F98014-E285-4DBD-A0F9-AE6183D52339}" type="presParOf" srcId="{7AF36CE0-636F-4052-A067-27E497098CFF}" destId="{14AE8949-C892-496A-9F8E-8A69CC94B5F6}" srcOrd="7" destOrd="0" presId="urn:microsoft.com/office/officeart/2005/8/layout/radial4"/>
    <dgm:cxn modelId="{8C632F78-6D7B-4222-A55D-239CE3B2FED8}" type="presParOf" srcId="{7AF36CE0-636F-4052-A067-27E497098CFF}" destId="{D7911E07-7B08-4B4E-8D82-022726C86BD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47CD9-FCBC-4AF3-BE56-6003D567E64C}">
      <dsp:nvSpPr>
        <dsp:cNvPr id="0" name=""/>
        <dsp:cNvSpPr/>
      </dsp:nvSpPr>
      <dsp:spPr>
        <a:xfrm>
          <a:off x="3211175" y="2517576"/>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C" sz="1800" u="sng" kern="1200" dirty="0" smtClean="0">
              <a:solidFill>
                <a:srgbClr val="0070C0"/>
              </a:solidFill>
              <a:effectLst>
                <a:outerShdw blurRad="38100" dist="38100" dir="2700000" algn="tl">
                  <a:srgbClr val="000000">
                    <a:alpha val="43137"/>
                  </a:srgbClr>
                </a:outerShdw>
              </a:effectLst>
            </a:rPr>
            <a:t>VENTAJAS</a:t>
          </a:r>
          <a:endParaRPr lang="es-EC" sz="1800" u="sng" kern="1200" dirty="0">
            <a:solidFill>
              <a:srgbClr val="0070C0"/>
            </a:solidFill>
            <a:effectLst>
              <a:outerShdw blurRad="38100" dist="38100" dir="2700000" algn="tl">
                <a:srgbClr val="000000">
                  <a:alpha val="43137"/>
                </a:srgbClr>
              </a:outerShdw>
            </a:effectLst>
          </a:endParaRPr>
        </a:p>
      </dsp:txBody>
      <dsp:txXfrm>
        <a:off x="3491558" y="2797959"/>
        <a:ext cx="1353811" cy="1353811"/>
      </dsp:txXfrm>
    </dsp:sp>
    <dsp:sp modelId="{C8E70017-B349-461E-92CB-1D4815DA3D7D}">
      <dsp:nvSpPr>
        <dsp:cNvPr id="0" name=""/>
        <dsp:cNvSpPr/>
      </dsp:nvSpPr>
      <dsp:spPr>
        <a:xfrm rot="16200000">
          <a:off x="3879818" y="2208502"/>
          <a:ext cx="577291" cy="40855"/>
        </a:xfrm>
        <a:custGeom>
          <a:avLst/>
          <a:gdLst/>
          <a:ahLst/>
          <a:cxnLst/>
          <a:rect l="0" t="0" r="0" b="0"/>
          <a:pathLst>
            <a:path>
              <a:moveTo>
                <a:pt x="0" y="20427"/>
              </a:moveTo>
              <a:lnTo>
                <a:pt x="577291"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4154031" y="2214498"/>
        <a:ext cx="28864" cy="28864"/>
      </dsp:txXfrm>
    </dsp:sp>
    <dsp:sp modelId="{A8F3EB8C-871F-4160-A421-C8D28493507C}">
      <dsp:nvSpPr>
        <dsp:cNvPr id="0" name=""/>
        <dsp:cNvSpPr/>
      </dsp:nvSpPr>
      <dsp:spPr>
        <a:xfrm>
          <a:off x="2975155" y="25707"/>
          <a:ext cx="2386616"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C" sz="1400" b="1" kern="1200" dirty="0" smtClean="0"/>
            <a:t>La Confidencialidad de los datos</a:t>
          </a:r>
          <a:endParaRPr lang="es-EC" sz="1400" kern="1200" dirty="0"/>
        </a:p>
      </dsp:txBody>
      <dsp:txXfrm>
        <a:off x="3324667" y="306090"/>
        <a:ext cx="1687592" cy="1353811"/>
      </dsp:txXfrm>
    </dsp:sp>
    <dsp:sp modelId="{439B23F5-6B6C-4991-9CAB-43F9A92EC44A}">
      <dsp:nvSpPr>
        <dsp:cNvPr id="0" name=""/>
        <dsp:cNvSpPr/>
      </dsp:nvSpPr>
      <dsp:spPr>
        <a:xfrm rot="20520000">
          <a:off x="5066916" y="3082961"/>
          <a:ext cx="489662" cy="40855"/>
        </a:xfrm>
        <a:custGeom>
          <a:avLst/>
          <a:gdLst/>
          <a:ahLst/>
          <a:cxnLst/>
          <a:rect l="0" t="0" r="0" b="0"/>
          <a:pathLst>
            <a:path>
              <a:moveTo>
                <a:pt x="0" y="20427"/>
              </a:moveTo>
              <a:lnTo>
                <a:pt x="489662"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5299506" y="3091147"/>
        <a:ext cx="24483" cy="24483"/>
      </dsp:txXfrm>
    </dsp:sp>
    <dsp:sp modelId="{B769C7DD-2DF7-4F3C-B780-BE1C83690DCD}">
      <dsp:nvSpPr>
        <dsp:cNvPr id="0" name=""/>
        <dsp:cNvSpPr/>
      </dsp:nvSpPr>
      <dsp:spPr>
        <a:xfrm>
          <a:off x="5482731" y="1747546"/>
          <a:ext cx="2111280"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C" sz="1600" b="1" kern="1200" dirty="0" smtClean="0"/>
            <a:t>Integridad de los datos</a:t>
          </a:r>
          <a:endParaRPr lang="es-EC" sz="1600" kern="1200" dirty="0"/>
        </a:p>
      </dsp:txBody>
      <dsp:txXfrm>
        <a:off x="5791921" y="2027929"/>
        <a:ext cx="1492900" cy="1353811"/>
      </dsp:txXfrm>
    </dsp:sp>
    <dsp:sp modelId="{3FFFFF18-99E8-40EC-BAC4-B8EB95C009A3}">
      <dsp:nvSpPr>
        <dsp:cNvPr id="0" name=""/>
        <dsp:cNvSpPr/>
      </dsp:nvSpPr>
      <dsp:spPr>
        <a:xfrm rot="3240000">
          <a:off x="4623342" y="4440472"/>
          <a:ext cx="523036" cy="40855"/>
        </a:xfrm>
        <a:custGeom>
          <a:avLst/>
          <a:gdLst/>
          <a:ahLst/>
          <a:cxnLst/>
          <a:rect l="0" t="0" r="0" b="0"/>
          <a:pathLst>
            <a:path>
              <a:moveTo>
                <a:pt x="0" y="20427"/>
              </a:moveTo>
              <a:lnTo>
                <a:pt x="523036"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a:off x="4871784" y="4447824"/>
        <a:ext cx="26151" cy="26151"/>
      </dsp:txXfrm>
    </dsp:sp>
    <dsp:sp modelId="{51A519BC-C9A2-4CA7-993B-382564684BF0}">
      <dsp:nvSpPr>
        <dsp:cNvPr id="0" name=""/>
        <dsp:cNvSpPr/>
      </dsp:nvSpPr>
      <dsp:spPr>
        <a:xfrm>
          <a:off x="4487196" y="4533540"/>
          <a:ext cx="2291902"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C" sz="1600" b="1" kern="1200" dirty="0" smtClean="0"/>
            <a:t>La Autenticación y Autorización</a:t>
          </a:r>
          <a:endParaRPr lang="es-EC" sz="1600" kern="1200" dirty="0"/>
        </a:p>
      </dsp:txBody>
      <dsp:txXfrm>
        <a:off x="4822837" y="4813923"/>
        <a:ext cx="1620620" cy="1353811"/>
      </dsp:txXfrm>
    </dsp:sp>
    <dsp:sp modelId="{4866DB02-09E2-4DCF-A635-98122771363C}">
      <dsp:nvSpPr>
        <dsp:cNvPr id="0" name=""/>
        <dsp:cNvSpPr/>
      </dsp:nvSpPr>
      <dsp:spPr>
        <a:xfrm rot="7560000">
          <a:off x="3147476" y="4462419"/>
          <a:ext cx="577291" cy="40855"/>
        </a:xfrm>
        <a:custGeom>
          <a:avLst/>
          <a:gdLst/>
          <a:ahLst/>
          <a:cxnLst/>
          <a:rect l="0" t="0" r="0" b="0"/>
          <a:pathLst>
            <a:path>
              <a:moveTo>
                <a:pt x="0" y="20427"/>
              </a:moveTo>
              <a:lnTo>
                <a:pt x="577291"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rot="10800000">
        <a:off x="3421689" y="4468414"/>
        <a:ext cx="28864" cy="28864"/>
      </dsp:txXfrm>
    </dsp:sp>
    <dsp:sp modelId="{7FA2393C-D1A0-4468-8F6A-D556C95AAE1B}">
      <dsp:nvSpPr>
        <dsp:cNvPr id="0" name=""/>
        <dsp:cNvSpPr/>
      </dsp:nvSpPr>
      <dsp:spPr>
        <a:xfrm>
          <a:off x="1746491" y="4533540"/>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C" sz="1800" b="1" kern="1200" dirty="0" smtClean="0"/>
            <a:t>Velocidad </a:t>
          </a:r>
          <a:endParaRPr lang="es-EC" sz="1800" kern="1200" dirty="0"/>
        </a:p>
      </dsp:txBody>
      <dsp:txXfrm>
        <a:off x="2026874" y="4813923"/>
        <a:ext cx="1353811" cy="1353811"/>
      </dsp:txXfrm>
    </dsp:sp>
    <dsp:sp modelId="{22DCDFCE-1506-4F4D-B48C-ABFDA45E0979}">
      <dsp:nvSpPr>
        <dsp:cNvPr id="0" name=""/>
        <dsp:cNvSpPr/>
      </dsp:nvSpPr>
      <dsp:spPr>
        <a:xfrm rot="11923870">
          <a:off x="2649657" y="3046050"/>
          <a:ext cx="628873" cy="40855"/>
        </a:xfrm>
        <a:custGeom>
          <a:avLst/>
          <a:gdLst/>
          <a:ahLst/>
          <a:cxnLst/>
          <a:rect l="0" t="0" r="0" b="0"/>
          <a:pathLst>
            <a:path>
              <a:moveTo>
                <a:pt x="0" y="20427"/>
              </a:moveTo>
              <a:lnTo>
                <a:pt x="628873" y="20427"/>
              </a:lnTo>
            </a:path>
          </a:pathLst>
        </a:custGeom>
        <a:noFill/>
        <a:ln w="508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C" sz="500" kern="1200"/>
        </a:p>
      </dsp:txBody>
      <dsp:txXfrm rot="10800000">
        <a:off x="2948372" y="3050756"/>
        <a:ext cx="31443" cy="31443"/>
      </dsp:txXfrm>
    </dsp:sp>
    <dsp:sp modelId="{ECE75DAC-D403-47E7-B9EC-F7AB52CC1BA5}">
      <dsp:nvSpPr>
        <dsp:cNvPr id="0" name=""/>
        <dsp:cNvSpPr/>
      </dsp:nvSpPr>
      <dsp:spPr>
        <a:xfrm>
          <a:off x="802436" y="1700802"/>
          <a:ext cx="1914577" cy="191457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C" sz="2400" b="1" kern="1200" dirty="0" smtClean="0"/>
            <a:t>Costos</a:t>
          </a:r>
          <a:r>
            <a:rPr lang="es-EC" sz="1400" kern="1200" dirty="0" smtClean="0"/>
            <a:t> </a:t>
          </a:r>
          <a:endParaRPr lang="es-EC" sz="1400" kern="1200" dirty="0"/>
        </a:p>
      </dsp:txBody>
      <dsp:txXfrm>
        <a:off x="1082819" y="1981185"/>
        <a:ext cx="1353811" cy="1353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4ED16-5A5D-45F2-8C6E-F8046F96B41C}">
      <dsp:nvSpPr>
        <dsp:cNvPr id="0" name=""/>
        <dsp:cNvSpPr/>
      </dsp:nvSpPr>
      <dsp:spPr>
        <a:xfrm>
          <a:off x="1666511" y="7752"/>
          <a:ext cx="5102256" cy="527669"/>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C" sz="2400" u="sng" kern="1200" dirty="0" smtClean="0">
              <a:solidFill>
                <a:schemeClr val="accent2">
                  <a:lumMod val="50000"/>
                </a:schemeClr>
              </a:solidFill>
              <a:effectLst>
                <a:outerShdw blurRad="38100" dist="38100" dir="2700000" algn="tl">
                  <a:srgbClr val="000000">
                    <a:alpha val="43137"/>
                  </a:srgbClr>
                </a:outerShdw>
              </a:effectLst>
            </a:rPr>
            <a:t>RED INTERNA</a:t>
          </a:r>
          <a:endParaRPr lang="es-EC" sz="2400" u="sng" kern="1200" dirty="0">
            <a:solidFill>
              <a:schemeClr val="accent2">
                <a:lumMod val="50000"/>
              </a:schemeClr>
            </a:solidFill>
            <a:effectLst>
              <a:outerShdw blurRad="38100" dist="38100" dir="2700000" algn="tl">
                <a:srgbClr val="000000">
                  <a:alpha val="43137"/>
                </a:srgbClr>
              </a:outerShdw>
            </a:effectLst>
          </a:endParaRPr>
        </a:p>
      </dsp:txBody>
      <dsp:txXfrm>
        <a:off x="1681966" y="23207"/>
        <a:ext cx="5071346" cy="496759"/>
      </dsp:txXfrm>
    </dsp:sp>
    <dsp:sp modelId="{25336B50-8B1C-43F1-9BD3-AAE023FCB18B}">
      <dsp:nvSpPr>
        <dsp:cNvPr id="0" name=""/>
        <dsp:cNvSpPr/>
      </dsp:nvSpPr>
      <dsp:spPr>
        <a:xfrm rot="5394863">
          <a:off x="3835170" y="602127"/>
          <a:ext cx="767256"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1747" y="663298"/>
        <a:ext cx="533759" cy="537079"/>
      </dsp:txXfrm>
    </dsp:sp>
    <dsp:sp modelId="{C95D369B-1735-4EA6-AFF0-FFEFA1FCD70D}">
      <dsp:nvSpPr>
        <dsp:cNvPr id="0" name=""/>
        <dsp:cNvSpPr/>
      </dsp:nvSpPr>
      <dsp:spPr>
        <a:xfrm>
          <a:off x="267273" y="1558429"/>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t>Es una red de ordenadores privados que utiliza tecnología Internet para compartir dentro de una organización parte de sus sistemas de información y sistemas operacionales. </a:t>
          </a:r>
          <a:endParaRPr lang="es-EC" sz="1800" kern="1200" dirty="0">
            <a:latin typeface="Arial" pitchFamily="34" charset="0"/>
            <a:cs typeface="Arial" pitchFamily="34" charset="0"/>
          </a:endParaRPr>
        </a:p>
      </dsp:txBody>
      <dsp:txXfrm>
        <a:off x="325174" y="1616330"/>
        <a:ext cx="7791730" cy="1861081"/>
      </dsp:txXfrm>
    </dsp:sp>
    <dsp:sp modelId="{6431E0AC-AAA0-43B3-9454-DB6998289EA6}">
      <dsp:nvSpPr>
        <dsp:cNvPr id="0" name=""/>
        <dsp:cNvSpPr/>
      </dsp:nvSpPr>
      <dsp:spPr>
        <a:xfrm rot="5403988">
          <a:off x="3861636" y="3567452"/>
          <a:ext cx="715407"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2584" y="3654547"/>
        <a:ext cx="533759" cy="500785"/>
      </dsp:txXfrm>
    </dsp:sp>
    <dsp:sp modelId="{09ACAF0E-19F7-406E-9801-4A5C44D5576E}">
      <dsp:nvSpPr>
        <dsp:cNvPr id="0" name=""/>
        <dsp:cNvSpPr/>
      </dsp:nvSpPr>
      <dsp:spPr>
        <a:xfrm>
          <a:off x="263873" y="4489188"/>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latin typeface="Arial" pitchFamily="34" charset="0"/>
              <a:cs typeface="Arial" pitchFamily="34" charset="0"/>
            </a:rPr>
            <a:t>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r>
            <a:rPr lang="es-EC" sz="1800" kern="1200" dirty="0" smtClean="0"/>
            <a:t>.</a:t>
          </a:r>
          <a:endParaRPr lang="es-EC" sz="1800" kern="1200" dirty="0"/>
        </a:p>
      </dsp:txBody>
      <dsp:txXfrm>
        <a:off x="321774" y="4547089"/>
        <a:ext cx="7791730" cy="1861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4ED16-5A5D-45F2-8C6E-F8046F96B41C}">
      <dsp:nvSpPr>
        <dsp:cNvPr id="0" name=""/>
        <dsp:cNvSpPr/>
      </dsp:nvSpPr>
      <dsp:spPr>
        <a:xfrm>
          <a:off x="1666511" y="7752"/>
          <a:ext cx="5102256" cy="527669"/>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C" sz="2400" u="sng" kern="1200" dirty="0" smtClean="0">
              <a:solidFill>
                <a:schemeClr val="accent2">
                  <a:lumMod val="50000"/>
                </a:schemeClr>
              </a:solidFill>
              <a:effectLst>
                <a:outerShdw blurRad="38100" dist="38100" dir="2700000" algn="tl">
                  <a:srgbClr val="000000">
                    <a:alpha val="43137"/>
                  </a:srgbClr>
                </a:outerShdw>
              </a:effectLst>
            </a:rPr>
            <a:t>RED EXTERNA</a:t>
          </a:r>
          <a:endParaRPr lang="es-EC" sz="2400" u="sng" kern="1200" dirty="0">
            <a:solidFill>
              <a:schemeClr val="accent2">
                <a:lumMod val="50000"/>
              </a:schemeClr>
            </a:solidFill>
            <a:effectLst>
              <a:outerShdw blurRad="38100" dist="38100" dir="2700000" algn="tl">
                <a:srgbClr val="000000">
                  <a:alpha val="43137"/>
                </a:srgbClr>
              </a:outerShdw>
            </a:effectLst>
          </a:endParaRPr>
        </a:p>
      </dsp:txBody>
      <dsp:txXfrm>
        <a:off x="1681966" y="23207"/>
        <a:ext cx="5071346" cy="496759"/>
      </dsp:txXfrm>
    </dsp:sp>
    <dsp:sp modelId="{25336B50-8B1C-43F1-9BD3-AAE023FCB18B}">
      <dsp:nvSpPr>
        <dsp:cNvPr id="0" name=""/>
        <dsp:cNvSpPr/>
      </dsp:nvSpPr>
      <dsp:spPr>
        <a:xfrm rot="5394863">
          <a:off x="3835170" y="602127"/>
          <a:ext cx="767256"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1747" y="663298"/>
        <a:ext cx="533759" cy="537079"/>
      </dsp:txXfrm>
    </dsp:sp>
    <dsp:sp modelId="{C95D369B-1735-4EA6-AFF0-FFEFA1FCD70D}">
      <dsp:nvSpPr>
        <dsp:cNvPr id="0" name=""/>
        <dsp:cNvSpPr/>
      </dsp:nvSpPr>
      <dsp:spPr>
        <a:xfrm>
          <a:off x="267273" y="1558429"/>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50000"/>
            </a:lnSpc>
            <a:spcBef>
              <a:spcPct val="0"/>
            </a:spcBef>
            <a:spcAft>
              <a:spcPct val="35000"/>
            </a:spcAft>
          </a:pPr>
          <a:r>
            <a:rPr lang="es-EC" sz="1800" kern="1200" dirty="0" smtClean="0">
              <a:latin typeface="Arial" pitchFamily="34" charset="0"/>
              <a:cs typeface="Arial" pitchFamily="34" charset="0"/>
            </a:rPr>
            <a:t>es un conjunto de ordenadores conectados entre sí cuya ubicación física puede estar en diferentes edificios, localidades e incluso países; a este tipo de red pertenecería internet, aunque, dada su amplitud, se la considera ya como una red global</a:t>
          </a:r>
          <a:endParaRPr lang="es-EC" sz="1800" kern="1200" dirty="0">
            <a:latin typeface="Arial" pitchFamily="34" charset="0"/>
            <a:cs typeface="Arial" pitchFamily="34" charset="0"/>
          </a:endParaRPr>
        </a:p>
      </dsp:txBody>
      <dsp:txXfrm>
        <a:off x="325174" y="1616330"/>
        <a:ext cx="7791730" cy="1861081"/>
      </dsp:txXfrm>
    </dsp:sp>
    <dsp:sp modelId="{6431E0AC-AAA0-43B3-9454-DB6998289EA6}">
      <dsp:nvSpPr>
        <dsp:cNvPr id="0" name=""/>
        <dsp:cNvSpPr/>
      </dsp:nvSpPr>
      <dsp:spPr>
        <a:xfrm rot="5403988">
          <a:off x="3861636" y="3567452"/>
          <a:ext cx="715407" cy="889597"/>
        </a:xfrm>
        <a:prstGeom prst="rightArrow">
          <a:avLst>
            <a:gd name="adj1" fmla="val 60000"/>
            <a:gd name="adj2" fmla="val 50000"/>
          </a:avLst>
        </a:prstGeom>
        <a:solidFill>
          <a:srgbClr val="002060"/>
        </a:solidFill>
        <a:ln>
          <a:noFill/>
        </a:ln>
        <a:effectLst>
          <a:outerShdw blurRad="50800" dist="25000" dir="5400000" rotWithShape="0">
            <a:srgbClr val="000000">
              <a:alpha val="4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C" sz="1400" kern="1200"/>
        </a:p>
      </dsp:txBody>
      <dsp:txXfrm rot="-5400000">
        <a:off x="3952584" y="3654547"/>
        <a:ext cx="533759" cy="500785"/>
      </dsp:txXfrm>
    </dsp:sp>
    <dsp:sp modelId="{09ACAF0E-19F7-406E-9801-4A5C44D5576E}">
      <dsp:nvSpPr>
        <dsp:cNvPr id="0" name=""/>
        <dsp:cNvSpPr/>
      </dsp:nvSpPr>
      <dsp:spPr>
        <a:xfrm>
          <a:off x="263873" y="4489188"/>
          <a:ext cx="7907532" cy="1976883"/>
        </a:xfrm>
        <a:prstGeom prst="roundRect">
          <a:avLst>
            <a:gd name="adj" fmla="val 10000"/>
          </a:avLst>
        </a:prstGeom>
        <a:solidFill>
          <a:schemeClr val="lt1">
            <a:hueOff val="0"/>
            <a:satOff val="0"/>
            <a:lumOff val="0"/>
            <a:alphaOff val="0"/>
          </a:schemeClr>
        </a:solidFill>
        <a:ln w="34925" cap="flat" cmpd="sng" algn="ctr">
          <a:solidFill>
            <a:schemeClr val="accent3">
              <a:shade val="80000"/>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s-EC" sz="1800" kern="1200" dirty="0" smtClean="0">
              <a:latin typeface="Arial" pitchFamily="34" charset="0"/>
              <a:cs typeface="Arial" pitchFamily="34" charset="0"/>
            </a:rPr>
            <a:t>hacen referencia a aplicaciones y servicios basados en la red interna, y utilizan un acceso extendido y seguro a usuarios o empresas externas Este acceso generalmente se logra mediante contraseñas, identificaciones de usuarios, y seguridad a nivel de las aplicaciones.</a:t>
          </a:r>
          <a:endParaRPr lang="es-EC" sz="1800" kern="1200" dirty="0">
            <a:latin typeface="Arial" pitchFamily="34" charset="0"/>
            <a:cs typeface="Arial" pitchFamily="34" charset="0"/>
          </a:endParaRPr>
        </a:p>
      </dsp:txBody>
      <dsp:txXfrm>
        <a:off x="321774" y="4547089"/>
        <a:ext cx="7791730" cy="1861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95007-94E0-4267-AD13-90E49F0FD1A5}">
      <dsp:nvSpPr>
        <dsp:cNvPr id="0" name=""/>
        <dsp:cNvSpPr/>
      </dsp:nvSpPr>
      <dsp:spPr>
        <a:xfrm>
          <a:off x="3078877" y="3265640"/>
          <a:ext cx="2277525" cy="2277525"/>
        </a:xfrm>
        <a:prstGeom prst="ellipse">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EC" sz="2400" kern="1200" dirty="0" smtClean="0"/>
            <a:t>RAZONES</a:t>
          </a:r>
          <a:endParaRPr lang="es-EC" sz="2400" kern="1200" dirty="0"/>
        </a:p>
      </dsp:txBody>
      <dsp:txXfrm>
        <a:off x="3412413" y="3599176"/>
        <a:ext cx="1610453" cy="1610453"/>
      </dsp:txXfrm>
    </dsp:sp>
    <dsp:sp modelId="{0FB88CB3-89E0-4FDC-917D-90E1EF959FF6}">
      <dsp:nvSpPr>
        <dsp:cNvPr id="0" name=""/>
        <dsp:cNvSpPr/>
      </dsp:nvSpPr>
      <dsp:spPr>
        <a:xfrm rot="11700000">
          <a:off x="1049331" y="3497568"/>
          <a:ext cx="1990363" cy="649094"/>
        </a:xfrm>
        <a:prstGeom prst="leftArrow">
          <a:avLst>
            <a:gd name="adj1" fmla="val 60000"/>
            <a:gd name="adj2" fmla="val 50000"/>
          </a:avLst>
        </a:prstGeom>
        <a:gradFill rotWithShape="0">
          <a:gsLst>
            <a:gs pos="0">
              <a:schemeClr val="accent2">
                <a:hueOff val="0"/>
                <a:satOff val="0"/>
                <a:lumOff val="0"/>
                <a:alphaOff val="0"/>
                <a:tint val="35000"/>
                <a:satMod val="260000"/>
              </a:schemeClr>
            </a:gs>
            <a:gs pos="30000">
              <a:schemeClr val="accent2">
                <a:hueOff val="0"/>
                <a:satOff val="0"/>
                <a:lumOff val="0"/>
                <a:alphaOff val="0"/>
                <a:tint val="38000"/>
                <a:satMod val="260000"/>
              </a:schemeClr>
            </a:gs>
            <a:gs pos="75000">
              <a:schemeClr val="accent2">
                <a:hueOff val="0"/>
                <a:satOff val="0"/>
                <a:lumOff val="0"/>
                <a:alphaOff val="0"/>
                <a:tint val="55000"/>
                <a:satMod val="255000"/>
              </a:schemeClr>
            </a:gs>
            <a:gs pos="100000">
              <a:schemeClr val="accent2">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8BC7918E-E044-41C6-89A8-EE1DA8B5D73E}">
      <dsp:nvSpPr>
        <dsp:cNvPr id="0" name=""/>
        <dsp:cNvSpPr/>
      </dsp:nvSpPr>
      <dsp:spPr>
        <a:xfrm>
          <a:off x="1416" y="2699083"/>
          <a:ext cx="2163649" cy="1730919"/>
        </a:xfrm>
        <a:prstGeom prst="roundRect">
          <a:avLst>
            <a:gd name="adj" fmla="val 10000"/>
          </a:avLst>
        </a:prstGeom>
        <a:gradFill rotWithShape="0">
          <a:gsLst>
            <a:gs pos="0">
              <a:schemeClr val="accent2">
                <a:hueOff val="0"/>
                <a:satOff val="0"/>
                <a:lumOff val="0"/>
                <a:alphaOff val="0"/>
                <a:tint val="35000"/>
                <a:satMod val="260000"/>
              </a:schemeClr>
            </a:gs>
            <a:gs pos="30000">
              <a:schemeClr val="accent2">
                <a:hueOff val="0"/>
                <a:satOff val="0"/>
                <a:lumOff val="0"/>
                <a:alphaOff val="0"/>
                <a:tint val="38000"/>
                <a:satMod val="260000"/>
              </a:schemeClr>
            </a:gs>
            <a:gs pos="75000">
              <a:schemeClr val="accent2">
                <a:hueOff val="0"/>
                <a:satOff val="0"/>
                <a:lumOff val="0"/>
                <a:alphaOff val="0"/>
                <a:tint val="55000"/>
                <a:satMod val="255000"/>
              </a:schemeClr>
            </a:gs>
            <a:gs pos="100000">
              <a:schemeClr val="accent2">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s-EC" sz="2400" b="0" u="none" kern="1200" dirty="0" smtClean="0"/>
            <a:t>El ancho de banda es finito</a:t>
          </a:r>
          <a:endParaRPr lang="es-EC" sz="2400" b="0" u="none" kern="1200" dirty="0"/>
        </a:p>
      </dsp:txBody>
      <dsp:txXfrm>
        <a:off x="52113" y="2749780"/>
        <a:ext cx="2062255" cy="1629525"/>
      </dsp:txXfrm>
    </dsp:sp>
    <dsp:sp modelId="{919F52AF-F125-40AC-A27C-FB91A7EB3E45}">
      <dsp:nvSpPr>
        <dsp:cNvPr id="0" name=""/>
        <dsp:cNvSpPr/>
      </dsp:nvSpPr>
      <dsp:spPr>
        <a:xfrm rot="14700000">
          <a:off x="2271657" y="2040856"/>
          <a:ext cx="1990363" cy="649094"/>
        </a:xfrm>
        <a:prstGeom prst="leftArrow">
          <a:avLst>
            <a:gd name="adj1" fmla="val 60000"/>
            <a:gd name="adj2" fmla="val 50000"/>
          </a:avLst>
        </a:prstGeom>
        <a:gradFill rotWithShape="0">
          <a:gsLst>
            <a:gs pos="0">
              <a:schemeClr val="accent2">
                <a:hueOff val="-4211785"/>
                <a:satOff val="7099"/>
                <a:lumOff val="-8693"/>
                <a:alphaOff val="0"/>
                <a:tint val="35000"/>
                <a:satMod val="260000"/>
              </a:schemeClr>
            </a:gs>
            <a:gs pos="30000">
              <a:schemeClr val="accent2">
                <a:hueOff val="-4211785"/>
                <a:satOff val="7099"/>
                <a:lumOff val="-8693"/>
                <a:alphaOff val="0"/>
                <a:tint val="38000"/>
                <a:satMod val="260000"/>
              </a:schemeClr>
            </a:gs>
            <a:gs pos="75000">
              <a:schemeClr val="accent2">
                <a:hueOff val="-4211785"/>
                <a:satOff val="7099"/>
                <a:lumOff val="-8693"/>
                <a:alphaOff val="0"/>
                <a:tint val="55000"/>
                <a:satMod val="255000"/>
              </a:schemeClr>
            </a:gs>
            <a:gs pos="100000">
              <a:schemeClr val="accent2">
                <a:hueOff val="-4211785"/>
                <a:satOff val="7099"/>
                <a:lumOff val="-8693"/>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76D4EA0-DEDF-4719-8787-04B4714529FC}">
      <dsp:nvSpPr>
        <dsp:cNvPr id="0" name=""/>
        <dsp:cNvSpPr/>
      </dsp:nvSpPr>
      <dsp:spPr>
        <a:xfrm>
          <a:off x="1764432" y="598003"/>
          <a:ext cx="2163649" cy="1730919"/>
        </a:xfrm>
        <a:prstGeom prst="roundRect">
          <a:avLst>
            <a:gd name="adj" fmla="val 10000"/>
          </a:avLst>
        </a:prstGeom>
        <a:gradFill rotWithShape="0">
          <a:gsLst>
            <a:gs pos="0">
              <a:schemeClr val="accent2">
                <a:hueOff val="-4211785"/>
                <a:satOff val="7099"/>
                <a:lumOff val="-8693"/>
                <a:alphaOff val="0"/>
                <a:tint val="35000"/>
                <a:satMod val="260000"/>
              </a:schemeClr>
            </a:gs>
            <a:gs pos="30000">
              <a:schemeClr val="accent2">
                <a:hueOff val="-4211785"/>
                <a:satOff val="7099"/>
                <a:lumOff val="-8693"/>
                <a:alphaOff val="0"/>
                <a:tint val="38000"/>
                <a:satMod val="260000"/>
              </a:schemeClr>
            </a:gs>
            <a:gs pos="75000">
              <a:schemeClr val="accent2">
                <a:hueOff val="-4211785"/>
                <a:satOff val="7099"/>
                <a:lumOff val="-8693"/>
                <a:alphaOff val="0"/>
                <a:tint val="55000"/>
                <a:satMod val="255000"/>
              </a:schemeClr>
            </a:gs>
            <a:gs pos="100000">
              <a:schemeClr val="accent2">
                <a:hueOff val="-4211785"/>
                <a:satOff val="7099"/>
                <a:lumOff val="-8693"/>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s-EC" sz="2000" b="0" u="none" kern="1200" dirty="0" smtClean="0"/>
            <a:t>El ancho de banda no es gratuito. </a:t>
          </a:r>
          <a:endParaRPr lang="es-EC" sz="2000" b="0" u="none" kern="1200" dirty="0"/>
        </a:p>
      </dsp:txBody>
      <dsp:txXfrm>
        <a:off x="1815129" y="648700"/>
        <a:ext cx="2062255" cy="1629525"/>
      </dsp:txXfrm>
    </dsp:sp>
    <dsp:sp modelId="{C6BA9CED-338E-4594-AA5F-1479D01061C2}">
      <dsp:nvSpPr>
        <dsp:cNvPr id="0" name=""/>
        <dsp:cNvSpPr/>
      </dsp:nvSpPr>
      <dsp:spPr>
        <a:xfrm rot="17700000">
          <a:off x="4173258" y="2040856"/>
          <a:ext cx="1990363" cy="649094"/>
        </a:xfrm>
        <a:prstGeom prst="leftArrow">
          <a:avLst>
            <a:gd name="adj1" fmla="val 60000"/>
            <a:gd name="adj2" fmla="val 50000"/>
          </a:avLst>
        </a:prstGeom>
        <a:gradFill rotWithShape="0">
          <a:gsLst>
            <a:gs pos="0">
              <a:schemeClr val="accent2">
                <a:hueOff val="-8423570"/>
                <a:satOff val="14198"/>
                <a:lumOff val="-17386"/>
                <a:alphaOff val="0"/>
                <a:tint val="35000"/>
                <a:satMod val="260000"/>
              </a:schemeClr>
            </a:gs>
            <a:gs pos="30000">
              <a:schemeClr val="accent2">
                <a:hueOff val="-8423570"/>
                <a:satOff val="14198"/>
                <a:lumOff val="-17386"/>
                <a:alphaOff val="0"/>
                <a:tint val="38000"/>
                <a:satMod val="260000"/>
              </a:schemeClr>
            </a:gs>
            <a:gs pos="75000">
              <a:schemeClr val="accent2">
                <a:hueOff val="-8423570"/>
                <a:satOff val="14198"/>
                <a:lumOff val="-17386"/>
                <a:alphaOff val="0"/>
                <a:tint val="55000"/>
                <a:satMod val="255000"/>
              </a:schemeClr>
            </a:gs>
            <a:gs pos="100000">
              <a:schemeClr val="accent2">
                <a:hueOff val="-8423570"/>
                <a:satOff val="14198"/>
                <a:lumOff val="-17386"/>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B659351-1CA2-4FD0-BCE1-49FDA092B8B3}">
      <dsp:nvSpPr>
        <dsp:cNvPr id="0" name=""/>
        <dsp:cNvSpPr/>
      </dsp:nvSpPr>
      <dsp:spPr>
        <a:xfrm>
          <a:off x="4507198" y="598003"/>
          <a:ext cx="2163649" cy="1730919"/>
        </a:xfrm>
        <a:prstGeom prst="roundRect">
          <a:avLst>
            <a:gd name="adj" fmla="val 10000"/>
          </a:avLst>
        </a:prstGeom>
        <a:gradFill rotWithShape="0">
          <a:gsLst>
            <a:gs pos="0">
              <a:schemeClr val="accent2">
                <a:hueOff val="-8423570"/>
                <a:satOff val="14198"/>
                <a:lumOff val="-17386"/>
                <a:alphaOff val="0"/>
                <a:tint val="35000"/>
                <a:satMod val="260000"/>
              </a:schemeClr>
            </a:gs>
            <a:gs pos="30000">
              <a:schemeClr val="accent2">
                <a:hueOff val="-8423570"/>
                <a:satOff val="14198"/>
                <a:lumOff val="-17386"/>
                <a:alphaOff val="0"/>
                <a:tint val="38000"/>
                <a:satMod val="260000"/>
              </a:schemeClr>
            </a:gs>
            <a:gs pos="75000">
              <a:schemeClr val="accent2">
                <a:hueOff val="-8423570"/>
                <a:satOff val="14198"/>
                <a:lumOff val="-17386"/>
                <a:alphaOff val="0"/>
                <a:tint val="55000"/>
                <a:satMod val="255000"/>
              </a:schemeClr>
            </a:gs>
            <a:gs pos="100000">
              <a:schemeClr val="accent2">
                <a:hueOff val="-8423570"/>
                <a:satOff val="14198"/>
                <a:lumOff val="-17386"/>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EC" sz="1600" b="0" u="none" kern="1200" dirty="0" smtClean="0">
              <a:latin typeface="Arial" pitchFamily="34" charset="0"/>
              <a:cs typeface="Arial" pitchFamily="34" charset="0"/>
            </a:rPr>
            <a:t>El ancho de banda es un factor clave a la hora de analizar el rendimiento de una red, diseñar nuevas redes y comprender la Internet. </a:t>
          </a:r>
          <a:endParaRPr lang="es-EC" sz="1600" b="0" u="none" kern="1200" dirty="0">
            <a:latin typeface="Arial" pitchFamily="34" charset="0"/>
            <a:cs typeface="Arial" pitchFamily="34" charset="0"/>
          </a:endParaRPr>
        </a:p>
      </dsp:txBody>
      <dsp:txXfrm>
        <a:off x="4557895" y="648700"/>
        <a:ext cx="2062255" cy="1629525"/>
      </dsp:txXfrm>
    </dsp:sp>
    <dsp:sp modelId="{14AE8949-C892-496A-9F8E-8A69CC94B5F6}">
      <dsp:nvSpPr>
        <dsp:cNvPr id="0" name=""/>
        <dsp:cNvSpPr/>
      </dsp:nvSpPr>
      <dsp:spPr>
        <a:xfrm rot="20700000">
          <a:off x="5395584" y="3497568"/>
          <a:ext cx="1990363" cy="649094"/>
        </a:xfrm>
        <a:prstGeom prst="leftArrow">
          <a:avLst>
            <a:gd name="adj1" fmla="val 60000"/>
            <a:gd name="adj2" fmla="val 50000"/>
          </a:avLst>
        </a:prstGeom>
        <a:gradFill rotWithShape="0">
          <a:gsLst>
            <a:gs pos="0">
              <a:schemeClr val="accent2">
                <a:hueOff val="-12635355"/>
                <a:satOff val="21297"/>
                <a:lumOff val="-26079"/>
                <a:alphaOff val="0"/>
                <a:tint val="35000"/>
                <a:satMod val="260000"/>
              </a:schemeClr>
            </a:gs>
            <a:gs pos="30000">
              <a:schemeClr val="accent2">
                <a:hueOff val="-12635355"/>
                <a:satOff val="21297"/>
                <a:lumOff val="-26079"/>
                <a:alphaOff val="0"/>
                <a:tint val="38000"/>
                <a:satMod val="260000"/>
              </a:schemeClr>
            </a:gs>
            <a:gs pos="75000">
              <a:schemeClr val="accent2">
                <a:hueOff val="-12635355"/>
                <a:satOff val="21297"/>
                <a:lumOff val="-26079"/>
                <a:alphaOff val="0"/>
                <a:tint val="55000"/>
                <a:satMod val="255000"/>
              </a:schemeClr>
            </a:gs>
            <a:gs pos="100000">
              <a:schemeClr val="accent2">
                <a:hueOff val="-12635355"/>
                <a:satOff val="21297"/>
                <a:lumOff val="-26079"/>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D7911E07-7B08-4B4E-8D82-022726C86BDE}">
      <dsp:nvSpPr>
        <dsp:cNvPr id="0" name=""/>
        <dsp:cNvSpPr/>
      </dsp:nvSpPr>
      <dsp:spPr>
        <a:xfrm>
          <a:off x="6270213" y="2699083"/>
          <a:ext cx="2163649" cy="1730919"/>
        </a:xfrm>
        <a:prstGeom prst="roundRect">
          <a:avLst>
            <a:gd name="adj" fmla="val 10000"/>
          </a:avLst>
        </a:prstGeom>
        <a:gradFill rotWithShape="0">
          <a:gsLst>
            <a:gs pos="0">
              <a:schemeClr val="accent2">
                <a:hueOff val="-12635355"/>
                <a:satOff val="21297"/>
                <a:lumOff val="-26079"/>
                <a:alphaOff val="0"/>
                <a:tint val="35000"/>
                <a:satMod val="260000"/>
              </a:schemeClr>
            </a:gs>
            <a:gs pos="30000">
              <a:schemeClr val="accent2">
                <a:hueOff val="-12635355"/>
                <a:satOff val="21297"/>
                <a:lumOff val="-26079"/>
                <a:alphaOff val="0"/>
                <a:tint val="38000"/>
                <a:satMod val="260000"/>
              </a:schemeClr>
            </a:gs>
            <a:gs pos="75000">
              <a:schemeClr val="accent2">
                <a:hueOff val="-12635355"/>
                <a:satOff val="21297"/>
                <a:lumOff val="-26079"/>
                <a:alphaOff val="0"/>
                <a:tint val="55000"/>
                <a:satMod val="255000"/>
              </a:schemeClr>
            </a:gs>
            <a:gs pos="100000">
              <a:schemeClr val="accent2">
                <a:hueOff val="-12635355"/>
                <a:satOff val="21297"/>
                <a:lumOff val="-26079"/>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s-EC" sz="2000" b="0" u="none" kern="1200" dirty="0" smtClean="0"/>
            <a:t>La demanda de ancho de banda no para de crecer. </a:t>
          </a:r>
          <a:endParaRPr lang="es-EC" sz="2000" b="0" u="none" kern="1200" dirty="0"/>
        </a:p>
      </dsp:txBody>
      <dsp:txXfrm>
        <a:off x="6320910" y="2749780"/>
        <a:ext cx="2062255" cy="162952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801643BF-521D-41F0-A966-564FF116B4C4}" type="datetimeFigureOut">
              <a:rPr lang="es-EC" smtClean="0"/>
              <a:t>24/06/2015</a:t>
            </a:fld>
            <a:endParaRPr lang="es-EC"/>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C"/>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D9E706B5-5C3C-4D02-80A8-5BD2061D4105}" type="slidenum">
              <a:rPr lang="es-EC" smtClean="0"/>
              <a:t>‹Nº›</a:t>
            </a:fld>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01643BF-521D-41F0-A966-564FF116B4C4}" type="datetimeFigureOut">
              <a:rPr lang="es-EC" smtClean="0"/>
              <a:t>24/06/2015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01643BF-521D-41F0-A966-564FF116B4C4}" type="datetimeFigureOut">
              <a:rPr lang="es-EC" smtClean="0"/>
              <a:t>24/06/2015</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801643BF-521D-41F0-A966-564FF116B4C4}" type="datetimeFigureOut">
              <a:rPr lang="es-EC" smtClean="0"/>
              <a:t>24/06/2015</a:t>
            </a:fld>
            <a:endParaRPr lang="es-EC"/>
          </a:p>
        </p:txBody>
      </p:sp>
      <p:sp>
        <p:nvSpPr>
          <p:cNvPr id="9" name="8 Marcador de número de diapositiva"/>
          <p:cNvSpPr>
            <a:spLocks noGrp="1"/>
          </p:cNvSpPr>
          <p:nvPr>
            <p:ph type="sldNum" sz="quarter" idx="15"/>
          </p:nvPr>
        </p:nvSpPr>
        <p:spPr/>
        <p:txBody>
          <a:bodyPr rtlCol="0"/>
          <a:lstStyle/>
          <a:p>
            <a:fld id="{D9E706B5-5C3C-4D02-80A8-5BD2061D4105}" type="slidenum">
              <a:rPr lang="es-EC" smtClean="0"/>
              <a:t>‹Nº›</a:t>
            </a:fld>
            <a:endParaRPr lang="es-EC"/>
          </a:p>
        </p:txBody>
      </p:sp>
      <p:sp>
        <p:nvSpPr>
          <p:cNvPr id="10" name="9 Marcador de pie de página"/>
          <p:cNvSpPr>
            <a:spLocks noGrp="1"/>
          </p:cNvSpPr>
          <p:nvPr>
            <p:ph type="ftr" sz="quarter" idx="16"/>
          </p:nvPr>
        </p:nvSpPr>
        <p:spPr/>
        <p:txBody>
          <a:bodyPr rtlCol="0"/>
          <a:lstStyle/>
          <a:p>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801643BF-521D-41F0-A966-564FF116B4C4}" type="datetimeFigureOut">
              <a:rPr lang="es-EC" smtClean="0"/>
              <a:t>24/06/2015</a:t>
            </a:fld>
            <a:endParaRPr lang="es-EC"/>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C"/>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D9E706B5-5C3C-4D02-80A8-5BD2061D4105}" type="slidenum">
              <a:rPr lang="es-EC" smtClean="0"/>
              <a:t>‹Nº›</a:t>
            </a:fld>
            <a:endParaRPr lang="es-EC"/>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01643BF-521D-41F0-A966-564FF116B4C4}" type="datetimeFigureOut">
              <a:rPr lang="es-EC" smtClean="0"/>
              <a:t>24/06/2015</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01643BF-521D-41F0-A966-564FF116B4C4}" type="datetimeFigureOut">
              <a:rPr lang="es-EC" smtClean="0"/>
              <a:t>24/06/2015</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01643BF-521D-41F0-A966-564FF116B4C4}" type="datetimeFigureOut">
              <a:rPr lang="es-EC" smtClean="0"/>
              <a:t>24/06/2015</a:t>
            </a:fld>
            <a:endParaRPr lang="es-EC"/>
          </a:p>
        </p:txBody>
      </p:sp>
      <p:sp>
        <p:nvSpPr>
          <p:cNvPr id="7" name="6 Marcador de número de diapositiva"/>
          <p:cNvSpPr>
            <a:spLocks noGrp="1"/>
          </p:cNvSpPr>
          <p:nvPr>
            <p:ph type="sldNum" sz="quarter" idx="11"/>
          </p:nvPr>
        </p:nvSpPr>
        <p:spPr/>
        <p:txBody>
          <a:bodyPr rtlCol="0"/>
          <a:lstStyle/>
          <a:p>
            <a:fld id="{D9E706B5-5C3C-4D02-80A8-5BD2061D4105}" type="slidenum">
              <a:rPr lang="es-EC" smtClean="0"/>
              <a:t>‹Nº›</a:t>
            </a:fld>
            <a:endParaRPr lang="es-EC"/>
          </a:p>
        </p:txBody>
      </p:sp>
      <p:sp>
        <p:nvSpPr>
          <p:cNvPr id="8" name="7 Marcador de pie de página"/>
          <p:cNvSpPr>
            <a:spLocks noGrp="1"/>
          </p:cNvSpPr>
          <p:nvPr>
            <p:ph type="ftr" sz="quarter" idx="12"/>
          </p:nvPr>
        </p:nvSpPr>
        <p:spPr/>
        <p:txBody>
          <a:bodyPr rtlCol="0"/>
          <a:lstStyle/>
          <a:p>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01643BF-521D-41F0-A966-564FF116B4C4}" type="datetimeFigureOut">
              <a:rPr lang="es-EC" smtClean="0"/>
              <a:t>24/06/2015</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D9E706B5-5C3C-4D02-80A8-5BD2061D4105}"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801643BF-521D-41F0-A966-564FF116B4C4}" type="datetimeFigureOut">
              <a:rPr lang="es-EC" smtClean="0"/>
              <a:t>24/06/2015</a:t>
            </a:fld>
            <a:endParaRPr lang="es-EC"/>
          </a:p>
        </p:txBody>
      </p:sp>
      <p:sp>
        <p:nvSpPr>
          <p:cNvPr id="22" name="21 Marcador de número de diapositiva"/>
          <p:cNvSpPr>
            <a:spLocks noGrp="1"/>
          </p:cNvSpPr>
          <p:nvPr>
            <p:ph type="sldNum" sz="quarter" idx="15"/>
          </p:nvPr>
        </p:nvSpPr>
        <p:spPr/>
        <p:txBody>
          <a:bodyPr rtlCol="0"/>
          <a:lstStyle/>
          <a:p>
            <a:fld id="{D9E706B5-5C3C-4D02-80A8-5BD2061D4105}" type="slidenum">
              <a:rPr lang="es-EC" smtClean="0"/>
              <a:t>‹Nº›</a:t>
            </a:fld>
            <a:endParaRPr lang="es-EC"/>
          </a:p>
        </p:txBody>
      </p:sp>
      <p:sp>
        <p:nvSpPr>
          <p:cNvPr id="23" name="22 Marcador de pie de página"/>
          <p:cNvSpPr>
            <a:spLocks noGrp="1"/>
          </p:cNvSpPr>
          <p:nvPr>
            <p:ph type="ftr" sz="quarter" idx="16"/>
          </p:nvPr>
        </p:nvSpPr>
        <p:spPr/>
        <p:txBody>
          <a:bodyPr rtlCol="0"/>
          <a:lstStyle/>
          <a:p>
            <a:endParaRPr lang="es-EC"/>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801643BF-521D-41F0-A966-564FF116B4C4}" type="datetimeFigureOut">
              <a:rPr lang="es-EC" smtClean="0"/>
              <a:t>24/06/2015</a:t>
            </a:fld>
            <a:endParaRPr lang="es-EC"/>
          </a:p>
        </p:txBody>
      </p:sp>
      <p:sp>
        <p:nvSpPr>
          <p:cNvPr id="18" name="17 Marcador de número de diapositiva"/>
          <p:cNvSpPr>
            <a:spLocks noGrp="1"/>
          </p:cNvSpPr>
          <p:nvPr>
            <p:ph type="sldNum" sz="quarter" idx="11"/>
          </p:nvPr>
        </p:nvSpPr>
        <p:spPr/>
        <p:txBody>
          <a:bodyPr rtlCol="0"/>
          <a:lstStyle/>
          <a:p>
            <a:fld id="{D9E706B5-5C3C-4D02-80A8-5BD2061D4105}" type="slidenum">
              <a:rPr lang="es-EC" smtClean="0"/>
              <a:t>‹Nº›</a:t>
            </a:fld>
            <a:endParaRPr lang="es-EC"/>
          </a:p>
        </p:txBody>
      </p:sp>
      <p:sp>
        <p:nvSpPr>
          <p:cNvPr id="21" name="20 Marcador de pie de página"/>
          <p:cNvSpPr>
            <a:spLocks noGrp="1"/>
          </p:cNvSpPr>
          <p:nvPr>
            <p:ph type="ftr" sz="quarter" idx="12"/>
          </p:nvPr>
        </p:nvSpPr>
        <p:spPr/>
        <p:txBody>
          <a:bodyPr rtlCol="0"/>
          <a:lstStyle/>
          <a:p>
            <a:endParaRPr lang="es-EC"/>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01643BF-521D-41F0-A966-564FF116B4C4}" type="datetimeFigureOut">
              <a:rPr lang="es-EC" smtClean="0"/>
              <a:t>24/06/2015</a:t>
            </a:fld>
            <a:endParaRPr lang="es-EC"/>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C"/>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E706B5-5C3C-4D02-80A8-5BD2061D4105}"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51520" y="260648"/>
            <a:ext cx="8359080" cy="5865515"/>
          </a:xfrm>
        </p:spPr>
        <p:txBody>
          <a:bodyPr>
            <a:noAutofit/>
          </a:bodyPr>
          <a:lstStyle/>
          <a:p>
            <a:pPr marL="82296" indent="0" algn="ctr">
              <a:buNone/>
            </a:pPr>
            <a:r>
              <a:rPr lang="es-EC" sz="1600" b="1" dirty="0">
                <a:effectLst>
                  <a:glow rad="228600">
                    <a:schemeClr val="accent1">
                      <a:satMod val="175000"/>
                      <a:alpha val="40000"/>
                    </a:schemeClr>
                  </a:glow>
                </a:effectLst>
              </a:rPr>
              <a:t>UNIVERSIDAD TÉCNICA DE MACHALA</a:t>
            </a:r>
            <a:endParaRPr lang="es-EC" sz="1600" dirty="0"/>
          </a:p>
          <a:p>
            <a:pPr marL="82296" indent="0" algn="ctr">
              <a:buNone/>
            </a:pPr>
            <a:r>
              <a:rPr lang="es-EC" sz="1600" b="1" dirty="0" smtClean="0">
                <a:effectLst>
                  <a:glow rad="228600">
                    <a:schemeClr val="accent1">
                      <a:satMod val="175000"/>
                      <a:alpha val="40000"/>
                    </a:schemeClr>
                  </a:glow>
                </a:effectLst>
              </a:rPr>
              <a:t>UNIDAD ACADÉMICA  </a:t>
            </a:r>
            <a:r>
              <a:rPr lang="es-EC" sz="1600" b="1" dirty="0">
                <a:effectLst>
                  <a:glow rad="228600">
                    <a:schemeClr val="accent1">
                      <a:satMod val="175000"/>
                      <a:alpha val="40000"/>
                    </a:schemeClr>
                  </a:glow>
                </a:effectLst>
              </a:rPr>
              <a:t>DE CIENCIAS EMPRESARIALES</a:t>
            </a:r>
            <a:endParaRPr lang="es-EC" sz="1600" dirty="0"/>
          </a:p>
          <a:p>
            <a:pPr marL="82296" indent="0" algn="ctr">
              <a:buNone/>
            </a:pPr>
            <a:r>
              <a:rPr lang="es-EC" sz="1600" b="1" dirty="0" smtClean="0">
                <a:effectLst>
                  <a:glow rad="228600">
                    <a:schemeClr val="accent1">
                      <a:satMod val="175000"/>
                      <a:alpha val="40000"/>
                    </a:schemeClr>
                  </a:glow>
                </a:effectLst>
              </a:rPr>
              <a:t>TESCUELA </a:t>
            </a:r>
            <a:r>
              <a:rPr lang="es-EC" sz="1600" b="1" dirty="0">
                <a:effectLst>
                  <a:glow rad="228600">
                    <a:schemeClr val="accent1">
                      <a:satMod val="175000"/>
                      <a:alpha val="40000"/>
                    </a:schemeClr>
                  </a:glow>
                </a:effectLst>
              </a:rPr>
              <a:t>DE ECONOMÍA</a:t>
            </a:r>
            <a:endParaRPr lang="es-EC" sz="1600" dirty="0"/>
          </a:p>
          <a:p>
            <a:pPr marL="82296" indent="0" algn="ctr">
              <a:buNone/>
            </a:pPr>
            <a:r>
              <a:rPr lang="es-EC" sz="1600" b="1" dirty="0">
                <a:effectLst>
                  <a:glow rad="228600">
                    <a:schemeClr val="accent1">
                      <a:satMod val="175000"/>
                      <a:alpha val="40000"/>
                    </a:schemeClr>
                  </a:glow>
                </a:effectLst>
              </a:rPr>
              <a:t>CARRERA DE ECONOMÍA</a:t>
            </a:r>
            <a:endParaRPr lang="es-EC" sz="1600" dirty="0"/>
          </a:p>
          <a:p>
            <a:pPr marL="82296" indent="0">
              <a:buNone/>
            </a:pPr>
            <a:endParaRPr lang="es-EC" sz="1100" b="1" dirty="0" smtClean="0">
              <a:effectLst>
                <a:glow rad="228600">
                  <a:schemeClr val="accent6">
                    <a:satMod val="175000"/>
                    <a:alpha val="40000"/>
                  </a:schemeClr>
                </a:glow>
                <a:outerShdw blurRad="69850" dist="43180" dir="5400000" sx="0" sy="0">
                  <a:srgbClr val="000000">
                    <a:alpha val="65000"/>
                  </a:srgbClr>
                </a:outerShdw>
              </a:effectLst>
            </a:endParaRPr>
          </a:p>
          <a:p>
            <a:pPr marL="82296" indent="0" algn="ctr">
              <a:buNone/>
            </a:pPr>
            <a:r>
              <a:rPr lang="es-EC" sz="2400" b="1" dirty="0" smtClean="0">
                <a:effectLst>
                  <a:glow rad="228600">
                    <a:schemeClr val="accent6">
                      <a:satMod val="175000"/>
                      <a:alpha val="40000"/>
                    </a:schemeClr>
                  </a:glow>
                  <a:outerShdw blurRad="69850" dist="43180" dir="5400000" sx="0" sy="0">
                    <a:srgbClr val="000000">
                      <a:alpha val="65000"/>
                    </a:srgbClr>
                  </a:outerShdw>
                </a:effectLst>
              </a:rPr>
              <a:t>INFORMÁTICA APLICADA</a:t>
            </a:r>
          </a:p>
          <a:p>
            <a:pPr marL="82296" indent="0" algn="ctr">
              <a:buNone/>
            </a:pPr>
            <a:endParaRPr lang="es-EC" sz="1600" dirty="0"/>
          </a:p>
          <a:p>
            <a:pPr marL="82296" indent="0" algn="ctr">
              <a:buNone/>
            </a:pPr>
            <a:r>
              <a:rPr lang="es-EC" sz="1400" b="1" dirty="0">
                <a:effectLst>
                  <a:glow rad="228600">
                    <a:schemeClr val="accent1">
                      <a:satMod val="175000"/>
                      <a:alpha val="40000"/>
                    </a:schemeClr>
                  </a:glow>
                </a:effectLst>
              </a:rPr>
              <a:t>INTEGRANTES:</a:t>
            </a:r>
            <a:endParaRPr lang="es-EC" sz="1400" dirty="0"/>
          </a:p>
          <a:p>
            <a:pPr marL="368046" indent="-285750" algn="ctr"/>
            <a:r>
              <a:rPr lang="es-EC" sz="1400" b="1" dirty="0">
                <a:effectLst>
                  <a:glow rad="228600">
                    <a:schemeClr val="accent6">
                      <a:satMod val="175000"/>
                      <a:alpha val="40000"/>
                    </a:schemeClr>
                  </a:glow>
                  <a:outerShdw blurRad="69850" dist="43180" dir="5400000" sx="0" sy="0">
                    <a:srgbClr val="000000">
                      <a:alpha val="65000"/>
                    </a:srgbClr>
                  </a:outerShdw>
                </a:effectLst>
              </a:rPr>
              <a:t>              </a:t>
            </a:r>
            <a:r>
              <a:rPr lang="es-EC" sz="1400" b="1" dirty="0" smtClean="0">
                <a:effectLst>
                  <a:glow rad="228600">
                    <a:schemeClr val="accent6">
                      <a:satMod val="175000"/>
                      <a:alpha val="40000"/>
                    </a:schemeClr>
                  </a:glow>
                  <a:outerShdw blurRad="69850" dist="43180" dir="5400000" sx="0" sy="0">
                    <a:srgbClr val="000000">
                      <a:alpha val="65000"/>
                    </a:srgbClr>
                  </a:outerShdw>
                </a:effectLst>
              </a:rPr>
              <a:t>AGUILAR GABRIEL</a:t>
            </a:r>
          </a:p>
          <a:p>
            <a:pPr marL="368046" indent="-285750" algn="ctr"/>
            <a:r>
              <a:rPr lang="es-EC" sz="1400" b="1" dirty="0" smtClean="0">
                <a:effectLst>
                  <a:glow rad="228600">
                    <a:schemeClr val="accent6">
                      <a:satMod val="175000"/>
                      <a:alpha val="40000"/>
                    </a:schemeClr>
                  </a:glow>
                  <a:outerShdw blurRad="69850" dist="43180" dir="5400000" sx="0" sy="0">
                    <a:srgbClr val="000000">
                      <a:alpha val="65000"/>
                    </a:srgbClr>
                  </a:outerShdw>
                </a:effectLst>
              </a:rPr>
              <a:t>CRISTHIAN OCHOA</a:t>
            </a:r>
          </a:p>
          <a:p>
            <a:pPr marL="368046" indent="-285750" algn="ctr"/>
            <a:r>
              <a:rPr lang="es-EC" sz="1400" b="1" dirty="0" smtClean="0">
                <a:effectLst>
                  <a:glow rad="228600">
                    <a:schemeClr val="accent6">
                      <a:satMod val="175000"/>
                      <a:alpha val="40000"/>
                    </a:schemeClr>
                  </a:glow>
                  <a:outerShdw blurRad="69850" dist="43180" dir="5400000" sx="0" sy="0">
                    <a:srgbClr val="000000">
                      <a:alpha val="65000"/>
                    </a:srgbClr>
                  </a:outerShdw>
                </a:effectLst>
              </a:rPr>
              <a:t>SAENS CLAUDIA</a:t>
            </a:r>
            <a:endParaRPr lang="es-EC" sz="1400" dirty="0"/>
          </a:p>
          <a:p>
            <a:pPr marL="82296" indent="0" algn="ctr">
              <a:buNone/>
            </a:pPr>
            <a:r>
              <a:rPr lang="es-EC" sz="1400" b="1" dirty="0">
                <a:effectLst>
                  <a:glow rad="228600">
                    <a:schemeClr val="accent6">
                      <a:satMod val="175000"/>
                      <a:alpha val="40000"/>
                    </a:schemeClr>
                  </a:glow>
                  <a:outerShdw blurRad="69850" dist="43180" dir="5400000" sx="0" sy="0">
                    <a:srgbClr val="000000">
                      <a:alpha val="65000"/>
                    </a:srgbClr>
                  </a:outerShdw>
                </a:effectLst>
              </a:rPr>
              <a:t>           </a:t>
            </a:r>
            <a:endParaRPr lang="es-EC" sz="1400" b="1" dirty="0" smtClean="0">
              <a:effectLst>
                <a:glow rad="228600">
                  <a:schemeClr val="accent1">
                    <a:satMod val="175000"/>
                    <a:alpha val="40000"/>
                  </a:schemeClr>
                </a:glow>
              </a:effectLst>
            </a:endParaRPr>
          </a:p>
          <a:p>
            <a:pPr marL="82296" indent="0" algn="ctr">
              <a:buNone/>
            </a:pPr>
            <a:r>
              <a:rPr lang="es-EC" sz="1400" b="1" dirty="0" smtClean="0">
                <a:effectLst>
                  <a:glow rad="228600">
                    <a:schemeClr val="accent1">
                      <a:satMod val="175000"/>
                      <a:alpha val="40000"/>
                    </a:schemeClr>
                  </a:glow>
                </a:effectLst>
              </a:rPr>
              <a:t>CURSO</a:t>
            </a:r>
            <a:r>
              <a:rPr lang="es-EC" sz="1400" b="1" dirty="0">
                <a:effectLst>
                  <a:glow rad="228600">
                    <a:schemeClr val="accent1">
                      <a:satMod val="175000"/>
                      <a:alpha val="40000"/>
                    </a:schemeClr>
                  </a:glow>
                </a:effectLst>
              </a:rPr>
              <a:t>:</a:t>
            </a:r>
            <a:endParaRPr lang="es-EC" sz="1400" dirty="0"/>
          </a:p>
          <a:p>
            <a:pPr marL="82296" indent="0" algn="ctr">
              <a:buNone/>
            </a:pPr>
            <a:r>
              <a:rPr lang="es-EC" sz="1400" b="1" dirty="0" smtClean="0">
                <a:effectLst>
                  <a:glow rad="228600">
                    <a:schemeClr val="accent6">
                      <a:satMod val="175000"/>
                      <a:alpha val="40000"/>
                    </a:schemeClr>
                  </a:glow>
                  <a:outerShdw blurRad="69850" dist="43180" dir="5400000" sx="0" sy="0">
                    <a:srgbClr val="000000">
                      <a:alpha val="65000"/>
                    </a:srgbClr>
                  </a:outerShdw>
                </a:effectLst>
              </a:rPr>
              <a:t>5TO </a:t>
            </a:r>
            <a:r>
              <a:rPr lang="es-EC" sz="1400" b="1" dirty="0">
                <a:effectLst>
                  <a:glow rad="228600">
                    <a:schemeClr val="accent6">
                      <a:satMod val="175000"/>
                      <a:alpha val="40000"/>
                    </a:schemeClr>
                  </a:glow>
                  <a:outerShdw blurRad="69850" dist="43180" dir="5400000" sx="0" sy="0">
                    <a:srgbClr val="000000">
                      <a:alpha val="65000"/>
                    </a:srgbClr>
                  </a:outerShdw>
                </a:effectLst>
              </a:rPr>
              <a:t>NIVEL ECONOMÍA “A”</a:t>
            </a:r>
            <a:endParaRPr lang="es-EC" sz="1400" dirty="0"/>
          </a:p>
          <a:p>
            <a:pPr marL="82296" indent="0" algn="ctr">
              <a:buNone/>
            </a:pPr>
            <a:r>
              <a:rPr lang="es-EC" sz="1400" b="1" dirty="0">
                <a:effectLst>
                  <a:glow rad="228600">
                    <a:schemeClr val="accent1">
                      <a:satMod val="175000"/>
                      <a:alpha val="40000"/>
                    </a:schemeClr>
                  </a:glow>
                </a:effectLst>
              </a:rPr>
              <a:t>DOCENTE:</a:t>
            </a:r>
            <a:endParaRPr lang="es-EC" sz="1400" dirty="0"/>
          </a:p>
          <a:p>
            <a:pPr marL="82296" indent="0" algn="ctr">
              <a:buNone/>
            </a:pPr>
            <a:r>
              <a:rPr lang="es-EC" sz="1400" b="1" dirty="0">
                <a:effectLst>
                  <a:glow rad="228600">
                    <a:schemeClr val="accent6">
                      <a:satMod val="175000"/>
                      <a:alpha val="40000"/>
                    </a:schemeClr>
                  </a:glow>
                  <a:outerShdw blurRad="69850" dist="43180" dir="5400000" sx="0" sy="0">
                    <a:srgbClr val="000000">
                      <a:alpha val="65000"/>
                    </a:srgbClr>
                  </a:outerShdw>
                </a:effectLst>
              </a:rPr>
              <a:t>ING. </a:t>
            </a:r>
            <a:r>
              <a:rPr lang="es-EC" sz="1400" b="1" dirty="0" smtClean="0">
                <a:effectLst>
                  <a:glow rad="228600">
                    <a:schemeClr val="accent6">
                      <a:satMod val="175000"/>
                      <a:alpha val="40000"/>
                    </a:schemeClr>
                  </a:glow>
                  <a:outerShdw blurRad="69850" dist="43180" dir="5400000" sx="0" sy="0">
                    <a:srgbClr val="000000">
                      <a:alpha val="65000"/>
                    </a:srgbClr>
                  </a:outerShdw>
                </a:effectLst>
              </a:rPr>
              <a:t>KLEBER LOAYZA</a:t>
            </a:r>
            <a:endParaRPr lang="es-EC" sz="1400" dirty="0"/>
          </a:p>
          <a:p>
            <a:pPr marL="82296" indent="0" algn="ctr">
              <a:buNone/>
            </a:pPr>
            <a:r>
              <a:rPr lang="es-EC" sz="1400" b="1" dirty="0">
                <a:effectLst>
                  <a:glow rad="228600">
                    <a:schemeClr val="accent1">
                      <a:satMod val="175000"/>
                      <a:alpha val="40000"/>
                    </a:schemeClr>
                  </a:glow>
                </a:effectLst>
              </a:rPr>
              <a:t>AÑO LECTIVO:</a:t>
            </a:r>
            <a:endParaRPr lang="es-EC" sz="1400" dirty="0"/>
          </a:p>
          <a:p>
            <a:pPr marL="82296" indent="0" algn="ctr">
              <a:buNone/>
            </a:pPr>
            <a:r>
              <a:rPr lang="es-EC" sz="1100" b="1" dirty="0" smtClean="0">
                <a:effectLst>
                  <a:glow rad="228600">
                    <a:schemeClr val="accent6">
                      <a:satMod val="175000"/>
                      <a:alpha val="40000"/>
                    </a:schemeClr>
                  </a:glow>
                  <a:outerShdw blurRad="69850" dist="43180" dir="5400000" sx="0" sy="0">
                    <a:srgbClr val="000000">
                      <a:alpha val="65000"/>
                    </a:srgbClr>
                  </a:outerShdw>
                </a:effectLst>
              </a:rPr>
              <a:t>2015-2016</a:t>
            </a:r>
            <a:endParaRPr lang="es-EC" sz="1100" dirty="0"/>
          </a:p>
          <a:p>
            <a:endParaRPr lang="es-EC" sz="1100" dirty="0"/>
          </a:p>
        </p:txBody>
      </p:sp>
      <p:pic>
        <p:nvPicPr>
          <p:cNvPr id="6" name="5 Imagen"/>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79512" y="89937"/>
            <a:ext cx="1225550" cy="1295400"/>
          </a:xfrm>
          <a:prstGeom prst="rect">
            <a:avLst/>
          </a:prstGeom>
        </p:spPr>
      </p:pic>
      <p:pic>
        <p:nvPicPr>
          <p:cNvPr id="5" name="4 Imagen" descr="Logo"/>
          <p:cNvPicPr/>
          <p:nvPr/>
        </p:nvPicPr>
        <p:blipFill rotWithShape="1">
          <a:blip r:embed="rId4">
            <a:extLst>
              <a:ext uri="{28A0092B-C50C-407E-A947-70E740481C1C}">
                <a14:useLocalDpi xmlns:a14="http://schemas.microsoft.com/office/drawing/2010/main" val="0"/>
              </a:ext>
            </a:extLst>
          </a:blip>
          <a:srcRect t="6862" r="83007"/>
          <a:stretch/>
        </p:blipFill>
        <p:spPr bwMode="auto">
          <a:xfrm>
            <a:off x="7668344" y="284880"/>
            <a:ext cx="1152128" cy="1100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5209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1162"/>
            <a:ext cx="8136904" cy="4154984"/>
          </a:xfrm>
          <a:prstGeom prst="rect">
            <a:avLst/>
          </a:prstGeom>
        </p:spPr>
        <p:txBody>
          <a:bodyPr wrap="square">
            <a:spAutoFit/>
          </a:bodyPr>
          <a:lstStyle/>
          <a:p>
            <a:r>
              <a:rPr lang="es-EC" sz="2400" b="1" dirty="0" smtClean="0">
                <a:latin typeface="Carmine Tango" pitchFamily="66" charset="0"/>
              </a:rPr>
              <a:t>Las LAN permiten a las empresas aplicar tecnología informática para compartir localmente archivos e impresoras de manera eficiente, y posibilitar las comunicaciones internas. </a:t>
            </a:r>
          </a:p>
          <a:p>
            <a:endParaRPr lang="es-EC" sz="2400" b="1" dirty="0">
              <a:latin typeface="Carmine Tango" pitchFamily="66" charset="0"/>
            </a:endParaRPr>
          </a:p>
          <a:p>
            <a:r>
              <a:rPr lang="es-EC" sz="2400" b="1" dirty="0" smtClean="0">
                <a:latin typeface="Carmine Tango" pitchFamily="66" charset="0"/>
              </a:rPr>
              <a:t>Un buen ejemplo de esta tecnología es el correo electrónico. </a:t>
            </a:r>
          </a:p>
          <a:p>
            <a:r>
              <a:rPr lang="es-EC" sz="2400" b="1" dirty="0" smtClean="0">
                <a:latin typeface="Carmine Tango" pitchFamily="66" charset="0"/>
              </a:rPr>
              <a:t>Los que hacen es conectar los datos, las comunicaciones locales y los equipos informáticos. Algunas de las tecnologías comunes de LAN son: </a:t>
            </a:r>
          </a:p>
          <a:p>
            <a:r>
              <a:rPr lang="es-EC" sz="2400" b="1" dirty="0" smtClean="0">
                <a:solidFill>
                  <a:srgbClr val="FF0000"/>
                </a:solidFill>
                <a:latin typeface="Carmine Tango" pitchFamily="66" charset="0"/>
              </a:rPr>
              <a:t>•</a:t>
            </a:r>
            <a:r>
              <a:rPr lang="es-EC" sz="2400" b="1" dirty="0" smtClean="0">
                <a:latin typeface="Carmine Tango" pitchFamily="66" charset="0"/>
              </a:rPr>
              <a:t> Ethernet </a:t>
            </a:r>
          </a:p>
          <a:p>
            <a:r>
              <a:rPr lang="es-EC" sz="2400" b="1" dirty="0" smtClean="0">
                <a:solidFill>
                  <a:srgbClr val="FF0000"/>
                </a:solidFill>
                <a:latin typeface="Carmine Tango" pitchFamily="66" charset="0"/>
              </a:rPr>
              <a:t>•</a:t>
            </a:r>
            <a:r>
              <a:rPr lang="es-EC" sz="2400" b="1" dirty="0" smtClean="0">
                <a:latin typeface="Carmine Tango" pitchFamily="66" charset="0"/>
              </a:rPr>
              <a:t> </a:t>
            </a:r>
            <a:r>
              <a:rPr lang="es-EC" sz="2400" b="1" dirty="0" err="1" smtClean="0">
                <a:latin typeface="Carmine Tango" pitchFamily="66" charset="0"/>
              </a:rPr>
              <a:t>Token</a:t>
            </a:r>
            <a:r>
              <a:rPr lang="es-EC" sz="2400" b="1" dirty="0" smtClean="0">
                <a:latin typeface="Carmine Tango" pitchFamily="66" charset="0"/>
              </a:rPr>
              <a:t> Ring </a:t>
            </a:r>
          </a:p>
          <a:p>
            <a:r>
              <a:rPr lang="es-EC" sz="2400" b="1" dirty="0" smtClean="0">
                <a:solidFill>
                  <a:srgbClr val="FF0000"/>
                </a:solidFill>
                <a:latin typeface="Carmine Tango" pitchFamily="66" charset="0"/>
              </a:rPr>
              <a:t>•</a:t>
            </a:r>
            <a:r>
              <a:rPr lang="es-EC" sz="2400" b="1" dirty="0" smtClean="0">
                <a:latin typeface="Carmine Tango" pitchFamily="66" charset="0"/>
              </a:rPr>
              <a:t> FDD</a:t>
            </a:r>
            <a:endParaRPr lang="es-EC" sz="2400" b="1" dirty="0">
              <a:latin typeface="Carmine Tango" pitchFamily="66" charset="0"/>
            </a:endParaRPr>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7679" t="41256" r="39623" b="34046"/>
          <a:stretch/>
        </p:blipFill>
        <p:spPr bwMode="auto">
          <a:xfrm>
            <a:off x="2843808" y="3356992"/>
            <a:ext cx="4260019" cy="2607429"/>
          </a:xfrm>
          <a:prstGeom prst="roundRect">
            <a:avLst>
              <a:gd name="adj" fmla="val 4167"/>
            </a:avLst>
          </a:prstGeom>
          <a:solidFill>
            <a:srgbClr val="FFFFFF"/>
          </a:solidFill>
          <a:ln w="76200" cap="sq">
            <a:solidFill>
              <a:schemeClr val="accent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50072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664772"/>
            <a:ext cx="4947445" cy="461665"/>
          </a:xfrm>
          <a:prstGeom prst="rect">
            <a:avLst/>
          </a:prstGeom>
        </p:spPr>
        <p:txBody>
          <a:bodyPr wrap="none">
            <a:spAutoFit/>
          </a:bodyPr>
          <a:lstStyle/>
          <a:p>
            <a:r>
              <a:rPr lang="es-EC" sz="2400" dirty="0" smtClean="0">
                <a:solidFill>
                  <a:srgbClr val="FF0000"/>
                </a:solidFill>
                <a:latin typeface="Broadway" pitchFamily="82" charset="0"/>
              </a:rPr>
              <a:t>Redes de área amplia (WAN) </a:t>
            </a:r>
            <a:endParaRPr lang="es-EC" sz="2400" dirty="0">
              <a:solidFill>
                <a:srgbClr val="FF0000"/>
              </a:solidFill>
              <a:latin typeface="Broadway" pitchFamily="82" charset="0"/>
            </a:endParaRPr>
          </a:p>
        </p:txBody>
      </p:sp>
      <p:sp>
        <p:nvSpPr>
          <p:cNvPr id="6" name="5 Rectángulo"/>
          <p:cNvSpPr/>
          <p:nvPr/>
        </p:nvSpPr>
        <p:spPr>
          <a:xfrm>
            <a:off x="213116" y="1484784"/>
            <a:ext cx="5904656" cy="4801314"/>
          </a:xfrm>
          <a:prstGeom prst="rect">
            <a:avLst/>
          </a:prstGeom>
        </p:spPr>
        <p:txBody>
          <a:bodyPr wrap="square">
            <a:spAutoFit/>
          </a:bodyPr>
          <a:lstStyle/>
          <a:p>
            <a:r>
              <a:rPr lang="es-EC" sz="2400" b="1" dirty="0" smtClean="0">
                <a:latin typeface="Carmine Tango" pitchFamily="66" charset="0"/>
              </a:rPr>
              <a:t>Las WAN interconectan las LAN, que a su vez proporcionan acceso a los computadores o a los servidores de archivos ubicados en otros lugares. Como las WAN conectan redes de usuarios dentro de un área geográfica extensa, permiten que las empresas se comuniquen entre sí a través de grandes distancias. </a:t>
            </a:r>
          </a:p>
          <a:p>
            <a:endParaRPr lang="es-EC" sz="2400" b="1" dirty="0">
              <a:latin typeface="Carmine Tango" pitchFamily="66" charset="0"/>
            </a:endParaRPr>
          </a:p>
          <a:p>
            <a:r>
              <a:rPr lang="es-EC" sz="2400" b="1" dirty="0" smtClean="0">
                <a:latin typeface="Carmine Tango" pitchFamily="66" charset="0"/>
              </a:rPr>
              <a:t>Las WAN permiten que los computadores, impresoras y otros dispositivos de una LAN compartan y sean compartidas por redes en sitios distantes. Las WAN proporcionan comunicaciones instantáneas a través de zonas geográficas extensas. </a:t>
            </a:r>
          </a:p>
          <a:p>
            <a:endParaRPr lang="es-EC" dirty="0" smtClean="0"/>
          </a:p>
        </p:txBody>
      </p:sp>
      <p:pic>
        <p:nvPicPr>
          <p:cNvPr id="3074" name="Picture 2" descr="https://curiosoando.com/wp-content/uploads/2013/05/wide_area_network.jp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8185" y="188639"/>
            <a:ext cx="2376264" cy="559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06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2"/>
          </p:nvPr>
        </p:nvSpPr>
        <p:spPr>
          <a:xfrm>
            <a:off x="457200" y="1772816"/>
            <a:ext cx="3754760" cy="4475584"/>
          </a:xfrm>
        </p:spPr>
        <p:txBody>
          <a:bodyPr>
            <a:normAutofit fontScale="92500" lnSpcReduction="20000"/>
          </a:bodyPr>
          <a:lstStyle/>
          <a:p>
            <a:r>
              <a:rPr lang="es-EC" b="1" dirty="0">
                <a:latin typeface="Carmine Tango" pitchFamily="66" charset="0"/>
              </a:rPr>
              <a:t>Operar entre áreas geográficas extensas y distantes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Posibilitar capacidades de comunicación en tiempo real entre usuarios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Brindar recursos remotos de tiempo completo, conectados a los servicios locales </a:t>
            </a:r>
            <a:endParaRPr lang="es-EC" b="1" dirty="0" smtClean="0">
              <a:latin typeface="Carmine Tango" pitchFamily="66" charset="0"/>
            </a:endParaRPr>
          </a:p>
          <a:p>
            <a:r>
              <a:rPr lang="es-EC" b="1" dirty="0" smtClean="0">
                <a:solidFill>
                  <a:srgbClr val="92D050"/>
                </a:solidFill>
                <a:latin typeface="Carmine Tango" pitchFamily="66" charset="0"/>
              </a:rPr>
              <a:t>•</a:t>
            </a:r>
            <a:r>
              <a:rPr lang="es-EC" b="1" dirty="0" smtClean="0">
                <a:latin typeface="Carmine Tango" pitchFamily="66" charset="0"/>
              </a:rPr>
              <a:t> </a:t>
            </a:r>
            <a:r>
              <a:rPr lang="es-EC" b="1" dirty="0">
                <a:latin typeface="Carmine Tango" pitchFamily="66" charset="0"/>
              </a:rPr>
              <a:t>Brindar servicios de correo electrónico, World Wide Web, transferencia de archivos y comercio electrónico</a:t>
            </a:r>
          </a:p>
        </p:txBody>
      </p:sp>
      <p:sp>
        <p:nvSpPr>
          <p:cNvPr id="10" name="9 Rectángulo"/>
          <p:cNvSpPr/>
          <p:nvPr/>
        </p:nvSpPr>
        <p:spPr>
          <a:xfrm>
            <a:off x="539552" y="404664"/>
            <a:ext cx="8136904" cy="584775"/>
          </a:xfrm>
          <a:prstGeom prst="rect">
            <a:avLst/>
          </a:prstGeom>
        </p:spPr>
        <p:txBody>
          <a:bodyPr wrap="square">
            <a:spAutoFit/>
          </a:bodyPr>
          <a:lstStyle/>
          <a:p>
            <a:r>
              <a:rPr lang="es-EC" sz="3200" b="1" dirty="0" smtClean="0">
                <a:solidFill>
                  <a:srgbClr val="0070C0"/>
                </a:solidFill>
                <a:latin typeface="Carmine Tango" pitchFamily="66" charset="0"/>
              </a:rPr>
              <a:t>Las WAN están diseñadas para realizar lo siguiente: </a:t>
            </a:r>
            <a:endParaRPr lang="es-EC" sz="3200" b="1" dirty="0">
              <a:solidFill>
                <a:srgbClr val="0070C0"/>
              </a:solidFill>
              <a:latin typeface="Carmine Tango" pitchFamily="66" charset="0"/>
            </a:endParaRPr>
          </a:p>
        </p:txBody>
      </p:sp>
      <p:pic>
        <p:nvPicPr>
          <p:cNvPr id="4100"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8800"/>
                    </a14:imgEffect>
                    <a14:imgEffect>
                      <a14:saturation sat="400000"/>
                    </a14:imgEffect>
                  </a14:imgLayer>
                </a14:imgProps>
              </a:ext>
              <a:ext uri="{28A0092B-C50C-407E-A947-70E740481C1C}">
                <a14:useLocalDpi xmlns:a14="http://schemas.microsoft.com/office/drawing/2010/main" val="0"/>
              </a:ext>
            </a:extLst>
          </a:blip>
          <a:srcRect l="36730" t="39708" r="38767" b="37121"/>
          <a:stretch/>
        </p:blipFill>
        <p:spPr bwMode="auto">
          <a:xfrm>
            <a:off x="4355976" y="1772816"/>
            <a:ext cx="4392488" cy="47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4085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63688" y="188489"/>
            <a:ext cx="7155485" cy="523220"/>
          </a:xfrm>
          <a:prstGeom prst="rect">
            <a:avLst/>
          </a:prstGeom>
        </p:spPr>
        <p:txBody>
          <a:bodyPr wrap="none">
            <a:spAutoFit/>
          </a:bodyPr>
          <a:lstStyle/>
          <a:p>
            <a:r>
              <a:rPr lang="pt-BR" sz="2800" dirty="0" smtClean="0">
                <a:solidFill>
                  <a:srgbClr val="FF0000"/>
                </a:solidFill>
                <a:latin typeface="Broadway" pitchFamily="82" charset="0"/>
              </a:rPr>
              <a:t>Redes de área metropolitana (MAN) </a:t>
            </a:r>
            <a:endParaRPr lang="es-EC" sz="2800" dirty="0">
              <a:solidFill>
                <a:srgbClr val="FF0000"/>
              </a:solidFill>
              <a:latin typeface="Broadway" pitchFamily="82" charset="0"/>
            </a:endParaRPr>
          </a:p>
        </p:txBody>
      </p:sp>
      <p:pic>
        <p:nvPicPr>
          <p:cNvPr id="5122" name="Picture 2" descr="http://zannybeliita16.galeon.com/red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711709"/>
            <a:ext cx="4896544" cy="3671132"/>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2195736" y="4581128"/>
            <a:ext cx="6601605" cy="1815882"/>
          </a:xfrm>
          <a:prstGeom prst="rect">
            <a:avLst/>
          </a:prstGeom>
        </p:spPr>
        <p:txBody>
          <a:bodyPr wrap="square">
            <a:spAutoFit/>
          </a:bodyPr>
          <a:lstStyle/>
          <a:p>
            <a:r>
              <a:rPr lang="es-EC" sz="2800" b="1" dirty="0" smtClean="0">
                <a:latin typeface="Carmine Tango" pitchFamily="66" charset="0"/>
              </a:rPr>
              <a:t>La MAN es una red que abarca un área metropolitana, como, por ejemplo, una ciudad o una zona suburbana. Una MAN generalmente consta de una o más LAN dentro de un área geográfica común. </a:t>
            </a:r>
            <a:endParaRPr lang="es-EC" sz="2800" b="1" dirty="0">
              <a:latin typeface="Carmine Tango" pitchFamily="66" charset="0"/>
            </a:endParaRPr>
          </a:p>
        </p:txBody>
      </p:sp>
    </p:spTree>
    <p:extLst>
      <p:ext uri="{BB962C8B-B14F-4D97-AF65-F5344CB8AC3E}">
        <p14:creationId xmlns:p14="http://schemas.microsoft.com/office/powerpoint/2010/main" val="20920232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quarter" idx="1"/>
          </p:nvPr>
        </p:nvSpPr>
        <p:spPr>
          <a:xfrm>
            <a:off x="304800" y="274320"/>
            <a:ext cx="4699248" cy="6327648"/>
          </a:xfrm>
        </p:spPr>
        <p:txBody>
          <a:bodyPr/>
          <a:lstStyle/>
          <a:p>
            <a:pPr marL="0" lvl="0" indent="0" algn="just">
              <a:spcBef>
                <a:spcPts val="0"/>
              </a:spcBef>
              <a:buClrTx/>
              <a:buSzTx/>
              <a:buNone/>
            </a:pPr>
            <a:r>
              <a:rPr lang="es-EC" sz="2800" b="1" dirty="0">
                <a:solidFill>
                  <a:prstClr val="black"/>
                </a:solidFill>
                <a:latin typeface="Carmine Tango" pitchFamily="66" charset="0"/>
              </a:rPr>
              <a:t>Por ejemplo, un banco con varias sucursales puede utilizar una MAN. Normalmente, se utiliza un proveedor de servicios para conectar dos o más sitios LAN utilizando líneas privadas de comunicación o servicios ópticos. También se puede crear una MAN usando tecnologías de puente inalámbrico enviando haces de luz a través de áreas públicas. </a:t>
            </a:r>
          </a:p>
          <a:p>
            <a:endParaRPr lang="es-EC"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733" t="41231" r="36076" b="23705"/>
          <a:stretch/>
        </p:blipFill>
        <p:spPr bwMode="auto">
          <a:xfrm>
            <a:off x="5004048" y="1661801"/>
            <a:ext cx="3888590" cy="275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78732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755576" y="188640"/>
            <a:ext cx="7056784" cy="461665"/>
          </a:xfrm>
          <a:prstGeom prst="rect">
            <a:avLst/>
          </a:prstGeom>
        </p:spPr>
        <p:txBody>
          <a:bodyPr wrap="square">
            <a:spAutoFit/>
          </a:bodyPr>
          <a:lstStyle/>
          <a:p>
            <a:r>
              <a:rPr lang="es-EC" sz="2400" dirty="0" smtClean="0">
                <a:solidFill>
                  <a:srgbClr val="FF0000"/>
                </a:solidFill>
                <a:latin typeface="Broadway" pitchFamily="82" charset="0"/>
              </a:rPr>
              <a:t>Redes de área de almacenamiento (SAN) </a:t>
            </a:r>
            <a:endParaRPr lang="es-EC" sz="2400" dirty="0">
              <a:solidFill>
                <a:srgbClr val="FF0000"/>
              </a:solidFill>
              <a:latin typeface="Broadway" pitchFamily="82" charset="0"/>
            </a:endParaRPr>
          </a:p>
        </p:txBody>
      </p:sp>
      <p:sp>
        <p:nvSpPr>
          <p:cNvPr id="6" name="5 Rectángulo"/>
          <p:cNvSpPr/>
          <p:nvPr/>
        </p:nvSpPr>
        <p:spPr>
          <a:xfrm>
            <a:off x="611560" y="824338"/>
            <a:ext cx="7704856" cy="1815882"/>
          </a:xfrm>
          <a:prstGeom prst="rect">
            <a:avLst/>
          </a:prstGeom>
        </p:spPr>
        <p:txBody>
          <a:bodyPr wrap="square">
            <a:spAutoFit/>
          </a:bodyPr>
          <a:lstStyle/>
          <a:p>
            <a:r>
              <a:rPr lang="es-EC" sz="2800" b="1" dirty="0" smtClean="0">
                <a:latin typeface="Carmine Tango" pitchFamily="66" charset="0"/>
              </a:rPr>
              <a:t>Una SAN es una red dedicada, de alto rendimiento, que se utiliza para trasladar datos entre servidores y recursos de almacenamiento. Al tratarse de una red separada y dedicada, evita todo conflicto de tráfico entre clientes y servidores. </a:t>
            </a:r>
            <a:endParaRPr lang="es-EC" sz="2800" b="1" dirty="0">
              <a:latin typeface="Carmine Tango" pitchFamily="66" charset="0"/>
            </a:endParaRPr>
          </a:p>
        </p:txBody>
      </p:sp>
      <p:pic>
        <p:nvPicPr>
          <p:cNvPr id="7170" name="Picture 2" descr="http://photos1.blogger.com/blogger/2946/2839/400/s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8"/>
            <a:ext cx="4769970" cy="356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2211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63688" y="335846"/>
            <a:ext cx="7056784" cy="1938992"/>
          </a:xfrm>
          <a:prstGeom prst="rect">
            <a:avLst/>
          </a:prstGeom>
        </p:spPr>
        <p:txBody>
          <a:bodyPr wrap="square">
            <a:spAutoFit/>
          </a:bodyPr>
          <a:lstStyle/>
          <a:p>
            <a:r>
              <a:rPr lang="es-EC" sz="2400" b="1" dirty="0" smtClean="0">
                <a:latin typeface="Carmine Tango" pitchFamily="66" charset="0"/>
              </a:rPr>
              <a:t>La tecnología SAN permite conectividad de alta velocidad, de servidor a almacenamiento, almacenamiento a almacenamiento, o servidor a servidor. Este método usa una infraestructura de red por separado, evitando así cualquier problema asociado con la conectividad de las redes existentes. </a:t>
            </a:r>
            <a:endParaRPr lang="es-EC" sz="2400" b="1" dirty="0">
              <a:latin typeface="Carmine Tango" pitchFamily="66" charset="0"/>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805" t="35773" r="43575" b="30666"/>
          <a:stretch/>
        </p:blipFill>
        <p:spPr bwMode="auto">
          <a:xfrm>
            <a:off x="3432199" y="2780928"/>
            <a:ext cx="2831580" cy="392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78093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83568" y="404664"/>
            <a:ext cx="7920880" cy="5256584"/>
          </a:xfrm>
        </p:spPr>
        <p:txBody>
          <a:bodyPr>
            <a:normAutofit fontScale="92500" lnSpcReduction="10000"/>
          </a:bodyPr>
          <a:lstStyle/>
          <a:p>
            <a:r>
              <a:rPr lang="es-EC" dirty="0"/>
              <a:t>Las SAN poseen las siguientes características: </a:t>
            </a:r>
            <a:endParaRPr lang="es-EC" dirty="0" smtClean="0"/>
          </a:p>
          <a:p>
            <a:r>
              <a:rPr lang="es-EC" dirty="0" smtClean="0">
                <a:solidFill>
                  <a:srgbClr val="FF0000"/>
                </a:solidFill>
              </a:rPr>
              <a:t>•</a:t>
            </a:r>
            <a:r>
              <a:rPr lang="es-EC" dirty="0" smtClean="0"/>
              <a:t> </a:t>
            </a:r>
            <a:r>
              <a:rPr lang="es-EC" dirty="0"/>
              <a:t>Rendimiento: </a:t>
            </a:r>
            <a:endParaRPr lang="es-EC" dirty="0" smtClean="0"/>
          </a:p>
          <a:p>
            <a:r>
              <a:rPr lang="es-EC" dirty="0" smtClean="0"/>
              <a:t>Las </a:t>
            </a:r>
            <a:r>
              <a:rPr lang="es-EC" dirty="0"/>
              <a:t>SAN permiten el acceso concurrente de matrices de disco o cinta por dos o más servidores a alta velocidad, proporcionando un mejor rendimiento del sistema</a:t>
            </a:r>
            <a:r>
              <a:rPr lang="es-EC" dirty="0" smtClean="0"/>
              <a:t>.</a:t>
            </a:r>
          </a:p>
          <a:p>
            <a:r>
              <a:rPr lang="es-EC" dirty="0" smtClean="0"/>
              <a:t> </a:t>
            </a:r>
            <a:r>
              <a:rPr lang="es-EC" dirty="0">
                <a:solidFill>
                  <a:srgbClr val="FF0000"/>
                </a:solidFill>
              </a:rPr>
              <a:t>•</a:t>
            </a:r>
            <a:r>
              <a:rPr lang="es-EC" dirty="0"/>
              <a:t> Disponibilidad: </a:t>
            </a:r>
            <a:endParaRPr lang="es-EC" dirty="0" smtClean="0"/>
          </a:p>
          <a:p>
            <a:r>
              <a:rPr lang="es-EC" dirty="0" smtClean="0"/>
              <a:t>Las </a:t>
            </a:r>
            <a:r>
              <a:rPr lang="es-EC" dirty="0"/>
              <a:t>SAN tienen una tolerancia incorporada a los desastres, ya que se puede hacer una copia exacta de los datos mediante una SAN hasta una distancia de10 kilómetros (km) o 6,2 millas. </a:t>
            </a:r>
            <a:endParaRPr lang="es-EC" dirty="0" smtClean="0"/>
          </a:p>
          <a:p>
            <a:r>
              <a:rPr lang="es-EC" dirty="0" smtClean="0">
                <a:solidFill>
                  <a:srgbClr val="FF0000"/>
                </a:solidFill>
              </a:rPr>
              <a:t>•</a:t>
            </a:r>
            <a:r>
              <a:rPr lang="es-EC" dirty="0" smtClean="0"/>
              <a:t> </a:t>
            </a:r>
            <a:r>
              <a:rPr lang="es-EC" dirty="0"/>
              <a:t>Escalabilidad: Al igual que una LAN/WAN, puede usar una amplia gama de tecnologías. Esto permite la fácil reubicación de datos de copia de seguridad, operaciones, migración de archivos, y duplicación de datos entre sistemas.</a:t>
            </a:r>
          </a:p>
        </p:txBody>
      </p:sp>
    </p:spTree>
    <p:extLst>
      <p:ext uri="{BB962C8B-B14F-4D97-AF65-F5344CB8AC3E}">
        <p14:creationId xmlns:p14="http://schemas.microsoft.com/office/powerpoint/2010/main" val="7194964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vpn.galeon.com/index_archivos/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198" y="1484784"/>
            <a:ext cx="6477415"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2364702" y="521649"/>
            <a:ext cx="5318187" cy="523220"/>
          </a:xfrm>
          <a:prstGeom prst="rect">
            <a:avLst/>
          </a:prstGeom>
        </p:spPr>
        <p:txBody>
          <a:bodyPr wrap="none">
            <a:spAutoFit/>
          </a:bodyPr>
          <a:lstStyle/>
          <a:p>
            <a:r>
              <a:rPr lang="es-EC" sz="2800" dirty="0" smtClean="0">
                <a:solidFill>
                  <a:srgbClr val="FF0000"/>
                </a:solidFill>
                <a:latin typeface="Broadway" pitchFamily="82" charset="0"/>
              </a:rPr>
              <a:t>Red privada virtual (VPN) </a:t>
            </a:r>
            <a:endParaRPr lang="es-EC" sz="2800" dirty="0">
              <a:solidFill>
                <a:srgbClr val="FF0000"/>
              </a:solidFill>
              <a:latin typeface="Broadway" pitchFamily="82" charset="0"/>
            </a:endParaRPr>
          </a:p>
        </p:txBody>
      </p:sp>
      <p:sp>
        <p:nvSpPr>
          <p:cNvPr id="5" name="4 Rectángulo"/>
          <p:cNvSpPr/>
          <p:nvPr/>
        </p:nvSpPr>
        <p:spPr>
          <a:xfrm>
            <a:off x="2306014" y="4365104"/>
            <a:ext cx="6534472" cy="1938992"/>
          </a:xfrm>
          <a:prstGeom prst="rect">
            <a:avLst/>
          </a:prstGeom>
        </p:spPr>
        <p:txBody>
          <a:bodyPr wrap="square">
            <a:spAutoFit/>
          </a:bodyPr>
          <a:lstStyle/>
          <a:p>
            <a:r>
              <a:rPr lang="es-EC" sz="2400" b="1" dirty="0" smtClean="0">
                <a:latin typeface="Carmine Tango" pitchFamily="66" charset="0"/>
              </a:rPr>
              <a:t>Una 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C" sz="2400" b="1" dirty="0" err="1" smtClean="0">
                <a:latin typeface="Carmine Tango" pitchFamily="66" charset="0"/>
              </a:rPr>
              <a:t>router</a:t>
            </a:r>
            <a:r>
              <a:rPr lang="es-EC" sz="2400" b="1" dirty="0" smtClean="0">
                <a:latin typeface="Carmine Tango" pitchFamily="66" charset="0"/>
              </a:rPr>
              <a:t> VPN en la sede. </a:t>
            </a:r>
            <a:endParaRPr lang="es-EC" sz="2400" b="1" dirty="0">
              <a:latin typeface="Carmine Tango" pitchFamily="66" charset="0"/>
            </a:endParaRPr>
          </a:p>
        </p:txBody>
      </p:sp>
    </p:spTree>
    <p:extLst>
      <p:ext uri="{BB962C8B-B14F-4D97-AF65-F5344CB8AC3E}">
        <p14:creationId xmlns:p14="http://schemas.microsoft.com/office/powerpoint/2010/main" val="359202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448362" y="332656"/>
            <a:ext cx="6172200" cy="3089938"/>
          </a:xfrm>
        </p:spPr>
        <p:txBody>
          <a:bodyPr>
            <a:normAutofit/>
          </a:bodyPr>
          <a:lstStyle/>
          <a:p>
            <a:pPr marL="285750" lvl="0" indent="-285750" algn="just">
              <a:lnSpc>
                <a:spcPct val="150000"/>
              </a:lnSpc>
              <a:buFont typeface="Arial" pitchFamily="34" charset="0"/>
              <a:buChar char="•"/>
            </a:pPr>
            <a:r>
              <a:rPr lang="es-EC" dirty="0">
                <a:solidFill>
                  <a:srgbClr val="002060"/>
                </a:solidFill>
                <a:latin typeface="Arial" pitchFamily="34" charset="0"/>
                <a:cs typeface="Arial" pitchFamily="34" charset="0"/>
              </a:rPr>
              <a:t>Tecnología de red que permite una extensión de red local sobre una red pública (internet)</a:t>
            </a:r>
          </a:p>
          <a:p>
            <a:pPr marL="285750" lvl="0" indent="-285750">
              <a:lnSpc>
                <a:spcPct val="150000"/>
              </a:lnSpc>
              <a:buFont typeface="Arial" pitchFamily="34" charset="0"/>
              <a:buChar char="•"/>
            </a:pPr>
            <a:r>
              <a:rPr lang="es-EC" dirty="0">
                <a:solidFill>
                  <a:srgbClr val="002060"/>
                </a:solidFill>
                <a:latin typeface="Arial" pitchFamily="34" charset="0"/>
                <a:cs typeface="Arial" pitchFamily="34" charset="0"/>
              </a:rPr>
              <a:t>La VPN nos permitirá trabajar como si estuviésemos en la red local, es totalmente transparente para el usuario</a:t>
            </a:r>
          </a:p>
          <a:p>
            <a:endParaRPr lang="es-EC" dirty="0"/>
          </a:p>
        </p:txBody>
      </p:sp>
      <p:pic>
        <p:nvPicPr>
          <p:cNvPr id="1026" name="Picture 2" descr="http://rodrigoaguilera.net/sites/rodrigoaguilera.net/files/imagenes/5-vpn_road_warri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27396"/>
            <a:ext cx="8017743" cy="3009901"/>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rot="18406344">
            <a:off x="-73336" y="692748"/>
            <a:ext cx="2699792" cy="1800200"/>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s-EC" sz="6000" dirty="0" smtClean="0">
                <a:solidFill>
                  <a:srgbClr val="0070C0"/>
                </a:solidFill>
                <a:latin typeface="Aharoni" pitchFamily="2" charset="-79"/>
                <a:cs typeface="Aharoni" pitchFamily="2" charset="-79"/>
              </a:rPr>
              <a:t>VPN</a:t>
            </a:r>
            <a:endParaRPr lang="es-EC" sz="6000" dirty="0">
              <a:solidFill>
                <a:srgbClr val="0070C0"/>
              </a:solidFill>
              <a:latin typeface="Aharoni" pitchFamily="2" charset="-79"/>
              <a:cs typeface="Aharoni" pitchFamily="2" charset="-79"/>
            </a:endParaRPr>
          </a:p>
        </p:txBody>
      </p:sp>
    </p:spTree>
    <p:extLst>
      <p:ext uri="{BB962C8B-B14F-4D97-AF65-F5344CB8AC3E}">
        <p14:creationId xmlns:p14="http://schemas.microsoft.com/office/powerpoint/2010/main" val="2191062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51720" y="242179"/>
            <a:ext cx="4572000" cy="646331"/>
          </a:xfrm>
          <a:prstGeom prst="rect">
            <a:avLst/>
          </a:prstGeom>
        </p:spPr>
        <p:txBody>
          <a:bodyPr>
            <a:spAutoFit/>
          </a:bodyPr>
          <a:lstStyle/>
          <a:p>
            <a:pPr algn="ctr"/>
            <a:r>
              <a:rPr lang="es-EC" i="1" dirty="0" smtClean="0">
                <a:solidFill>
                  <a:srgbClr val="0070C0"/>
                </a:solidFill>
                <a:latin typeface="Broadway" panose="04040905080B02020502" pitchFamily="82" charset="0"/>
              </a:rPr>
              <a:t>TERMINOLOGÍA DE NETWORKING</a:t>
            </a:r>
          </a:p>
          <a:p>
            <a:pPr algn="ctr"/>
            <a:r>
              <a:rPr lang="es-EC" dirty="0" smtClean="0">
                <a:solidFill>
                  <a:srgbClr val="0070C0"/>
                </a:solidFill>
                <a:latin typeface="Broadway" panose="04040905080B02020502" pitchFamily="82" charset="0"/>
              </a:rPr>
              <a:t> REDES DE DATOS</a:t>
            </a:r>
            <a:endParaRPr lang="es-EC" dirty="0">
              <a:solidFill>
                <a:srgbClr val="0070C0"/>
              </a:solidFill>
              <a:latin typeface="Broadway" panose="04040905080B02020502"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41148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55576" y="1124744"/>
            <a:ext cx="7704856" cy="923330"/>
          </a:xfrm>
          <a:prstGeom prst="rect">
            <a:avLst/>
          </a:prstGeom>
        </p:spPr>
        <p:txBody>
          <a:bodyPr wrap="square">
            <a:spAutoFit/>
          </a:bodyPr>
          <a:lstStyle/>
          <a:p>
            <a:pPr algn="just"/>
            <a:r>
              <a:rPr lang="es-EC" dirty="0"/>
              <a:t>Las redes de datos se </a:t>
            </a:r>
            <a:r>
              <a:rPr lang="es-EC" dirty="0" smtClean="0"/>
              <a:t>desarrollaron principalmente para conectar dos o mas computadoras y de esta manera obtener una forma eficaz de intercambiar o compartir datos.</a:t>
            </a:r>
            <a:endParaRPr lang="es-EC"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376" y="2585168"/>
            <a:ext cx="3973433" cy="272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3869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1815359369"/>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722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763688" y="836712"/>
            <a:ext cx="5705654" cy="4873752"/>
          </a:xfrm>
          <a:solidFill>
            <a:schemeClr val="accent1">
              <a:lumMod val="20000"/>
              <a:lumOff val="80000"/>
            </a:schemeClr>
          </a:solidFill>
          <a:ln>
            <a:solidFill>
              <a:schemeClr val="tx1"/>
            </a:solidFill>
          </a:ln>
        </p:spPr>
        <p:txBody>
          <a:bodyPr>
            <a:normAutofit lnSpcReduction="10000"/>
          </a:bodyPr>
          <a:lstStyle/>
          <a:p>
            <a:pPr algn="ctr"/>
            <a:r>
              <a:rPr lang="es-EC" sz="6600" dirty="0" smtClean="0"/>
              <a:t>REDES INTERNAS </a:t>
            </a:r>
          </a:p>
          <a:p>
            <a:pPr algn="ctr"/>
            <a:endParaRPr lang="es-EC" sz="6600" dirty="0"/>
          </a:p>
          <a:p>
            <a:pPr marL="0" indent="0" algn="ctr">
              <a:buNone/>
            </a:pPr>
            <a:r>
              <a:rPr lang="es-EC" sz="6600" dirty="0" smtClean="0"/>
              <a:t>Y EXTERNAS</a:t>
            </a:r>
            <a:endParaRPr lang="es-EC" sz="6600" dirty="0"/>
          </a:p>
        </p:txBody>
      </p:sp>
    </p:spTree>
    <p:extLst>
      <p:ext uri="{BB962C8B-B14F-4D97-AF65-F5344CB8AC3E}">
        <p14:creationId xmlns:p14="http://schemas.microsoft.com/office/powerpoint/2010/main" val="7049202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quarter" idx="1"/>
            <p:extLst>
              <p:ext uri="{D42A27DB-BD31-4B8C-83A1-F6EECF244321}">
                <p14:modId xmlns:p14="http://schemas.microsoft.com/office/powerpoint/2010/main" val="1727208758"/>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766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4 Marcador de contenido"/>
          <p:cNvGraphicFramePr>
            <a:graphicFrameLocks noGrp="1"/>
          </p:cNvGraphicFramePr>
          <p:nvPr>
            <p:ph sz="quarter" idx="1"/>
            <p:extLst>
              <p:ext uri="{D42A27DB-BD31-4B8C-83A1-F6EECF244321}">
                <p14:modId xmlns:p14="http://schemas.microsoft.com/office/powerpoint/2010/main" val="2635870136"/>
              </p:ext>
            </p:extLst>
          </p:nvPr>
        </p:nvGraphicFramePr>
        <p:xfrm>
          <a:off x="457200" y="0"/>
          <a:ext cx="8435280" cy="647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4233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C" b="1" dirty="0" smtClean="0">
                <a:solidFill>
                  <a:srgbClr val="0070C0"/>
                </a:solidFill>
              </a:rPr>
              <a:t>DESCRIPCION GRÁFICA DE LAS REDES INTERNAS Y EXTERNAS</a:t>
            </a:r>
            <a:endParaRPr lang="es-EC" b="1" dirty="0">
              <a:solidFill>
                <a:srgbClr val="0070C0"/>
              </a:solidFill>
            </a:endParaRPr>
          </a:p>
        </p:txBody>
      </p:sp>
      <p:pic>
        <p:nvPicPr>
          <p:cNvPr id="4" name="3 Imagen"/>
          <p:cNvPicPr/>
          <p:nvPr/>
        </p:nvPicPr>
        <p:blipFill rotWithShape="1">
          <a:blip r:embed="rId2">
            <a:extLst>
              <a:ext uri="{28A0092B-C50C-407E-A947-70E740481C1C}">
                <a14:useLocalDpi xmlns:a14="http://schemas.microsoft.com/office/drawing/2010/main" val="0"/>
              </a:ext>
            </a:extLst>
          </a:blip>
          <a:srcRect l="28076" t="36880" r="29983" b="29295"/>
          <a:stretch/>
        </p:blipFill>
        <p:spPr bwMode="auto">
          <a:xfrm>
            <a:off x="1187624" y="1844824"/>
            <a:ext cx="6552728" cy="4055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30463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268760"/>
            <a:ext cx="7467600" cy="1143000"/>
          </a:xfrm>
        </p:spPr>
        <p:txBody>
          <a:bodyPr>
            <a:noAutofit/>
          </a:bodyPr>
          <a:lstStyle/>
          <a:p>
            <a:pPr algn="ctr"/>
            <a:r>
              <a:rPr lang="es-EC" sz="3600" b="1" dirty="0" smtClean="0">
                <a:solidFill>
                  <a:srgbClr val="7030A0"/>
                </a:solidFill>
              </a:rPr>
              <a:t>ACHO DE BANDA: IMPORTANCIA</a:t>
            </a:r>
            <a:endParaRPr lang="es-EC" sz="3600" b="1" dirty="0">
              <a:solidFill>
                <a:srgbClr val="7030A0"/>
              </a:solidFill>
            </a:endParaRPr>
          </a:p>
        </p:txBody>
      </p:sp>
      <p:sp>
        <p:nvSpPr>
          <p:cNvPr id="3" name="2 Marcador de contenido"/>
          <p:cNvSpPr>
            <a:spLocks noGrp="1"/>
          </p:cNvSpPr>
          <p:nvPr>
            <p:ph sz="quarter" idx="1"/>
          </p:nvPr>
        </p:nvSpPr>
        <p:spPr>
          <a:xfrm>
            <a:off x="755576" y="2924944"/>
            <a:ext cx="7467600" cy="1872208"/>
          </a:xfrm>
        </p:spPr>
        <p:txBody>
          <a:bodyPr>
            <a:noAutofit/>
          </a:bodyPr>
          <a:lstStyle/>
          <a:p>
            <a:pPr lvl="0" algn="just"/>
            <a:r>
              <a:rPr lang="es-EC" sz="3200" dirty="0"/>
              <a:t>El ancho de banda se define como la cantidad de información que puede fluir a través de una conexión de red en un período dado </a:t>
            </a:r>
          </a:p>
        </p:txBody>
      </p:sp>
    </p:spTree>
    <p:extLst>
      <p:ext uri="{BB962C8B-B14F-4D97-AF65-F5344CB8AC3E}">
        <p14:creationId xmlns:p14="http://schemas.microsoft.com/office/powerpoint/2010/main" val="9022584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401860703"/>
              </p:ext>
            </p:extLst>
          </p:nvPr>
        </p:nvGraphicFramePr>
        <p:xfrm>
          <a:off x="457200" y="332656"/>
          <a:ext cx="8435280" cy="6141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6497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sz="3600" b="1" dirty="0" smtClean="0">
                <a:solidFill>
                  <a:srgbClr val="7030A0"/>
                </a:solidFill>
              </a:rPr>
              <a:t>El escritorio</a:t>
            </a:r>
            <a:endParaRPr lang="es-EC" sz="3600" b="1" dirty="0">
              <a:solidFill>
                <a:srgbClr val="7030A0"/>
              </a:solidFill>
            </a:endParaRPr>
          </a:p>
        </p:txBody>
      </p:sp>
      <p:sp>
        <p:nvSpPr>
          <p:cNvPr id="3" name="2 Marcador de contenido"/>
          <p:cNvSpPr>
            <a:spLocks noGrp="1"/>
          </p:cNvSpPr>
          <p:nvPr>
            <p:ph sz="quarter" idx="1"/>
          </p:nvPr>
        </p:nvSpPr>
        <p:spPr>
          <a:xfrm>
            <a:off x="611560" y="1556792"/>
            <a:ext cx="7467600" cy="3917032"/>
          </a:xfrm>
        </p:spPr>
        <p:txBody>
          <a:bodyPr>
            <a:normAutofit lnSpcReduction="10000"/>
          </a:bodyPr>
          <a:lstStyle/>
          <a:p>
            <a:pPr algn="just">
              <a:lnSpc>
                <a:spcPct val="150000"/>
              </a:lnSpc>
            </a:pPr>
            <a:r>
              <a:rPr lang="es-EC" dirty="0">
                <a:latin typeface="Arial" pitchFamily="34" charset="0"/>
                <a:cs typeface="Arial" pitchFamily="34" charset="0"/>
              </a:rPr>
              <a:t>El ancho de banda se define como la cantidad de información que puede fluir a través de una red en un período dado. La idea de que la información fluye, sugiere dos analogías que podrían facilitar la visualización del ancho de banda en una red. Ya que se dice que el agua y el tráfico fluyen, vea las siguientes analogías: </a:t>
            </a:r>
          </a:p>
          <a:p>
            <a:pPr algn="just">
              <a:lnSpc>
                <a:spcPct val="150000"/>
              </a:lnSpc>
            </a:pPr>
            <a:endParaRPr lang="es-EC" dirty="0">
              <a:latin typeface="Arial" pitchFamily="34" charset="0"/>
              <a:cs typeface="Arial" pitchFamily="34" charset="0"/>
            </a:endParaRPr>
          </a:p>
        </p:txBody>
      </p:sp>
    </p:spTree>
    <p:extLst>
      <p:ext uri="{BB962C8B-B14F-4D97-AF65-F5344CB8AC3E}">
        <p14:creationId xmlns:p14="http://schemas.microsoft.com/office/powerpoint/2010/main" val="3491820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06090"/>
          </a:xfrm>
        </p:spPr>
        <p:txBody>
          <a:bodyPr>
            <a:normAutofit/>
          </a:bodyPr>
          <a:lstStyle/>
          <a:p>
            <a:pPr algn="ctr"/>
            <a:r>
              <a:rPr lang="es-EC" sz="3200" b="1" dirty="0" smtClean="0">
                <a:solidFill>
                  <a:srgbClr val="0070C0"/>
                </a:solidFill>
              </a:rPr>
              <a:t>ANALOGÍAS</a:t>
            </a:r>
            <a:endParaRPr lang="es-EC" sz="3200" b="1" dirty="0">
              <a:solidFill>
                <a:srgbClr val="0070C0"/>
              </a:solidFill>
            </a:endParaRPr>
          </a:p>
        </p:txBody>
      </p:sp>
      <p:sp>
        <p:nvSpPr>
          <p:cNvPr id="3" name="2 Marcador de contenido"/>
          <p:cNvSpPr>
            <a:spLocks noGrp="1"/>
          </p:cNvSpPr>
          <p:nvPr>
            <p:ph sz="quarter" idx="1"/>
          </p:nvPr>
        </p:nvSpPr>
        <p:spPr>
          <a:xfrm>
            <a:off x="367726" y="1268760"/>
            <a:ext cx="4258816" cy="1152128"/>
          </a:xfrm>
        </p:spPr>
        <p:txBody>
          <a:bodyPr>
            <a:normAutofit lnSpcReduction="10000"/>
          </a:bodyPr>
          <a:lstStyle/>
          <a:p>
            <a:r>
              <a:rPr lang="es-EC" sz="1800" b="1" dirty="0"/>
              <a:t>El ancho de banda también puede compararse con la cantidad de carriles de una autopista.</a:t>
            </a:r>
          </a:p>
          <a:p>
            <a:endParaRPr lang="es-EC" dirty="0"/>
          </a:p>
        </p:txBody>
      </p:sp>
      <p:pic>
        <p:nvPicPr>
          <p:cNvPr id="5" name="4 Imagen"/>
          <p:cNvPicPr/>
          <p:nvPr/>
        </p:nvPicPr>
        <p:blipFill rotWithShape="1">
          <a:blip r:embed="rId2">
            <a:extLst>
              <a:ext uri="{28A0092B-C50C-407E-A947-70E740481C1C}">
                <a14:useLocalDpi xmlns:a14="http://schemas.microsoft.com/office/drawing/2010/main" val="0"/>
              </a:ext>
            </a:extLst>
          </a:blip>
          <a:srcRect l="27730" t="24262" r="27209" b="39692"/>
          <a:stretch/>
        </p:blipFill>
        <p:spPr bwMode="auto">
          <a:xfrm>
            <a:off x="2627784" y="2348880"/>
            <a:ext cx="5932465" cy="41044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5494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noGrp="1"/>
          </p:cNvSpPr>
          <p:nvPr>
            <p:ph sz="quarter" idx="1"/>
          </p:nvPr>
        </p:nvSpPr>
        <p:spPr>
          <a:xfrm>
            <a:off x="135204" y="1844824"/>
            <a:ext cx="2898701" cy="2184848"/>
          </a:xfrm>
          <a:prstGeom prst="rect">
            <a:avLst/>
          </a:prstGeom>
          <a:solidFill>
            <a:schemeClr val="accent5">
              <a:lumMod val="60000"/>
              <a:lumOff val="40000"/>
            </a:schemeClr>
          </a:solidFill>
          <a:ln>
            <a:solidFill>
              <a:schemeClr val="accent3">
                <a:lumMod val="75000"/>
              </a:schemeClr>
            </a:solidFill>
          </a:ln>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s-EC" sz="2000" dirty="0" smtClean="0"/>
              <a:t>El ancho de banda también puede compararse con la cantidad de carriles de una autopista.</a:t>
            </a:r>
          </a:p>
          <a:p>
            <a:endParaRPr lang="es-EC" dirty="0"/>
          </a:p>
        </p:txBody>
      </p:sp>
      <p:pic>
        <p:nvPicPr>
          <p:cNvPr id="5" name="4 Imagen"/>
          <p:cNvPicPr/>
          <p:nvPr/>
        </p:nvPicPr>
        <p:blipFill rotWithShape="1">
          <a:blip r:embed="rId2">
            <a:extLst>
              <a:ext uri="{28A0092B-C50C-407E-A947-70E740481C1C}">
                <a14:useLocalDpi xmlns:a14="http://schemas.microsoft.com/office/drawing/2010/main" val="0"/>
              </a:ext>
            </a:extLst>
          </a:blip>
          <a:srcRect l="30502" t="28652" r="11812" b="15984"/>
          <a:stretch/>
        </p:blipFill>
        <p:spPr bwMode="auto">
          <a:xfrm>
            <a:off x="3275856" y="548680"/>
            <a:ext cx="5544616" cy="5328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9336841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8580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627903"/>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548680"/>
            <a:ext cx="7467600" cy="1143000"/>
          </a:xfrm>
        </p:spPr>
        <p:txBody>
          <a:bodyPr>
            <a:noAutofit/>
          </a:bodyPr>
          <a:lstStyle/>
          <a:p>
            <a:r>
              <a:rPr lang="es-EC" sz="4400" b="1" dirty="0">
                <a:solidFill>
                  <a:srgbClr val="00B0F0"/>
                </a:solidFill>
              </a:rPr>
              <a:t>MEDICIÓN</a:t>
            </a:r>
            <a:r>
              <a:rPr lang="es-EC" sz="4400" dirty="0">
                <a:solidFill>
                  <a:srgbClr val="00B0F0"/>
                </a:solidFill>
              </a:rPr>
              <a:t/>
            </a:r>
            <a:br>
              <a:rPr lang="es-EC" sz="4400" dirty="0">
                <a:solidFill>
                  <a:srgbClr val="00B0F0"/>
                </a:solidFill>
              </a:rPr>
            </a:br>
            <a:endParaRPr lang="es-EC" sz="4400" dirty="0">
              <a:solidFill>
                <a:srgbClr val="00B0F0"/>
              </a:solidFill>
            </a:endParaRPr>
          </a:p>
        </p:txBody>
      </p:sp>
      <p:sp>
        <p:nvSpPr>
          <p:cNvPr id="3" name="2 Marcador de contenido"/>
          <p:cNvSpPr>
            <a:spLocks noGrp="1"/>
          </p:cNvSpPr>
          <p:nvPr>
            <p:ph sz="quarter" idx="1"/>
          </p:nvPr>
        </p:nvSpPr>
        <p:spPr>
          <a:xfrm>
            <a:off x="457200" y="1600200"/>
            <a:ext cx="7643192" cy="4873752"/>
          </a:xfrm>
        </p:spPr>
        <p:txBody>
          <a:bodyPr>
            <a:normAutofit/>
          </a:bodyPr>
          <a:lstStyle/>
          <a:p>
            <a:pPr lvl="0" algn="just">
              <a:lnSpc>
                <a:spcPct val="150000"/>
              </a:lnSpc>
            </a:pPr>
            <a:r>
              <a:rPr lang="es-EC" sz="2000" dirty="0">
                <a:solidFill>
                  <a:srgbClr val="002060"/>
                </a:solidFill>
                <a:latin typeface="Arial" pitchFamily="34" charset="0"/>
                <a:cs typeface="Arial" pitchFamily="34" charset="0"/>
              </a:rPr>
              <a:t>En los sistemas digitales, la unidad básica del ancho de banda es bits por segundo (bps). El ancho de banda es la medición de la cantidad de información, o bits, que puede fluir desde un lugar hacia otro en un período de tiempo determinado, o segundos.</a:t>
            </a:r>
          </a:p>
          <a:p>
            <a:pPr lvl="0" algn="just">
              <a:lnSpc>
                <a:spcPct val="150000"/>
              </a:lnSpc>
            </a:pPr>
            <a:r>
              <a:rPr lang="es-EC" sz="2000" dirty="0">
                <a:solidFill>
                  <a:srgbClr val="002060"/>
                </a:solidFill>
                <a:latin typeface="Arial" pitchFamily="34" charset="0"/>
                <a:cs typeface="Arial" pitchFamily="34" charset="0"/>
              </a:rPr>
              <a:t>El ancho de banda de una red generalmente se describe en términos de miles de bits por segundo (kbps), millones de bits por segundo (Mbps), miles de millones de bits por segundo (Gbps) y billones de bits por segundo (Tbps). </a:t>
            </a:r>
          </a:p>
        </p:txBody>
      </p:sp>
    </p:spTree>
    <p:extLst>
      <p:ext uri="{BB962C8B-B14F-4D97-AF65-F5344CB8AC3E}">
        <p14:creationId xmlns:p14="http://schemas.microsoft.com/office/powerpoint/2010/main" val="123842624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sz="3200" b="1" dirty="0" smtClean="0">
                <a:solidFill>
                  <a:srgbClr val="7030A0"/>
                </a:solidFill>
              </a:rPr>
              <a:t>Tabla de medición</a:t>
            </a:r>
            <a:endParaRPr lang="es-EC" sz="3200" b="1" dirty="0">
              <a:solidFill>
                <a:srgbClr val="7030A0"/>
              </a:solidFill>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1084112362"/>
              </p:ext>
            </p:extLst>
          </p:nvPr>
        </p:nvGraphicFramePr>
        <p:xfrm>
          <a:off x="899592" y="3475459"/>
          <a:ext cx="7416825" cy="2736302"/>
        </p:xfrm>
        <a:graphic>
          <a:graphicData uri="http://schemas.openxmlformats.org/drawingml/2006/table">
            <a:tbl>
              <a:tblPr firstRow="1" firstCol="1" bandRow="1">
                <a:tableStyleId>{8A107856-5554-42FB-B03E-39F5DBC370BA}</a:tableStyleId>
              </a:tblPr>
              <a:tblGrid>
                <a:gridCol w="2471989"/>
                <a:gridCol w="2242895"/>
                <a:gridCol w="2701941"/>
              </a:tblGrid>
              <a:tr h="336199">
                <a:tc>
                  <a:txBody>
                    <a:bodyPr/>
                    <a:lstStyle/>
                    <a:p>
                      <a:pPr algn="ctr">
                        <a:lnSpc>
                          <a:spcPct val="115000"/>
                        </a:lnSpc>
                        <a:spcAft>
                          <a:spcPts val="1000"/>
                        </a:spcAft>
                      </a:pPr>
                      <a:r>
                        <a:rPr lang="es-ES_tradnl" sz="1200" dirty="0">
                          <a:effectLst/>
                        </a:rPr>
                        <a:t>Unidad</a:t>
                      </a:r>
                      <a:endParaRPr lang="es-EC"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es-ES_tradnl" sz="1200">
                          <a:effectLst/>
                        </a:rPr>
                        <a:t>Abreviatura</a:t>
                      </a:r>
                      <a:endParaRPr lang="es-EC"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es-ES_tradnl" sz="1200">
                          <a:effectLst/>
                        </a:rPr>
                        <a:t>Equivalencia</a:t>
                      </a:r>
                      <a:endParaRPr lang="es-EC" sz="1100">
                        <a:effectLst/>
                        <a:latin typeface="Calibri"/>
                        <a:ea typeface="Calibri"/>
                        <a:cs typeface="Times New Roman"/>
                      </a:endParaRPr>
                    </a:p>
                  </a:txBody>
                  <a:tcPr marL="68580" marR="68580" marT="0" marB="0"/>
                </a:tc>
              </a:tr>
              <a:tr h="695753">
                <a:tc>
                  <a:txBody>
                    <a:bodyPr/>
                    <a:lstStyle/>
                    <a:p>
                      <a:pPr>
                        <a:lnSpc>
                          <a:spcPct val="115000"/>
                        </a:lnSpc>
                        <a:spcAft>
                          <a:spcPts val="1000"/>
                        </a:spcAft>
                      </a:pPr>
                      <a:r>
                        <a:rPr lang="es-ES_tradnl" sz="1200" dirty="0">
                          <a:effectLst/>
                        </a:rPr>
                        <a:t>Bit por segundo</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bps</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1 bps= unidad fundamental</a:t>
                      </a:r>
                      <a:endParaRPr lang="es-EC" sz="1100" dirty="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Kilobit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Kbps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1Kbps= 1000 bps</a:t>
                      </a:r>
                      <a:endParaRPr lang="es-EC" sz="110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Megabit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Mbps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1Mbps= 1,000,000 bps</a:t>
                      </a:r>
                      <a:endParaRPr lang="es-EC" sz="1100">
                        <a:effectLst/>
                        <a:latin typeface="Calibri"/>
                        <a:ea typeface="Calibri"/>
                        <a:cs typeface="Times New Roman"/>
                      </a:endParaRPr>
                    </a:p>
                  </a:txBody>
                  <a:tcPr marL="68580" marR="68580" marT="0" marB="0"/>
                </a:tc>
              </a:tr>
              <a:tr h="336199">
                <a:tc>
                  <a:txBody>
                    <a:bodyPr/>
                    <a:lstStyle/>
                    <a:p>
                      <a:pPr>
                        <a:lnSpc>
                          <a:spcPct val="115000"/>
                        </a:lnSpc>
                        <a:spcAft>
                          <a:spcPts val="1000"/>
                        </a:spcAft>
                      </a:pPr>
                      <a:r>
                        <a:rPr lang="es-ES_tradnl" sz="1200">
                          <a:effectLst/>
                        </a:rPr>
                        <a:t>Gigabit por segundo</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Gbps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1Gbps= 1,000,000,000 bps</a:t>
                      </a:r>
                      <a:endParaRPr lang="es-EC" sz="1100">
                        <a:effectLst/>
                        <a:latin typeface="Calibri"/>
                        <a:ea typeface="Calibri"/>
                        <a:cs typeface="Times New Roman"/>
                      </a:endParaRPr>
                    </a:p>
                  </a:txBody>
                  <a:tcPr marL="68580" marR="68580" marT="0" marB="0"/>
                </a:tc>
              </a:tr>
              <a:tr h="695753">
                <a:tc>
                  <a:txBody>
                    <a:bodyPr/>
                    <a:lstStyle/>
                    <a:p>
                      <a:pPr>
                        <a:lnSpc>
                          <a:spcPct val="115000"/>
                        </a:lnSpc>
                        <a:spcAft>
                          <a:spcPts val="1000"/>
                        </a:spcAft>
                      </a:pPr>
                      <a:r>
                        <a:rPr lang="es-ES_tradnl" sz="1200" dirty="0">
                          <a:effectLst/>
                        </a:rPr>
                        <a:t>Terabit por segundo</a:t>
                      </a:r>
                      <a:endParaRPr lang="es-EC"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a:effectLst/>
                        </a:rPr>
                        <a:t>Tbps</a:t>
                      </a:r>
                      <a:endParaRPr lang="es-EC" sz="1100">
                        <a:effectLst/>
                        <a:latin typeface="Calibri"/>
                        <a:ea typeface="Calibri"/>
                        <a:cs typeface="Times New Roman"/>
                      </a:endParaRPr>
                    </a:p>
                  </a:txBody>
                  <a:tcPr marL="68580" marR="68580" marT="0" marB="0"/>
                </a:tc>
                <a:tc>
                  <a:txBody>
                    <a:bodyPr/>
                    <a:lstStyle/>
                    <a:p>
                      <a:pPr>
                        <a:lnSpc>
                          <a:spcPct val="115000"/>
                        </a:lnSpc>
                        <a:spcAft>
                          <a:spcPts val="1000"/>
                        </a:spcAft>
                      </a:pPr>
                      <a:r>
                        <a:rPr lang="es-ES_tradnl" sz="1200" dirty="0">
                          <a:effectLst/>
                        </a:rPr>
                        <a:t>1 Tbps=1,000,000,000,000 bps</a:t>
                      </a:r>
                      <a:endParaRPr lang="es-EC" sz="1100" dirty="0">
                        <a:effectLst/>
                        <a:latin typeface="Calibri"/>
                        <a:ea typeface="Calibri"/>
                        <a:cs typeface="Times New Roman"/>
                      </a:endParaRPr>
                    </a:p>
                  </a:txBody>
                  <a:tcPr marL="68580" marR="68580" marT="0" marB="0"/>
                </a:tc>
              </a:tr>
            </a:tbl>
          </a:graphicData>
        </a:graphic>
      </p:graphicFrame>
      <p:sp>
        <p:nvSpPr>
          <p:cNvPr id="3" name="2 CuadroTexto"/>
          <p:cNvSpPr txBox="1"/>
          <p:nvPr/>
        </p:nvSpPr>
        <p:spPr>
          <a:xfrm>
            <a:off x="683568" y="1628800"/>
            <a:ext cx="7416824" cy="1846659"/>
          </a:xfrm>
          <a:prstGeom prst="rect">
            <a:avLst/>
          </a:prstGeom>
          <a:noFill/>
        </p:spPr>
        <p:txBody>
          <a:bodyPr wrap="square" rtlCol="0">
            <a:spAutoFit/>
          </a:bodyPr>
          <a:lstStyle/>
          <a:p>
            <a:pPr algn="just">
              <a:lnSpc>
                <a:spcPct val="150000"/>
              </a:lnSpc>
            </a:pPr>
            <a:r>
              <a:rPr lang="es-EC" sz="1600" b="1" dirty="0">
                <a:solidFill>
                  <a:srgbClr val="002060"/>
                </a:solidFill>
                <a:latin typeface="Arial" pitchFamily="34" charset="0"/>
                <a:cs typeface="Arial" pitchFamily="34" charset="0"/>
              </a:rPr>
              <a:t>Bits por segundo</a:t>
            </a:r>
            <a:r>
              <a:rPr lang="es-EC" sz="1600" dirty="0">
                <a:solidFill>
                  <a:srgbClr val="002060"/>
                </a:solidFill>
                <a:latin typeface="Arial" pitchFamily="34" charset="0"/>
                <a:cs typeface="Arial" pitchFamily="34" charset="0"/>
              </a:rPr>
              <a:t>: es una unidad de ancho de banda Por supuesto, si la comunicación se produjera a esta velocidad, 1 bit por 1segundo, sería demasiado lenta. Imagínese si tratara de enviar el código ASCII correspondiente a su nombre y dirección.</a:t>
            </a:r>
          </a:p>
          <a:p>
            <a:endParaRPr lang="es-EC" dirty="0"/>
          </a:p>
        </p:txBody>
      </p:sp>
    </p:spTree>
    <p:extLst>
      <p:ext uri="{BB962C8B-B14F-4D97-AF65-F5344CB8AC3E}">
        <p14:creationId xmlns:p14="http://schemas.microsoft.com/office/powerpoint/2010/main" val="3319137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16632"/>
            <a:ext cx="7467600" cy="1143000"/>
          </a:xfrm>
        </p:spPr>
        <p:txBody>
          <a:bodyPr>
            <a:normAutofit/>
          </a:bodyPr>
          <a:lstStyle/>
          <a:p>
            <a:pPr algn="ctr"/>
            <a:r>
              <a:rPr lang="es-EC" sz="4000" b="1" dirty="0" smtClean="0">
                <a:solidFill>
                  <a:srgbClr val="00B0F0"/>
                </a:solidFill>
              </a:rPr>
              <a:t>limitaciones</a:t>
            </a:r>
            <a:endParaRPr lang="es-EC" sz="4000" b="1" dirty="0">
              <a:solidFill>
                <a:srgbClr val="00B0F0"/>
              </a:solidFill>
            </a:endParaRPr>
          </a:p>
        </p:txBody>
      </p:sp>
      <p:sp>
        <p:nvSpPr>
          <p:cNvPr id="3" name="2 Marcador de contenido"/>
          <p:cNvSpPr>
            <a:spLocks noGrp="1"/>
          </p:cNvSpPr>
          <p:nvPr>
            <p:ph sz="quarter" idx="1"/>
          </p:nvPr>
        </p:nvSpPr>
        <p:spPr>
          <a:xfrm>
            <a:off x="395536" y="1628800"/>
            <a:ext cx="8136904" cy="4873752"/>
          </a:xfrm>
        </p:spPr>
        <p:txBody>
          <a:bodyPr>
            <a:normAutofit fontScale="92500"/>
          </a:bodyPr>
          <a:lstStyle/>
          <a:p>
            <a:pPr algn="just">
              <a:lnSpc>
                <a:spcPct val="150000"/>
              </a:lnSpc>
            </a:pPr>
            <a:r>
              <a:rPr lang="es-EC" sz="2000" dirty="0" smtClean="0">
                <a:latin typeface="Arial" pitchFamily="34" charset="0"/>
                <a:cs typeface="Arial" pitchFamily="34" charset="0"/>
              </a:rPr>
              <a:t>El </a:t>
            </a:r>
            <a:r>
              <a:rPr lang="es-EC" sz="2000" dirty="0">
                <a:latin typeface="Arial" pitchFamily="34" charset="0"/>
                <a:cs typeface="Arial" pitchFamily="34" charset="0"/>
              </a:rPr>
              <a:t>ancho de banda varía según el tipo de medio, además de las tecnologías LAN y WAN utilizadas. </a:t>
            </a:r>
            <a:r>
              <a:rPr lang="es-EC" sz="2000" dirty="0" smtClean="0">
                <a:latin typeface="Arial" pitchFamily="34" charset="0"/>
                <a:cs typeface="Arial" pitchFamily="34" charset="0"/>
              </a:rPr>
              <a:t>Las </a:t>
            </a:r>
            <a:r>
              <a:rPr lang="es-EC" sz="2000" dirty="0">
                <a:latin typeface="Arial" pitchFamily="34" charset="0"/>
                <a:cs typeface="Arial" pitchFamily="34" charset="0"/>
              </a:rPr>
              <a:t>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a:t>
            </a:r>
            <a:endParaRPr lang="es-EC" sz="2000" dirty="0" smtClean="0">
              <a:latin typeface="Arial" pitchFamily="34" charset="0"/>
              <a:cs typeface="Arial" pitchFamily="34" charset="0"/>
            </a:endParaRPr>
          </a:p>
          <a:p>
            <a:pPr algn="just">
              <a:lnSpc>
                <a:spcPct val="150000"/>
              </a:lnSpc>
            </a:pPr>
            <a:endParaRPr lang="es-EC" sz="2000" dirty="0">
              <a:latin typeface="Arial" pitchFamily="34" charset="0"/>
              <a:cs typeface="Arial" pitchFamily="34" charset="0"/>
            </a:endParaRPr>
          </a:p>
          <a:p>
            <a:pPr>
              <a:lnSpc>
                <a:spcPct val="160000"/>
              </a:lnSpc>
            </a:pPr>
            <a:r>
              <a:rPr lang="es-EC" sz="2100" dirty="0">
                <a:latin typeface="Arial" pitchFamily="34" charset="0"/>
                <a:cs typeface="Arial" pitchFamily="34" charset="0"/>
              </a:rPr>
              <a:t>E</a:t>
            </a:r>
            <a:r>
              <a:rPr lang="es-EC" sz="2100" dirty="0" smtClean="0">
                <a:latin typeface="Arial" pitchFamily="34" charset="0"/>
                <a:cs typeface="Arial" pitchFamily="34" charset="0"/>
              </a:rPr>
              <a:t>l </a:t>
            </a:r>
            <a:r>
              <a:rPr lang="es-EC" sz="2100" dirty="0">
                <a:latin typeface="Arial" pitchFamily="34" charset="0"/>
                <a:cs typeface="Arial" pitchFamily="34" charset="0"/>
              </a:rPr>
              <a:t>verdadero ancho de banda de una red queda determinado por una combinación de los medios físicos y las tecnologías seleccionadas para señalizar y detectar señales de red</a:t>
            </a:r>
          </a:p>
        </p:txBody>
      </p:sp>
    </p:spTree>
    <p:extLst>
      <p:ext uri="{BB962C8B-B14F-4D97-AF65-F5344CB8AC3E}">
        <p14:creationId xmlns:p14="http://schemas.microsoft.com/office/powerpoint/2010/main" val="355957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28943" t="18934" r="11785" b="18184"/>
          <a:stretch/>
        </p:blipFill>
        <p:spPr bwMode="auto">
          <a:xfrm>
            <a:off x="611560" y="1052736"/>
            <a:ext cx="5781154" cy="4599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Cuadro de texto 2"/>
          <p:cNvSpPr txBox="1">
            <a:spLocks noChangeArrowheads="1"/>
          </p:cNvSpPr>
          <p:nvPr/>
        </p:nvSpPr>
        <p:spPr bwMode="auto">
          <a:xfrm>
            <a:off x="6948264" y="1916832"/>
            <a:ext cx="1728192" cy="27880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lnSpc>
                <a:spcPct val="115000"/>
              </a:lnSpc>
              <a:spcAft>
                <a:spcPts val="1000"/>
              </a:spcAft>
            </a:pPr>
            <a:r>
              <a:rPr lang="es-EC" sz="1400" dirty="0">
                <a:effectLst/>
                <a:latin typeface="Arial"/>
                <a:ea typeface="Calibri"/>
                <a:cs typeface="Times New Roman"/>
              </a:rPr>
              <a:t>La figura muestra algunos tipos comunes de medios de networking y los límites de distancia y ancho de banda al usar la tecnología de networking indicada</a:t>
            </a:r>
            <a:endParaRPr lang="es-EC" sz="1200" dirty="0">
              <a:effectLst/>
              <a:latin typeface="Calibri"/>
              <a:ea typeface="Calibri"/>
              <a:cs typeface="Times New Roman"/>
            </a:endParaRPr>
          </a:p>
        </p:txBody>
      </p:sp>
      <p:sp>
        <p:nvSpPr>
          <p:cNvPr id="6" name="14 Flecha derecha"/>
          <p:cNvSpPr/>
          <p:nvPr/>
        </p:nvSpPr>
        <p:spPr>
          <a:xfrm>
            <a:off x="6447249" y="3116272"/>
            <a:ext cx="387082" cy="4772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Tree>
    <p:extLst>
      <p:ext uri="{BB962C8B-B14F-4D97-AF65-F5344CB8AC3E}">
        <p14:creationId xmlns:p14="http://schemas.microsoft.com/office/powerpoint/2010/main" val="2177639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sz="quarter" idx="1"/>
          </p:nvPr>
        </p:nvPicPr>
        <p:blipFill rotWithShape="1">
          <a:blip r:embed="rId2">
            <a:extLst>
              <a:ext uri="{28A0092B-C50C-407E-A947-70E740481C1C}">
                <a14:useLocalDpi xmlns:a14="http://schemas.microsoft.com/office/drawing/2010/main" val="0"/>
              </a:ext>
            </a:extLst>
          </a:blip>
          <a:srcRect l="21576" t="10519" r="23117" b="24962"/>
          <a:stretch/>
        </p:blipFill>
        <p:spPr bwMode="auto">
          <a:xfrm>
            <a:off x="611560" y="1196752"/>
            <a:ext cx="5394424" cy="4719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5" name="Cuadro de texto 2"/>
          <p:cNvSpPr txBox="1">
            <a:spLocks noChangeArrowheads="1"/>
          </p:cNvSpPr>
          <p:nvPr/>
        </p:nvSpPr>
        <p:spPr bwMode="auto">
          <a:xfrm>
            <a:off x="6588224" y="2551430"/>
            <a:ext cx="2016224" cy="226190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lnSpc>
                <a:spcPct val="150000"/>
              </a:lnSpc>
              <a:spcAft>
                <a:spcPts val="1000"/>
              </a:spcAft>
              <a:tabLst>
                <a:tab pos="3686810" algn="l"/>
              </a:tabLst>
            </a:pPr>
            <a:r>
              <a:rPr lang="es-EC" sz="1600" dirty="0">
                <a:effectLst/>
                <a:latin typeface="Arial"/>
                <a:ea typeface="Calibri"/>
                <a:cs typeface="Times New Roman"/>
              </a:rPr>
              <a:t>La figura resume los servicios WAN comunes y el ancho de banda asociado con cada servicio.</a:t>
            </a:r>
            <a:endParaRPr lang="es-EC" sz="1600" dirty="0">
              <a:effectLst/>
              <a:latin typeface="Calibri"/>
              <a:ea typeface="Calibri"/>
              <a:cs typeface="Times New Roman"/>
            </a:endParaRPr>
          </a:p>
          <a:p>
            <a:pPr>
              <a:lnSpc>
                <a:spcPct val="115000"/>
              </a:lnSpc>
              <a:spcAft>
                <a:spcPts val="1000"/>
              </a:spcAft>
            </a:pPr>
            <a:r>
              <a:rPr lang="es-EC" sz="1100" dirty="0">
                <a:effectLst/>
                <a:latin typeface="Calibri"/>
                <a:ea typeface="Calibri"/>
                <a:cs typeface="Times New Roman"/>
              </a:rPr>
              <a:t> </a:t>
            </a:r>
          </a:p>
        </p:txBody>
      </p:sp>
      <p:sp>
        <p:nvSpPr>
          <p:cNvPr id="6" name="17 Flecha derecha"/>
          <p:cNvSpPr/>
          <p:nvPr/>
        </p:nvSpPr>
        <p:spPr>
          <a:xfrm>
            <a:off x="6115783" y="3248660"/>
            <a:ext cx="454293" cy="709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Tree>
    <p:extLst>
      <p:ext uri="{BB962C8B-B14F-4D97-AF65-F5344CB8AC3E}">
        <p14:creationId xmlns:p14="http://schemas.microsoft.com/office/powerpoint/2010/main" val="3339440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4" y="3789040"/>
            <a:ext cx="5220068" cy="3000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647" y="142503"/>
            <a:ext cx="5215665" cy="3574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1000596" y="1132837"/>
            <a:ext cx="489558" cy="4650312"/>
          </a:xfrm>
          <a:prstGeom prst="rect">
            <a:avLst/>
          </a:prstGeom>
        </p:spPr>
        <p:txBody>
          <a:bodyPr vert="wordArtVert" wrap="none">
            <a:spAutoFit/>
          </a:bodyPr>
          <a:lstStyle/>
          <a:p>
            <a:r>
              <a:rPr lang="es-EC" dirty="0" smtClean="0">
                <a:solidFill>
                  <a:srgbClr val="0070C0"/>
                </a:solidFill>
                <a:latin typeface="Broadway" panose="04040905080B02020502" pitchFamily="82" charset="0"/>
              </a:rPr>
              <a:t>HISTORIA DE LAS</a:t>
            </a:r>
            <a:endParaRPr lang="es-EC" dirty="0">
              <a:solidFill>
                <a:srgbClr val="0070C0"/>
              </a:solidFill>
              <a:latin typeface="Broadway" panose="04040905080B02020502" pitchFamily="82" charset="0"/>
            </a:endParaRPr>
          </a:p>
        </p:txBody>
      </p:sp>
      <p:sp>
        <p:nvSpPr>
          <p:cNvPr id="3" name="2 Rectángulo"/>
          <p:cNvSpPr/>
          <p:nvPr/>
        </p:nvSpPr>
        <p:spPr>
          <a:xfrm>
            <a:off x="1490154" y="678674"/>
            <a:ext cx="489558" cy="5558638"/>
          </a:xfrm>
          <a:prstGeom prst="rect">
            <a:avLst/>
          </a:prstGeom>
        </p:spPr>
        <p:txBody>
          <a:bodyPr vert="wordArtVert" wrap="none">
            <a:spAutoFit/>
          </a:bodyPr>
          <a:lstStyle/>
          <a:p>
            <a:r>
              <a:rPr lang="es-EC" dirty="0" smtClean="0">
                <a:solidFill>
                  <a:srgbClr val="0070C0"/>
                </a:solidFill>
                <a:latin typeface="Broadway" panose="04040905080B02020502" pitchFamily="82" charset="0"/>
              </a:rPr>
              <a:t>REDES INFORMÁTICAS</a:t>
            </a:r>
            <a:endParaRPr lang="es-EC" dirty="0">
              <a:solidFill>
                <a:srgbClr val="0070C0"/>
              </a:solidFill>
              <a:latin typeface="Broadway" panose="04040905080B02020502" pitchFamily="82" charset="0"/>
            </a:endParaRPr>
          </a:p>
        </p:txBody>
      </p:sp>
    </p:spTree>
    <p:extLst>
      <p:ext uri="{BB962C8B-B14F-4D97-AF65-F5344CB8AC3E}">
        <p14:creationId xmlns:p14="http://schemas.microsoft.com/office/powerpoint/2010/main" val="959699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672328" y="308436"/>
            <a:ext cx="4025974" cy="369332"/>
          </a:xfrm>
          <a:prstGeom prst="rect">
            <a:avLst/>
          </a:prstGeom>
        </p:spPr>
        <p:txBody>
          <a:bodyPr wrap="none">
            <a:spAutoFit/>
          </a:bodyPr>
          <a:lstStyle/>
          <a:p>
            <a:r>
              <a:rPr lang="es-EC" dirty="0" smtClean="0">
                <a:solidFill>
                  <a:srgbClr val="0070C0"/>
                </a:solidFill>
                <a:latin typeface="Broadway" panose="04040905080B02020502" pitchFamily="82" charset="0"/>
              </a:rPr>
              <a:t>DISPOSITIVOS DE NETWORKING</a:t>
            </a:r>
            <a:endParaRPr lang="es-EC" dirty="0">
              <a:solidFill>
                <a:srgbClr val="0070C0"/>
              </a:solidFill>
              <a:latin typeface="Broadway" panose="04040905080B02020502" pitchFamily="82" charset="0"/>
            </a:endParaRPr>
          </a:p>
        </p:txBody>
      </p:sp>
      <p:sp>
        <p:nvSpPr>
          <p:cNvPr id="4" name="3 Rectángulo"/>
          <p:cNvSpPr/>
          <p:nvPr/>
        </p:nvSpPr>
        <p:spPr>
          <a:xfrm>
            <a:off x="356695" y="710872"/>
            <a:ext cx="8657241" cy="646331"/>
          </a:xfrm>
          <a:prstGeom prst="rect">
            <a:avLst/>
          </a:prstGeom>
        </p:spPr>
        <p:txBody>
          <a:bodyPr wrap="square">
            <a:spAutoFit/>
          </a:bodyPr>
          <a:lstStyle/>
          <a:p>
            <a:pPr algn="just"/>
            <a:r>
              <a:rPr lang="es-EC" dirty="0"/>
              <a:t>El primer grupo está compuesto por los dispositivos </a:t>
            </a:r>
            <a:r>
              <a:rPr lang="es-EC" dirty="0" smtClean="0"/>
              <a:t>de usuario incluyen </a:t>
            </a:r>
            <a:r>
              <a:rPr lang="es-EC" dirty="0"/>
              <a:t>los computadores, impresoras, escáneres, y </a:t>
            </a:r>
            <a:r>
              <a:rPr lang="es-EC" dirty="0" smtClean="0"/>
              <a:t>demás dispositivos </a:t>
            </a:r>
            <a:r>
              <a:rPr lang="es-EC" dirty="0"/>
              <a:t>que brindan servicios directamente al usuario.</a:t>
            </a:r>
          </a:p>
        </p:txBody>
      </p:sp>
      <p:sp>
        <p:nvSpPr>
          <p:cNvPr id="5" name="4 Rectángulo"/>
          <p:cNvSpPr/>
          <p:nvPr/>
        </p:nvSpPr>
        <p:spPr>
          <a:xfrm>
            <a:off x="356694" y="1365345"/>
            <a:ext cx="8657241" cy="923330"/>
          </a:xfrm>
          <a:prstGeom prst="rect">
            <a:avLst/>
          </a:prstGeom>
        </p:spPr>
        <p:txBody>
          <a:bodyPr wrap="square">
            <a:spAutoFit/>
          </a:bodyPr>
          <a:lstStyle/>
          <a:p>
            <a:pPr algn="just"/>
            <a:r>
              <a:rPr lang="es-EC" dirty="0"/>
              <a:t>El segundo grupo está formado por </a:t>
            </a:r>
            <a:r>
              <a:rPr lang="es-EC" dirty="0" smtClean="0"/>
              <a:t>los dispositivos </a:t>
            </a:r>
            <a:r>
              <a:rPr lang="es-EC" dirty="0"/>
              <a:t>de red. Los dispositivos de red son todos aquellos que conectan entre sí a los dispositivos </a:t>
            </a:r>
            <a:r>
              <a:rPr lang="es-EC" dirty="0" smtClean="0"/>
              <a:t>de usuario </a:t>
            </a:r>
            <a:r>
              <a:rPr lang="es-EC" dirty="0"/>
              <a:t>final, posibilitando su intercomunicación.</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72" y="2679761"/>
            <a:ext cx="4330333" cy="272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01" y="2679761"/>
            <a:ext cx="4368233" cy="282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4906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30633" y="332656"/>
            <a:ext cx="2562305" cy="369332"/>
          </a:xfrm>
          <a:prstGeom prst="rect">
            <a:avLst/>
          </a:prstGeom>
        </p:spPr>
        <p:txBody>
          <a:bodyPr wrap="none">
            <a:spAutoFit/>
          </a:bodyPr>
          <a:lstStyle/>
          <a:p>
            <a:r>
              <a:rPr lang="es-EC" i="0" u="none" strike="noStrike" baseline="0" dirty="0" smtClean="0">
                <a:solidFill>
                  <a:srgbClr val="0070C0"/>
                </a:solidFill>
                <a:latin typeface="Broadway" panose="04040905080B02020502" pitchFamily="82" charset="0"/>
              </a:rPr>
              <a:t>TOPOLOGÍA DE RED</a:t>
            </a:r>
            <a:endParaRPr lang="es-EC" dirty="0">
              <a:solidFill>
                <a:srgbClr val="0070C0"/>
              </a:solidFill>
              <a:latin typeface="Broadway" panose="04040905080B02020502" pitchFamily="8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60" y="2132855"/>
            <a:ext cx="664845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541087" y="701988"/>
            <a:ext cx="8473183" cy="1200329"/>
          </a:xfrm>
          <a:prstGeom prst="rect">
            <a:avLst/>
          </a:prstGeom>
        </p:spPr>
        <p:txBody>
          <a:bodyPr wrap="square">
            <a:spAutoFit/>
          </a:bodyPr>
          <a:lstStyle/>
          <a:p>
            <a:r>
              <a:rPr lang="es-EC" dirty="0"/>
              <a:t>La topología de red define la estructura de una red. Una parte de la definición topológica es la </a:t>
            </a:r>
            <a:r>
              <a:rPr lang="es-EC" dirty="0" smtClean="0"/>
              <a:t>topología física</a:t>
            </a:r>
            <a:r>
              <a:rPr lang="es-EC" dirty="0"/>
              <a:t>, que es la disposición real de los cables o medios. La otra parte es la topología lógica, que define </a:t>
            </a:r>
            <a:r>
              <a:rPr lang="es-EC" dirty="0" smtClean="0"/>
              <a:t>la forma </a:t>
            </a:r>
            <a:r>
              <a:rPr lang="es-EC" dirty="0"/>
              <a:t>en que los hosts acceden a los medios para enviar datos. Las topologías físicas más </a:t>
            </a:r>
            <a:r>
              <a:rPr lang="es-EC" dirty="0" smtClean="0"/>
              <a:t>comúnmente usadas </a:t>
            </a:r>
            <a:r>
              <a:rPr lang="es-EC" dirty="0"/>
              <a:t>son las siguientes:</a:t>
            </a:r>
          </a:p>
        </p:txBody>
      </p:sp>
    </p:spTree>
    <p:extLst>
      <p:ext uri="{BB962C8B-B14F-4D97-AF65-F5344CB8AC3E}">
        <p14:creationId xmlns:p14="http://schemas.microsoft.com/office/powerpoint/2010/main" val="13359417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74" y="2348880"/>
            <a:ext cx="6197548" cy="4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589095" y="332656"/>
            <a:ext cx="2748701" cy="369332"/>
          </a:xfrm>
          <a:prstGeom prst="rect">
            <a:avLst/>
          </a:prstGeom>
        </p:spPr>
        <p:txBody>
          <a:bodyPr wrap="none">
            <a:spAutoFit/>
          </a:bodyPr>
          <a:lstStyle/>
          <a:p>
            <a:r>
              <a:rPr lang="es-EC" dirty="0" smtClean="0">
                <a:solidFill>
                  <a:srgbClr val="0070C0"/>
                </a:solidFill>
                <a:latin typeface="Broadway" panose="04040905080B02020502" pitchFamily="82" charset="0"/>
              </a:rPr>
              <a:t>PROTOCOLOS DE RED</a:t>
            </a:r>
            <a:endParaRPr lang="es-EC" dirty="0">
              <a:solidFill>
                <a:srgbClr val="0070C0"/>
              </a:solidFill>
              <a:latin typeface="Broadway" panose="04040905080B02020502" pitchFamily="82" charset="0"/>
            </a:endParaRPr>
          </a:p>
        </p:txBody>
      </p:sp>
      <p:sp>
        <p:nvSpPr>
          <p:cNvPr id="3" name="2 Rectángulo"/>
          <p:cNvSpPr/>
          <p:nvPr/>
        </p:nvSpPr>
        <p:spPr>
          <a:xfrm>
            <a:off x="241444" y="701988"/>
            <a:ext cx="8651035" cy="2031325"/>
          </a:xfrm>
          <a:prstGeom prst="rect">
            <a:avLst/>
          </a:prstGeom>
        </p:spPr>
        <p:txBody>
          <a:bodyPr wrap="square">
            <a:spAutoFit/>
          </a:bodyPr>
          <a:lstStyle/>
          <a:p>
            <a:r>
              <a:rPr lang="es-EC" dirty="0">
                <a:solidFill>
                  <a:srgbClr val="0070C0"/>
                </a:solidFill>
              </a:rPr>
              <a:t>Los protocolos controlan todos los aspectos de la comunicación de datos, que incluye lo siguiente:</a:t>
            </a:r>
          </a:p>
          <a:p>
            <a:r>
              <a:rPr lang="es-EC" dirty="0">
                <a:solidFill>
                  <a:srgbClr val="0070C0"/>
                </a:solidFill>
              </a:rPr>
              <a:t>• </a:t>
            </a:r>
            <a:r>
              <a:rPr lang="es-EC" dirty="0"/>
              <a:t>Cómo se construye la red física</a:t>
            </a:r>
          </a:p>
          <a:p>
            <a:r>
              <a:rPr lang="es-EC" dirty="0">
                <a:solidFill>
                  <a:srgbClr val="0070C0"/>
                </a:solidFill>
              </a:rPr>
              <a:t>•</a:t>
            </a:r>
            <a:r>
              <a:rPr lang="es-EC" dirty="0"/>
              <a:t> Cómo los computadores se conectan a la red</a:t>
            </a:r>
          </a:p>
          <a:p>
            <a:r>
              <a:rPr lang="es-EC" dirty="0">
                <a:solidFill>
                  <a:srgbClr val="0070C0"/>
                </a:solidFill>
              </a:rPr>
              <a:t>•</a:t>
            </a:r>
            <a:r>
              <a:rPr lang="es-EC" dirty="0"/>
              <a:t> Cómo se formatean los datos para su transmisión</a:t>
            </a:r>
          </a:p>
          <a:p>
            <a:r>
              <a:rPr lang="es-EC" dirty="0">
                <a:solidFill>
                  <a:srgbClr val="0070C0"/>
                </a:solidFill>
              </a:rPr>
              <a:t>•</a:t>
            </a:r>
            <a:r>
              <a:rPr lang="es-EC" dirty="0"/>
              <a:t> Cómo se envían los datos</a:t>
            </a:r>
          </a:p>
          <a:p>
            <a:r>
              <a:rPr lang="es-EC" dirty="0">
                <a:solidFill>
                  <a:srgbClr val="0070C0"/>
                </a:solidFill>
              </a:rPr>
              <a:t>• </a:t>
            </a:r>
            <a:r>
              <a:rPr lang="es-EC" dirty="0"/>
              <a:t>Cómo se manejan los errores</a:t>
            </a:r>
          </a:p>
        </p:txBody>
      </p:sp>
    </p:spTree>
    <p:extLst>
      <p:ext uri="{BB962C8B-B14F-4D97-AF65-F5344CB8AC3E}">
        <p14:creationId xmlns:p14="http://schemas.microsoft.com/office/powerpoint/2010/main" val="3666546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713189" y="260648"/>
            <a:ext cx="3717621" cy="369332"/>
          </a:xfrm>
          <a:prstGeom prst="rect">
            <a:avLst/>
          </a:prstGeom>
        </p:spPr>
        <p:txBody>
          <a:bodyPr wrap="none">
            <a:spAutoFit/>
          </a:bodyPr>
          <a:lstStyle/>
          <a:p>
            <a:pPr algn="ctr"/>
            <a:r>
              <a:rPr lang="es-EC" i="0" u="none" strike="noStrike" baseline="0" dirty="0" smtClean="0">
                <a:solidFill>
                  <a:srgbClr val="0070C0"/>
                </a:solidFill>
                <a:latin typeface="Broadway" panose="04040905080B02020502" pitchFamily="82" charset="0"/>
              </a:rPr>
              <a:t>REDES DE ÁREA LOCAL (LAN)</a:t>
            </a:r>
            <a:endParaRPr lang="es-EC" dirty="0">
              <a:solidFill>
                <a:srgbClr val="0070C0"/>
              </a:solidFill>
              <a:latin typeface="Broadway" panose="04040905080B02020502" pitchFamily="8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47" y="2564904"/>
            <a:ext cx="6192101" cy="411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142786" y="680993"/>
            <a:ext cx="4572000" cy="2031325"/>
          </a:xfrm>
          <a:prstGeom prst="rect">
            <a:avLst/>
          </a:prstGeom>
        </p:spPr>
        <p:txBody>
          <a:bodyPr>
            <a:spAutoFit/>
          </a:bodyPr>
          <a:lstStyle/>
          <a:p>
            <a:r>
              <a:rPr lang="es-EC" dirty="0">
                <a:solidFill>
                  <a:srgbClr val="0070C0"/>
                </a:solidFill>
              </a:rPr>
              <a:t>Las LAN constan de los siguientes componentes:</a:t>
            </a:r>
          </a:p>
          <a:p>
            <a:r>
              <a:rPr lang="es-EC" dirty="0">
                <a:solidFill>
                  <a:srgbClr val="0070C0"/>
                </a:solidFill>
              </a:rPr>
              <a:t>•</a:t>
            </a:r>
            <a:r>
              <a:rPr lang="es-EC" dirty="0"/>
              <a:t> Computadores</a:t>
            </a:r>
          </a:p>
          <a:p>
            <a:r>
              <a:rPr lang="es-EC" dirty="0">
                <a:solidFill>
                  <a:srgbClr val="0070C0"/>
                </a:solidFill>
              </a:rPr>
              <a:t>•</a:t>
            </a:r>
            <a:r>
              <a:rPr lang="es-EC" dirty="0"/>
              <a:t> Tarjetas de interfaz de red</a:t>
            </a:r>
          </a:p>
          <a:p>
            <a:r>
              <a:rPr lang="es-EC" dirty="0">
                <a:solidFill>
                  <a:srgbClr val="0070C0"/>
                </a:solidFill>
              </a:rPr>
              <a:t>•</a:t>
            </a:r>
            <a:r>
              <a:rPr lang="es-EC" dirty="0"/>
              <a:t> Dispositivos periféricos</a:t>
            </a:r>
          </a:p>
          <a:p>
            <a:r>
              <a:rPr lang="es-EC" dirty="0">
                <a:solidFill>
                  <a:srgbClr val="0070C0"/>
                </a:solidFill>
              </a:rPr>
              <a:t>•</a:t>
            </a:r>
            <a:r>
              <a:rPr lang="es-EC" dirty="0"/>
              <a:t> Medios de </a:t>
            </a:r>
            <a:r>
              <a:rPr lang="es-EC" dirty="0" err="1"/>
              <a:t>networking</a:t>
            </a:r>
            <a:endParaRPr lang="es-EC" dirty="0"/>
          </a:p>
          <a:p>
            <a:r>
              <a:rPr lang="es-EC" dirty="0">
                <a:solidFill>
                  <a:srgbClr val="0070C0"/>
                </a:solidFill>
              </a:rPr>
              <a:t>•</a:t>
            </a:r>
            <a:r>
              <a:rPr lang="es-EC" dirty="0"/>
              <a:t> Dispositivos de </a:t>
            </a:r>
            <a:r>
              <a:rPr lang="es-EC" dirty="0" err="1"/>
              <a:t>networking</a:t>
            </a:r>
            <a:endParaRPr lang="es-EC" dirty="0"/>
          </a:p>
        </p:txBody>
      </p:sp>
      <p:sp>
        <p:nvSpPr>
          <p:cNvPr id="4" name="3 Rectángulo"/>
          <p:cNvSpPr/>
          <p:nvPr/>
        </p:nvSpPr>
        <p:spPr>
          <a:xfrm>
            <a:off x="5292080" y="957991"/>
            <a:ext cx="3600400" cy="1477328"/>
          </a:xfrm>
          <a:prstGeom prst="rect">
            <a:avLst/>
          </a:prstGeom>
        </p:spPr>
        <p:txBody>
          <a:bodyPr wrap="square">
            <a:spAutoFit/>
          </a:bodyPr>
          <a:lstStyle/>
          <a:p>
            <a:r>
              <a:rPr lang="es-EC" dirty="0">
                <a:solidFill>
                  <a:srgbClr val="0070C0"/>
                </a:solidFill>
              </a:rPr>
              <a:t>Algunas de las tecnologías comunes </a:t>
            </a:r>
            <a:endParaRPr lang="es-EC" dirty="0" smtClean="0">
              <a:solidFill>
                <a:srgbClr val="0070C0"/>
              </a:solidFill>
            </a:endParaRPr>
          </a:p>
          <a:p>
            <a:r>
              <a:rPr lang="es-EC" dirty="0" smtClean="0">
                <a:solidFill>
                  <a:srgbClr val="0070C0"/>
                </a:solidFill>
              </a:rPr>
              <a:t>de </a:t>
            </a:r>
            <a:r>
              <a:rPr lang="es-EC" dirty="0">
                <a:solidFill>
                  <a:srgbClr val="0070C0"/>
                </a:solidFill>
              </a:rPr>
              <a:t>LAN son:</a:t>
            </a:r>
          </a:p>
          <a:p>
            <a:r>
              <a:rPr lang="es-EC" dirty="0">
                <a:solidFill>
                  <a:srgbClr val="0070C0"/>
                </a:solidFill>
              </a:rPr>
              <a:t>•</a:t>
            </a:r>
            <a:r>
              <a:rPr lang="es-EC" dirty="0"/>
              <a:t> Ethernet</a:t>
            </a:r>
          </a:p>
          <a:p>
            <a:r>
              <a:rPr lang="es-EC" dirty="0">
                <a:solidFill>
                  <a:srgbClr val="0070C0"/>
                </a:solidFill>
              </a:rPr>
              <a:t>•</a:t>
            </a:r>
            <a:r>
              <a:rPr lang="es-EC" dirty="0"/>
              <a:t> </a:t>
            </a:r>
            <a:r>
              <a:rPr lang="es-EC" dirty="0" err="1"/>
              <a:t>Token</a:t>
            </a:r>
            <a:r>
              <a:rPr lang="es-EC" dirty="0"/>
              <a:t> Ring</a:t>
            </a:r>
          </a:p>
          <a:p>
            <a:r>
              <a:rPr lang="es-EC" dirty="0">
                <a:solidFill>
                  <a:srgbClr val="0070C0"/>
                </a:solidFill>
              </a:rPr>
              <a:t>•</a:t>
            </a:r>
            <a:r>
              <a:rPr lang="es-EC" dirty="0"/>
              <a:t> FDDI</a:t>
            </a:r>
          </a:p>
        </p:txBody>
      </p:sp>
    </p:spTree>
    <p:extLst>
      <p:ext uri="{BB962C8B-B14F-4D97-AF65-F5344CB8AC3E}">
        <p14:creationId xmlns:p14="http://schemas.microsoft.com/office/powerpoint/2010/main" val="276944583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98465" y="116632"/>
            <a:ext cx="5143780" cy="523220"/>
          </a:xfrm>
          <a:prstGeom prst="rect">
            <a:avLst/>
          </a:prstGeom>
        </p:spPr>
        <p:txBody>
          <a:bodyPr wrap="none">
            <a:spAutoFit/>
          </a:bodyPr>
          <a:lstStyle/>
          <a:p>
            <a:r>
              <a:rPr lang="es-EC" sz="2800" dirty="0" smtClean="0">
                <a:solidFill>
                  <a:srgbClr val="FF0000"/>
                </a:solidFill>
                <a:latin typeface="Broadway" pitchFamily="82" charset="0"/>
              </a:rPr>
              <a:t>Redes de área local (LAN) </a:t>
            </a:r>
            <a:endParaRPr lang="es-EC" sz="2800" dirty="0">
              <a:solidFill>
                <a:srgbClr val="FF0000"/>
              </a:solidFill>
              <a:latin typeface="Broadway" pitchFamily="82" charset="0"/>
            </a:endParaRPr>
          </a:p>
        </p:txBody>
      </p:sp>
      <p:sp>
        <p:nvSpPr>
          <p:cNvPr id="5" name="4 Rectángulo"/>
          <p:cNvSpPr/>
          <p:nvPr/>
        </p:nvSpPr>
        <p:spPr>
          <a:xfrm>
            <a:off x="2051720" y="3429000"/>
            <a:ext cx="6048672" cy="523220"/>
          </a:xfrm>
          <a:prstGeom prst="rect">
            <a:avLst/>
          </a:prstGeom>
        </p:spPr>
        <p:txBody>
          <a:bodyPr wrap="square">
            <a:spAutoFit/>
          </a:bodyPr>
          <a:lstStyle/>
          <a:p>
            <a:r>
              <a:rPr lang="es-EC" sz="2800" b="1" dirty="0" smtClean="0">
                <a:solidFill>
                  <a:srgbClr val="0070C0"/>
                </a:solidFill>
                <a:latin typeface="Carmine Tango" pitchFamily="66" charset="0"/>
              </a:rPr>
              <a:t>Las LAN constan de los siguientes componentes: </a:t>
            </a:r>
            <a:endParaRPr lang="es-EC" sz="2800" b="1" dirty="0">
              <a:solidFill>
                <a:srgbClr val="0070C0"/>
              </a:solidFill>
              <a:latin typeface="Carmine Tango" pitchFamily="66" charset="0"/>
            </a:endParaRPr>
          </a:p>
        </p:txBody>
      </p:sp>
      <p:sp>
        <p:nvSpPr>
          <p:cNvPr id="6" name="5 Rectángulo"/>
          <p:cNvSpPr/>
          <p:nvPr/>
        </p:nvSpPr>
        <p:spPr>
          <a:xfrm>
            <a:off x="2943114" y="4149080"/>
            <a:ext cx="5135218" cy="2554545"/>
          </a:xfrm>
          <a:prstGeom prst="rect">
            <a:avLst/>
          </a:prstGeom>
        </p:spPr>
        <p:txBody>
          <a:bodyPr wrap="square">
            <a:spAutoFit/>
          </a:bodyPr>
          <a:lstStyle/>
          <a:p>
            <a:r>
              <a:rPr lang="es-EC" sz="3200" b="1" dirty="0" smtClean="0">
                <a:latin typeface="Carmine Tango" pitchFamily="66" charset="0"/>
              </a:rPr>
              <a:t>    Computadores </a:t>
            </a:r>
          </a:p>
          <a:p>
            <a:r>
              <a:rPr lang="es-EC" sz="3200" b="1" dirty="0" smtClean="0">
                <a:latin typeface="Carmine Tango" pitchFamily="66" charset="0"/>
              </a:rPr>
              <a:t>• Tarjetas de interfaz de red </a:t>
            </a:r>
          </a:p>
          <a:p>
            <a:r>
              <a:rPr lang="es-EC" sz="3200" b="1" dirty="0" smtClean="0">
                <a:latin typeface="Carmine Tango" pitchFamily="66" charset="0"/>
              </a:rPr>
              <a:t>• Dispositivos periféricos </a:t>
            </a:r>
          </a:p>
          <a:p>
            <a:r>
              <a:rPr lang="es-EC" sz="3200" b="1" dirty="0" smtClean="0">
                <a:latin typeface="Carmine Tango" pitchFamily="66" charset="0"/>
              </a:rPr>
              <a:t>• Medios de networking </a:t>
            </a:r>
          </a:p>
          <a:p>
            <a:r>
              <a:rPr lang="es-EC" sz="3200" b="1" dirty="0" smtClean="0">
                <a:latin typeface="Carmine Tango" pitchFamily="66" charset="0"/>
              </a:rPr>
              <a:t>• Dispositivos de networking </a:t>
            </a:r>
            <a:endParaRPr lang="es-EC" sz="3200" b="1" dirty="0">
              <a:latin typeface="Carmine Tango" pitchFamily="66" charset="0"/>
            </a:endParaRPr>
          </a:p>
        </p:txBody>
      </p:sp>
      <p:pic>
        <p:nvPicPr>
          <p:cNvPr id="1026" name="Picture 2" descr="http://www.aulapc.es/paginas/internet/paginas/redes/lan/imagenes/l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980728"/>
            <a:ext cx="2952328" cy="220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0860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TotalTime>
  <Words>1713</Words>
  <Application>Microsoft Office PowerPoint</Application>
  <PresentationFormat>Presentación en pantalla (4:3)</PresentationFormat>
  <Paragraphs>145</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DESCRIPCION GRÁFICA DE LAS REDES INTERNAS Y EXTERNAS</vt:lpstr>
      <vt:lpstr>ACHO DE BANDA: IMPORTANCIA</vt:lpstr>
      <vt:lpstr>Presentación de PowerPoint</vt:lpstr>
      <vt:lpstr>El escritorio</vt:lpstr>
      <vt:lpstr>ANALOGÍAS</vt:lpstr>
      <vt:lpstr>Presentación de PowerPoint</vt:lpstr>
      <vt:lpstr>MEDICIÓN </vt:lpstr>
      <vt:lpstr>Tabla de medición</vt:lpstr>
      <vt:lpstr>limitaciones</vt:lpstr>
      <vt:lpstr>Presentación de PowerPoint</vt:lpstr>
      <vt:lpstr>Presentación de PowerPoint</vt:lpstr>
    </vt:vector>
  </TitlesOfParts>
  <Company>GP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Personal</dc:creator>
  <cp:lastModifiedBy>Laboratorio 4</cp:lastModifiedBy>
  <cp:revision>9</cp:revision>
  <dcterms:created xsi:type="dcterms:W3CDTF">2015-06-23T03:24:44Z</dcterms:created>
  <dcterms:modified xsi:type="dcterms:W3CDTF">2015-06-24T12:41:03Z</dcterms:modified>
</cp:coreProperties>
</file>