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1" r:id="rId3"/>
    <p:sldId id="256" r:id="rId4"/>
    <p:sldId id="257" r:id="rId5"/>
    <p:sldId id="258" r:id="rId6"/>
    <p:sldId id="259" r:id="rId7"/>
    <p:sldId id="260" r:id="rId8"/>
    <p:sldId id="262" r:id="rId9"/>
    <p:sldId id="263" r:id="rId10"/>
    <p:sldId id="264" r:id="rId11"/>
    <p:sldId id="265" r:id="rId12"/>
    <p:sldId id="266" r:id="rId13"/>
    <p:sldId id="267" r:id="rId14"/>
    <p:sldId id="268" r:id="rId15"/>
    <p:sldId id="292" r:id="rId16"/>
    <p:sldId id="293" r:id="rId17"/>
    <p:sldId id="294" r:id="rId18"/>
    <p:sldId id="295" r:id="rId19"/>
    <p:sldId id="296" r:id="rId20"/>
    <p:sldId id="297" r:id="rId21"/>
    <p:sldId id="298" r:id="rId22"/>
    <p:sldId id="299" r:id="rId23"/>
    <p:sldId id="300" r:id="rId24"/>
    <p:sldId id="301" r:id="rId25"/>
    <p:sldId id="302" r:id="rId26"/>
    <p:sldId id="303"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1" r:id="rId40"/>
    <p:sldId id="282" r:id="rId41"/>
    <p:sldId id="283" r:id="rId42"/>
    <p:sldId id="284" r:id="rId43"/>
    <p:sldId id="285" r:id="rId44"/>
    <p:sldId id="286" r:id="rId45"/>
    <p:sldId id="287" r:id="rId46"/>
    <p:sldId id="288" r:id="rId47"/>
    <p:sldId id="289" r:id="rId48"/>
    <p:sldId id="290" r:id="rId49"/>
    <p:sldId id="291" r:id="rId50"/>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30" autoAdjust="0"/>
    <p:restoredTop sz="94660"/>
  </p:normalViewPr>
  <p:slideViewPr>
    <p:cSldViewPr>
      <p:cViewPr>
        <p:scale>
          <a:sx n="76" d="100"/>
          <a:sy n="76" d="100"/>
        </p:scale>
        <p:origin x="-120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4E39E370-E880-4AF0-A259-144CD2613DC5}" type="datetimeFigureOut">
              <a:rPr lang="es-ES" smtClean="0"/>
              <a:t>24/06/2015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25EB4D94-8BE7-475C-B194-D406417E9353}" type="slidenum">
              <a:rPr lang="es-ES" smtClean="0"/>
              <a:t>‹Nº›</a:t>
            </a:fld>
            <a:endParaRPr lang="es-ES"/>
          </a:p>
        </p:txBody>
      </p:sp>
    </p:spTree>
    <p:extLst>
      <p:ext uri="{BB962C8B-B14F-4D97-AF65-F5344CB8AC3E}">
        <p14:creationId xmlns:p14="http://schemas.microsoft.com/office/powerpoint/2010/main" val="1891412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4E39E370-E880-4AF0-A259-144CD2613DC5}" type="datetimeFigureOut">
              <a:rPr lang="es-ES" smtClean="0"/>
              <a:t>24/06/2015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25EB4D94-8BE7-475C-B194-D406417E9353}" type="slidenum">
              <a:rPr lang="es-ES" smtClean="0"/>
              <a:t>‹Nº›</a:t>
            </a:fld>
            <a:endParaRPr lang="es-ES"/>
          </a:p>
        </p:txBody>
      </p:sp>
    </p:spTree>
    <p:extLst>
      <p:ext uri="{BB962C8B-B14F-4D97-AF65-F5344CB8AC3E}">
        <p14:creationId xmlns:p14="http://schemas.microsoft.com/office/powerpoint/2010/main" val="262274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4E39E370-E880-4AF0-A259-144CD2613DC5}" type="datetimeFigureOut">
              <a:rPr lang="es-ES" smtClean="0"/>
              <a:t>24/06/2015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25EB4D94-8BE7-475C-B194-D406417E9353}" type="slidenum">
              <a:rPr lang="es-ES" smtClean="0"/>
              <a:t>‹Nº›</a:t>
            </a:fld>
            <a:endParaRPr lang="es-ES"/>
          </a:p>
        </p:txBody>
      </p:sp>
    </p:spTree>
    <p:extLst>
      <p:ext uri="{BB962C8B-B14F-4D97-AF65-F5344CB8AC3E}">
        <p14:creationId xmlns:p14="http://schemas.microsoft.com/office/powerpoint/2010/main" val="794409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altLang="es-E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s-ES" altLang="es-E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49B1EDD-69B7-4201-9743-21602C190D14}" type="slidenum">
              <a:rPr lang="es-ES" altLang="es-ES">
                <a:solidFill>
                  <a:srgbClr val="000000"/>
                </a:solidFill>
              </a:rPr>
              <a:pPr>
                <a:defRPr/>
              </a:pPr>
              <a:t>‹Nº›</a:t>
            </a:fld>
            <a:endParaRPr lang="es-ES" altLang="es-ES" dirty="0">
              <a:solidFill>
                <a:srgbClr val="000000"/>
              </a:solidFill>
            </a:endParaRPr>
          </a:p>
        </p:txBody>
      </p:sp>
    </p:spTree>
    <p:extLst>
      <p:ext uri="{BB962C8B-B14F-4D97-AF65-F5344CB8AC3E}">
        <p14:creationId xmlns:p14="http://schemas.microsoft.com/office/powerpoint/2010/main" val="20481021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altLang="es-E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s-ES" altLang="es-E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004FA65-78DA-4CDF-9431-3B33103D1DC0}" type="slidenum">
              <a:rPr lang="es-ES" altLang="es-ES">
                <a:solidFill>
                  <a:srgbClr val="000000"/>
                </a:solidFill>
              </a:rPr>
              <a:pPr>
                <a:defRPr/>
              </a:pPr>
              <a:t>‹Nº›</a:t>
            </a:fld>
            <a:endParaRPr lang="es-ES" altLang="es-ES" dirty="0">
              <a:solidFill>
                <a:srgbClr val="000000"/>
              </a:solidFill>
            </a:endParaRPr>
          </a:p>
        </p:txBody>
      </p:sp>
    </p:spTree>
    <p:extLst>
      <p:ext uri="{BB962C8B-B14F-4D97-AF65-F5344CB8AC3E}">
        <p14:creationId xmlns:p14="http://schemas.microsoft.com/office/powerpoint/2010/main" val="5365761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s-ES" altLang="es-E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s-ES" altLang="es-E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4B5EC92-E3A0-4EEA-BFD4-B7267714111A}" type="slidenum">
              <a:rPr lang="es-ES" altLang="es-ES">
                <a:solidFill>
                  <a:srgbClr val="000000"/>
                </a:solidFill>
              </a:rPr>
              <a:pPr>
                <a:defRPr/>
              </a:pPr>
              <a:t>‹Nº›</a:t>
            </a:fld>
            <a:endParaRPr lang="es-ES" altLang="es-ES" dirty="0">
              <a:solidFill>
                <a:srgbClr val="000000"/>
              </a:solidFill>
            </a:endParaRPr>
          </a:p>
        </p:txBody>
      </p:sp>
    </p:spTree>
    <p:extLst>
      <p:ext uri="{BB962C8B-B14F-4D97-AF65-F5344CB8AC3E}">
        <p14:creationId xmlns:p14="http://schemas.microsoft.com/office/powerpoint/2010/main" val="404201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4"/>
          <p:cNvSpPr>
            <a:spLocks noGrp="1" noChangeArrowheads="1"/>
          </p:cNvSpPr>
          <p:nvPr>
            <p:ph type="dt" sz="half" idx="10"/>
          </p:nvPr>
        </p:nvSpPr>
        <p:spPr>
          <a:ln/>
        </p:spPr>
        <p:txBody>
          <a:bodyPr/>
          <a:lstStyle>
            <a:lvl1pPr>
              <a:defRPr/>
            </a:lvl1pPr>
          </a:lstStyle>
          <a:p>
            <a:pPr>
              <a:defRPr/>
            </a:pPr>
            <a:endParaRPr lang="es-ES" altLang="es-E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s-ES" altLang="es-E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7048576-E089-4522-9CC6-C5A07058694F}" type="slidenum">
              <a:rPr lang="es-ES" altLang="es-ES">
                <a:solidFill>
                  <a:srgbClr val="000000"/>
                </a:solidFill>
              </a:rPr>
              <a:pPr>
                <a:defRPr/>
              </a:pPr>
              <a:t>‹Nº›</a:t>
            </a:fld>
            <a:endParaRPr lang="es-ES" altLang="es-ES" dirty="0">
              <a:solidFill>
                <a:srgbClr val="000000"/>
              </a:solidFill>
            </a:endParaRPr>
          </a:p>
        </p:txBody>
      </p:sp>
    </p:spTree>
    <p:extLst>
      <p:ext uri="{BB962C8B-B14F-4D97-AF65-F5344CB8AC3E}">
        <p14:creationId xmlns:p14="http://schemas.microsoft.com/office/powerpoint/2010/main" val="16874824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4"/>
          <p:cNvSpPr>
            <a:spLocks noGrp="1" noChangeArrowheads="1"/>
          </p:cNvSpPr>
          <p:nvPr>
            <p:ph type="dt" sz="half" idx="10"/>
          </p:nvPr>
        </p:nvSpPr>
        <p:spPr>
          <a:ln/>
        </p:spPr>
        <p:txBody>
          <a:bodyPr/>
          <a:lstStyle>
            <a:lvl1pPr>
              <a:defRPr/>
            </a:lvl1pPr>
          </a:lstStyle>
          <a:p>
            <a:pPr>
              <a:defRPr/>
            </a:pPr>
            <a:endParaRPr lang="es-ES" altLang="es-E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s-ES" altLang="es-E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DBE5A785-3C48-4B60-8BC4-009C65F03DC1}" type="slidenum">
              <a:rPr lang="es-ES" altLang="es-ES">
                <a:solidFill>
                  <a:srgbClr val="000000"/>
                </a:solidFill>
              </a:rPr>
              <a:pPr>
                <a:defRPr/>
              </a:pPr>
              <a:t>‹Nº›</a:t>
            </a:fld>
            <a:endParaRPr lang="es-ES" altLang="es-ES" dirty="0">
              <a:solidFill>
                <a:srgbClr val="000000"/>
              </a:solidFill>
            </a:endParaRPr>
          </a:p>
        </p:txBody>
      </p:sp>
    </p:spTree>
    <p:extLst>
      <p:ext uri="{BB962C8B-B14F-4D97-AF65-F5344CB8AC3E}">
        <p14:creationId xmlns:p14="http://schemas.microsoft.com/office/powerpoint/2010/main" val="6966774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4"/>
          <p:cNvSpPr>
            <a:spLocks noGrp="1" noChangeArrowheads="1"/>
          </p:cNvSpPr>
          <p:nvPr>
            <p:ph type="dt" sz="half" idx="10"/>
          </p:nvPr>
        </p:nvSpPr>
        <p:spPr>
          <a:ln/>
        </p:spPr>
        <p:txBody>
          <a:bodyPr/>
          <a:lstStyle>
            <a:lvl1pPr>
              <a:defRPr/>
            </a:lvl1pPr>
          </a:lstStyle>
          <a:p>
            <a:pPr>
              <a:defRPr/>
            </a:pPr>
            <a:endParaRPr lang="es-ES" altLang="es-E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s-ES" altLang="es-E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331E0E2A-6C8A-4096-B3A4-EEBC07ED0789}" type="slidenum">
              <a:rPr lang="es-ES" altLang="es-ES">
                <a:solidFill>
                  <a:srgbClr val="000000"/>
                </a:solidFill>
              </a:rPr>
              <a:pPr>
                <a:defRPr/>
              </a:pPr>
              <a:t>‹Nº›</a:t>
            </a:fld>
            <a:endParaRPr lang="es-ES" altLang="es-ES" dirty="0">
              <a:solidFill>
                <a:srgbClr val="000000"/>
              </a:solidFill>
            </a:endParaRPr>
          </a:p>
        </p:txBody>
      </p:sp>
    </p:spTree>
    <p:extLst>
      <p:ext uri="{BB962C8B-B14F-4D97-AF65-F5344CB8AC3E}">
        <p14:creationId xmlns:p14="http://schemas.microsoft.com/office/powerpoint/2010/main" val="16348315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 altLang="es-E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s-ES" altLang="es-E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0D67C8AE-9379-4EA8-97A2-F76A5FA304AD}" type="slidenum">
              <a:rPr lang="es-ES" altLang="es-ES">
                <a:solidFill>
                  <a:srgbClr val="000000"/>
                </a:solidFill>
              </a:rPr>
              <a:pPr>
                <a:defRPr/>
              </a:pPr>
              <a:t>‹Nº›</a:t>
            </a:fld>
            <a:endParaRPr lang="es-ES" altLang="es-ES" dirty="0">
              <a:solidFill>
                <a:srgbClr val="000000"/>
              </a:solidFill>
            </a:endParaRPr>
          </a:p>
        </p:txBody>
      </p:sp>
    </p:spTree>
    <p:extLst>
      <p:ext uri="{BB962C8B-B14F-4D97-AF65-F5344CB8AC3E}">
        <p14:creationId xmlns:p14="http://schemas.microsoft.com/office/powerpoint/2010/main" val="16086882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ltLang="es-E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s-ES" altLang="es-E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D6B7428F-C68C-4F02-83B2-73E965B23F3E}" type="slidenum">
              <a:rPr lang="es-ES" altLang="es-ES">
                <a:solidFill>
                  <a:srgbClr val="000000"/>
                </a:solidFill>
              </a:rPr>
              <a:pPr>
                <a:defRPr/>
              </a:pPr>
              <a:t>‹Nº›</a:t>
            </a:fld>
            <a:endParaRPr lang="es-ES" altLang="es-ES" dirty="0">
              <a:solidFill>
                <a:srgbClr val="000000"/>
              </a:solidFill>
            </a:endParaRPr>
          </a:p>
        </p:txBody>
      </p:sp>
    </p:spTree>
    <p:extLst>
      <p:ext uri="{BB962C8B-B14F-4D97-AF65-F5344CB8AC3E}">
        <p14:creationId xmlns:p14="http://schemas.microsoft.com/office/powerpoint/2010/main" val="2833630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4E39E370-E880-4AF0-A259-144CD2613DC5}" type="datetimeFigureOut">
              <a:rPr lang="es-ES" smtClean="0"/>
              <a:t>24/06/2015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25EB4D94-8BE7-475C-B194-D406417E9353}" type="slidenum">
              <a:rPr lang="es-ES" smtClean="0"/>
              <a:t>‹Nº›</a:t>
            </a:fld>
            <a:endParaRPr lang="es-ES"/>
          </a:p>
        </p:txBody>
      </p:sp>
    </p:spTree>
    <p:extLst>
      <p:ext uri="{BB962C8B-B14F-4D97-AF65-F5344CB8AC3E}">
        <p14:creationId xmlns:p14="http://schemas.microsoft.com/office/powerpoint/2010/main" val="30983037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dirty="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ltLang="es-E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s-ES" altLang="es-E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3A710E2-4581-4119-B995-2B0CA44FC2F0}" type="slidenum">
              <a:rPr lang="es-ES" altLang="es-ES">
                <a:solidFill>
                  <a:srgbClr val="000000"/>
                </a:solidFill>
              </a:rPr>
              <a:pPr>
                <a:defRPr/>
              </a:pPr>
              <a:t>‹Nº›</a:t>
            </a:fld>
            <a:endParaRPr lang="es-ES" altLang="es-ES" dirty="0">
              <a:solidFill>
                <a:srgbClr val="000000"/>
              </a:solidFill>
            </a:endParaRPr>
          </a:p>
        </p:txBody>
      </p:sp>
    </p:spTree>
    <p:extLst>
      <p:ext uri="{BB962C8B-B14F-4D97-AF65-F5344CB8AC3E}">
        <p14:creationId xmlns:p14="http://schemas.microsoft.com/office/powerpoint/2010/main" val="41488209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altLang="es-E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s-ES" altLang="es-E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9D515FE-C700-4F67-A769-44E3E851FA53}" type="slidenum">
              <a:rPr lang="es-ES" altLang="es-ES">
                <a:solidFill>
                  <a:srgbClr val="000000"/>
                </a:solidFill>
              </a:rPr>
              <a:pPr>
                <a:defRPr/>
              </a:pPr>
              <a:t>‹Nº›</a:t>
            </a:fld>
            <a:endParaRPr lang="es-ES" altLang="es-ES" dirty="0">
              <a:solidFill>
                <a:srgbClr val="000000"/>
              </a:solidFill>
            </a:endParaRPr>
          </a:p>
        </p:txBody>
      </p:sp>
    </p:spTree>
    <p:extLst>
      <p:ext uri="{BB962C8B-B14F-4D97-AF65-F5344CB8AC3E}">
        <p14:creationId xmlns:p14="http://schemas.microsoft.com/office/powerpoint/2010/main" val="30466911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altLang="es-E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s-ES" altLang="es-E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DDB76DD-325C-4E2B-9B13-658B74B168A9}" type="slidenum">
              <a:rPr lang="es-ES" altLang="es-ES">
                <a:solidFill>
                  <a:srgbClr val="000000"/>
                </a:solidFill>
              </a:rPr>
              <a:pPr>
                <a:defRPr/>
              </a:pPr>
              <a:t>‹Nº›</a:t>
            </a:fld>
            <a:endParaRPr lang="es-ES" altLang="es-ES" dirty="0">
              <a:solidFill>
                <a:srgbClr val="000000"/>
              </a:solidFill>
            </a:endParaRPr>
          </a:p>
        </p:txBody>
      </p:sp>
    </p:spTree>
    <p:extLst>
      <p:ext uri="{BB962C8B-B14F-4D97-AF65-F5344CB8AC3E}">
        <p14:creationId xmlns:p14="http://schemas.microsoft.com/office/powerpoint/2010/main" val="2534731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4E39E370-E880-4AF0-A259-144CD2613DC5}" type="datetimeFigureOut">
              <a:rPr lang="es-ES" smtClean="0"/>
              <a:t>24/06/2015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25EB4D94-8BE7-475C-B194-D406417E9353}" type="slidenum">
              <a:rPr lang="es-ES" smtClean="0"/>
              <a:t>‹Nº›</a:t>
            </a:fld>
            <a:endParaRPr lang="es-ES"/>
          </a:p>
        </p:txBody>
      </p:sp>
    </p:spTree>
    <p:extLst>
      <p:ext uri="{BB962C8B-B14F-4D97-AF65-F5344CB8AC3E}">
        <p14:creationId xmlns:p14="http://schemas.microsoft.com/office/powerpoint/2010/main" val="92173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4E39E370-E880-4AF0-A259-144CD2613DC5}" type="datetimeFigureOut">
              <a:rPr lang="es-ES" smtClean="0"/>
              <a:t>24/06/2015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25EB4D94-8BE7-475C-B194-D406417E9353}" type="slidenum">
              <a:rPr lang="es-ES" smtClean="0"/>
              <a:t>‹Nº›</a:t>
            </a:fld>
            <a:endParaRPr lang="es-ES"/>
          </a:p>
        </p:txBody>
      </p:sp>
    </p:spTree>
    <p:extLst>
      <p:ext uri="{BB962C8B-B14F-4D97-AF65-F5344CB8AC3E}">
        <p14:creationId xmlns:p14="http://schemas.microsoft.com/office/powerpoint/2010/main" val="2422850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4E39E370-E880-4AF0-A259-144CD2613DC5}" type="datetimeFigureOut">
              <a:rPr lang="es-ES" smtClean="0"/>
              <a:t>24/06/2015</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25EB4D94-8BE7-475C-B194-D406417E9353}" type="slidenum">
              <a:rPr lang="es-ES" smtClean="0"/>
              <a:t>‹Nº›</a:t>
            </a:fld>
            <a:endParaRPr lang="es-ES"/>
          </a:p>
        </p:txBody>
      </p:sp>
    </p:spTree>
    <p:extLst>
      <p:ext uri="{BB962C8B-B14F-4D97-AF65-F5344CB8AC3E}">
        <p14:creationId xmlns:p14="http://schemas.microsoft.com/office/powerpoint/2010/main" val="751167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4E39E370-E880-4AF0-A259-144CD2613DC5}" type="datetimeFigureOut">
              <a:rPr lang="es-ES" smtClean="0"/>
              <a:t>24/06/2015</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25EB4D94-8BE7-475C-B194-D406417E9353}" type="slidenum">
              <a:rPr lang="es-ES" smtClean="0"/>
              <a:t>‹Nº›</a:t>
            </a:fld>
            <a:endParaRPr lang="es-ES"/>
          </a:p>
        </p:txBody>
      </p:sp>
    </p:spTree>
    <p:extLst>
      <p:ext uri="{BB962C8B-B14F-4D97-AF65-F5344CB8AC3E}">
        <p14:creationId xmlns:p14="http://schemas.microsoft.com/office/powerpoint/2010/main" val="1181021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E39E370-E880-4AF0-A259-144CD2613DC5}" type="datetimeFigureOut">
              <a:rPr lang="es-ES" smtClean="0"/>
              <a:t>24/06/2015</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25EB4D94-8BE7-475C-B194-D406417E9353}" type="slidenum">
              <a:rPr lang="es-ES" smtClean="0"/>
              <a:t>‹Nº›</a:t>
            </a:fld>
            <a:endParaRPr lang="es-ES"/>
          </a:p>
        </p:txBody>
      </p:sp>
    </p:spTree>
    <p:extLst>
      <p:ext uri="{BB962C8B-B14F-4D97-AF65-F5344CB8AC3E}">
        <p14:creationId xmlns:p14="http://schemas.microsoft.com/office/powerpoint/2010/main" val="418403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4E39E370-E880-4AF0-A259-144CD2613DC5}" type="datetimeFigureOut">
              <a:rPr lang="es-ES" smtClean="0"/>
              <a:t>24/06/2015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25EB4D94-8BE7-475C-B194-D406417E9353}" type="slidenum">
              <a:rPr lang="es-ES" smtClean="0"/>
              <a:t>‹Nº›</a:t>
            </a:fld>
            <a:endParaRPr lang="es-ES"/>
          </a:p>
        </p:txBody>
      </p:sp>
    </p:spTree>
    <p:extLst>
      <p:ext uri="{BB962C8B-B14F-4D97-AF65-F5344CB8AC3E}">
        <p14:creationId xmlns:p14="http://schemas.microsoft.com/office/powerpoint/2010/main" val="1302200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4E39E370-E880-4AF0-A259-144CD2613DC5}" type="datetimeFigureOut">
              <a:rPr lang="es-ES" smtClean="0"/>
              <a:t>24/06/2015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25EB4D94-8BE7-475C-B194-D406417E9353}" type="slidenum">
              <a:rPr lang="es-ES" smtClean="0"/>
              <a:t>‹Nº›</a:t>
            </a:fld>
            <a:endParaRPr lang="es-ES"/>
          </a:p>
        </p:txBody>
      </p:sp>
    </p:spTree>
    <p:extLst>
      <p:ext uri="{BB962C8B-B14F-4D97-AF65-F5344CB8AC3E}">
        <p14:creationId xmlns:p14="http://schemas.microsoft.com/office/powerpoint/2010/main" val="80437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39E370-E880-4AF0-A259-144CD2613DC5}" type="datetimeFigureOut">
              <a:rPr lang="es-ES" smtClean="0"/>
              <a:t>24/06/2015</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EB4D94-8BE7-475C-B194-D406417E9353}" type="slidenum">
              <a:rPr lang="es-ES" smtClean="0"/>
              <a:t>‹Nº›</a:t>
            </a:fld>
            <a:endParaRPr lang="es-ES"/>
          </a:p>
        </p:txBody>
      </p:sp>
    </p:spTree>
    <p:extLst>
      <p:ext uri="{BB962C8B-B14F-4D97-AF65-F5344CB8AC3E}">
        <p14:creationId xmlns:p14="http://schemas.microsoft.com/office/powerpoint/2010/main" val="1481200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s-ES" smtClean="0"/>
              <a:t>Haga clic para modificar el estilo de texto del patrón</a:t>
            </a:r>
          </a:p>
          <a:p>
            <a:pPr lvl="1"/>
            <a:r>
              <a:rPr lang="es-ES" altLang="es-ES" smtClean="0"/>
              <a:t>Segundo nivel</a:t>
            </a:r>
          </a:p>
          <a:p>
            <a:pPr lvl="2"/>
            <a:r>
              <a:rPr lang="es-ES" altLang="es-ES" smtClean="0"/>
              <a:t>Tercer nivel</a:t>
            </a:r>
          </a:p>
          <a:p>
            <a:pPr lvl="3"/>
            <a:r>
              <a:rPr lang="es-ES" altLang="es-ES" smtClean="0"/>
              <a:t>Cuarto nivel</a:t>
            </a:r>
          </a:p>
          <a:p>
            <a:pPr lvl="4"/>
            <a:r>
              <a:rPr lang="es-ES" altLang="es-ES"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dirty="0" smtClean="0"/>
            </a:lvl1pPr>
          </a:lstStyle>
          <a:p>
            <a:pPr fontAlgn="base">
              <a:spcBef>
                <a:spcPct val="0"/>
              </a:spcBef>
              <a:spcAft>
                <a:spcPct val="0"/>
              </a:spcAft>
              <a:defRPr/>
            </a:pPr>
            <a:endParaRPr lang="es-ES" altLang="es-E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dirty="0" smtClean="0"/>
            </a:lvl1pPr>
          </a:lstStyle>
          <a:p>
            <a:pPr fontAlgn="base">
              <a:spcBef>
                <a:spcPct val="0"/>
              </a:spcBef>
              <a:spcAft>
                <a:spcPct val="0"/>
              </a:spcAft>
              <a:defRPr/>
            </a:pPr>
            <a:endParaRPr lang="es-ES" altLang="es-ES">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lvl1pPr>
          </a:lstStyle>
          <a:p>
            <a:pPr fontAlgn="base">
              <a:spcBef>
                <a:spcPct val="0"/>
              </a:spcBef>
              <a:spcAft>
                <a:spcPct val="0"/>
              </a:spcAft>
              <a:defRPr/>
            </a:pPr>
            <a:fld id="{751097D5-C327-4E2E-BE90-92BEC7D2FFE6}" type="slidenum">
              <a:rPr lang="es-ES" altLang="es-ES">
                <a:solidFill>
                  <a:srgbClr val="000000"/>
                </a:solidFill>
              </a:rPr>
              <a:pPr fontAlgn="base">
                <a:spcBef>
                  <a:spcPct val="0"/>
                </a:spcBef>
                <a:spcAft>
                  <a:spcPct val="0"/>
                </a:spcAft>
                <a:defRPr/>
              </a:pPr>
              <a:t>‹Nº›</a:t>
            </a:fld>
            <a:endParaRPr lang="es-ES" altLang="es-ES" dirty="0">
              <a:solidFill>
                <a:srgbClr val="000000"/>
              </a:solidFill>
            </a:endParaRPr>
          </a:p>
        </p:txBody>
      </p:sp>
    </p:spTree>
    <p:extLst>
      <p:ext uri="{BB962C8B-B14F-4D97-AF65-F5344CB8AC3E}">
        <p14:creationId xmlns:p14="http://schemas.microsoft.com/office/powerpoint/2010/main" val="1334652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07504" y="188640"/>
            <a:ext cx="8928992" cy="5976664"/>
          </a:xfrm>
        </p:spPr>
        <p:txBody>
          <a:bodyPr>
            <a:normAutofit/>
          </a:bodyPr>
          <a:lstStyle/>
          <a:p>
            <a:pPr marL="0" indent="0" algn="ctr">
              <a:buNone/>
            </a:pPr>
            <a:r>
              <a:rPr lang="es-ES" sz="2800" b="1" dirty="0" smtClean="0">
                <a:latin typeface="Arial" pitchFamily="34" charset="0"/>
                <a:cs typeface="Arial" pitchFamily="34" charset="0"/>
              </a:rPr>
              <a:t>UNIVERSIDAD TECNICA DE MACHALA</a:t>
            </a:r>
          </a:p>
          <a:p>
            <a:pPr marL="0" indent="0" algn="ctr">
              <a:buNone/>
            </a:pPr>
            <a:r>
              <a:rPr lang="es-ES" sz="2800" b="1" dirty="0" smtClean="0">
                <a:latin typeface="Arial" pitchFamily="34" charset="0"/>
                <a:cs typeface="Arial" pitchFamily="34" charset="0"/>
              </a:rPr>
              <a:t>UNIDAD ACADEMICA DE CIENCIAS EMPRESARAIALES</a:t>
            </a:r>
          </a:p>
          <a:p>
            <a:pPr marL="0" indent="0" algn="ctr">
              <a:buNone/>
            </a:pPr>
            <a:r>
              <a:rPr lang="es-ES" sz="2800" b="1" dirty="0" smtClean="0">
                <a:latin typeface="Arial" pitchFamily="34" charset="0"/>
                <a:cs typeface="Arial" pitchFamily="34" charset="0"/>
              </a:rPr>
              <a:t>INFORMATICA APLICADA</a:t>
            </a:r>
          </a:p>
          <a:p>
            <a:pPr marL="0" indent="0" algn="ctr">
              <a:buNone/>
            </a:pPr>
            <a:r>
              <a:rPr lang="es-ES" sz="2800" b="1" dirty="0" smtClean="0">
                <a:latin typeface="Arial" pitchFamily="34" charset="0"/>
                <a:cs typeface="Arial" pitchFamily="34" charset="0"/>
              </a:rPr>
              <a:t>GRUPO # 3</a:t>
            </a:r>
          </a:p>
          <a:p>
            <a:pPr marL="0" indent="0" algn="ctr">
              <a:buNone/>
            </a:pPr>
            <a:r>
              <a:rPr lang="es-ES" sz="2800" b="1" dirty="0" smtClean="0">
                <a:latin typeface="Arial" pitchFamily="34" charset="0"/>
                <a:cs typeface="Arial" pitchFamily="34" charset="0"/>
              </a:rPr>
              <a:t>INTEGRANTES</a:t>
            </a:r>
          </a:p>
          <a:p>
            <a:pPr marL="0" indent="0" algn="ctr">
              <a:buNone/>
            </a:pPr>
            <a:r>
              <a:rPr lang="es-ES" sz="2800" b="1" dirty="0" smtClean="0">
                <a:latin typeface="Arial" pitchFamily="34" charset="0"/>
                <a:cs typeface="Arial" pitchFamily="34" charset="0"/>
              </a:rPr>
              <a:t>JORGE GUERRERO</a:t>
            </a:r>
          </a:p>
          <a:p>
            <a:pPr marL="0" indent="0" algn="ctr">
              <a:buNone/>
            </a:pPr>
            <a:r>
              <a:rPr lang="es-ES" sz="2800" b="1" dirty="0" smtClean="0">
                <a:latin typeface="Arial" pitchFamily="34" charset="0"/>
                <a:cs typeface="Arial" pitchFamily="34" charset="0"/>
              </a:rPr>
              <a:t>KLEBER ZUMBA</a:t>
            </a:r>
          </a:p>
          <a:p>
            <a:pPr marL="0" indent="0" algn="ctr">
              <a:buNone/>
            </a:pPr>
            <a:r>
              <a:rPr lang="es-ES" sz="2800" b="1" dirty="0" smtClean="0">
                <a:latin typeface="Arial" pitchFamily="34" charset="0"/>
                <a:cs typeface="Arial" pitchFamily="34" charset="0"/>
              </a:rPr>
              <a:t>DAVID CARMONA</a:t>
            </a:r>
            <a:endParaRPr lang="es-ES" sz="2800" b="1" dirty="0">
              <a:latin typeface="Arial" pitchFamily="34" charset="0"/>
              <a:cs typeface="Arial"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548680"/>
            <a:ext cx="1224136"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4368" y="545646"/>
            <a:ext cx="1152128" cy="1173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7102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404664"/>
            <a:ext cx="8352928" cy="6120680"/>
          </a:xfrm>
        </p:spPr>
        <p:txBody>
          <a:bodyPr/>
          <a:lstStyle/>
          <a:p>
            <a:pPr marL="0" indent="0" algn="ctr">
              <a:buNone/>
            </a:pPr>
            <a:r>
              <a:rPr lang="es-ES" b="1" dirty="0" smtClean="0">
                <a:latin typeface="Arial" pitchFamily="34" charset="0"/>
                <a:cs typeface="Arial" pitchFamily="34" charset="0"/>
              </a:rPr>
              <a:t>Topología en anillo</a:t>
            </a:r>
          </a:p>
          <a:p>
            <a:pPr marL="0" indent="0" algn="just">
              <a:buNone/>
            </a:pPr>
            <a:r>
              <a:rPr lang="es-ES" sz="2800" dirty="0" smtClean="0">
                <a:latin typeface="Arial" pitchFamily="34" charset="0"/>
                <a:cs typeface="Arial" pitchFamily="34" charset="0"/>
              </a:rPr>
              <a:t>En una red con topología en anillo, los equipos se comunican por turnos y se crea un bucle de equipos en el cual cada uno "tiene su turno para hablar" después del otro.</a:t>
            </a:r>
          </a:p>
          <a:p>
            <a:endParaRPr lang="es-E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7478" y="3212976"/>
            <a:ext cx="4392488"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8485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260648"/>
            <a:ext cx="8280920" cy="6264696"/>
          </a:xfrm>
        </p:spPr>
        <p:txBody>
          <a:bodyPr/>
          <a:lstStyle/>
          <a:p>
            <a:pPr marL="0" indent="0" algn="ctr">
              <a:buNone/>
            </a:pPr>
            <a:r>
              <a:rPr lang="es-ES" b="1" dirty="0" smtClean="0">
                <a:latin typeface="Arial" pitchFamily="34" charset="0"/>
                <a:cs typeface="Arial" pitchFamily="34" charset="0"/>
              </a:rPr>
              <a:t>Protocolos de red</a:t>
            </a:r>
          </a:p>
          <a:p>
            <a:pPr marL="0" indent="0" algn="just">
              <a:buNone/>
            </a:pPr>
            <a:r>
              <a:rPr lang="es-ES" sz="2800" dirty="0" smtClean="0">
                <a:latin typeface="Arial" pitchFamily="34" charset="0"/>
                <a:cs typeface="Arial" pitchFamily="34" charset="0"/>
              </a:rPr>
              <a:t>Protocolo de red se utiliza en el contexto de la informática para nombrar a las normativas y los criterios que fijan cómo deben comunicarse los diversos componentes de un cierto sistema de interconexión. </a:t>
            </a:r>
          </a:p>
          <a:p>
            <a:pPr marL="0" indent="0" algn="just">
              <a:buNone/>
            </a:pPr>
            <a:endParaRPr lang="es-ES" sz="2800" dirty="0">
              <a:latin typeface="Arial" pitchFamily="34" charset="0"/>
              <a:cs typeface="Arial" pitchFamily="34"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3441398"/>
            <a:ext cx="5040560" cy="2579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6707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a:t>Redes de área local (LAN)</a:t>
            </a:r>
          </a:p>
        </p:txBody>
      </p:sp>
      <p:sp>
        <p:nvSpPr>
          <p:cNvPr id="4" name="3 Rectángulo"/>
          <p:cNvSpPr/>
          <p:nvPr/>
        </p:nvSpPr>
        <p:spPr>
          <a:xfrm>
            <a:off x="1115616" y="1916832"/>
            <a:ext cx="7704856" cy="3539430"/>
          </a:xfrm>
          <a:prstGeom prst="rect">
            <a:avLst/>
          </a:prstGeom>
        </p:spPr>
        <p:txBody>
          <a:bodyPr wrap="square">
            <a:spAutoFit/>
          </a:bodyPr>
          <a:lstStyle/>
          <a:p>
            <a:r>
              <a:rPr lang="es-ES" sz="2800" dirty="0"/>
              <a:t>LAN (Local Área Network) como su nombre lo indica estas son redes de área local, las cuales conectan dispositivos en una única oficina o edificio, una LAN puede ser constituida por mínimo dos computadores y una impresora.</a:t>
            </a:r>
            <a:endParaRPr lang="es-EC" sz="2800" dirty="0"/>
          </a:p>
          <a:p>
            <a:r>
              <a:rPr lang="es-ES" sz="2800" dirty="0"/>
              <a:t>Todas las redes están diseñadas para compartir dispositivos y tener acceso a ellos de una manera fácil y sin complicaciones</a:t>
            </a:r>
            <a:r>
              <a:rPr lang="es-ES" dirty="0"/>
              <a:t>.</a:t>
            </a:r>
            <a:endParaRPr lang="es-EC" dirty="0"/>
          </a:p>
        </p:txBody>
      </p:sp>
    </p:spTree>
    <p:extLst>
      <p:ext uri="{BB962C8B-B14F-4D97-AF65-F5344CB8AC3E}">
        <p14:creationId xmlns:p14="http://schemas.microsoft.com/office/powerpoint/2010/main" val="2339521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smtClean="0"/>
              <a:t>CARACTERISTICAS</a:t>
            </a:r>
            <a:endParaRPr lang="es-EC" dirty="0"/>
          </a:p>
        </p:txBody>
      </p:sp>
      <p:sp>
        <p:nvSpPr>
          <p:cNvPr id="4" name="3 Rectángulo"/>
          <p:cNvSpPr/>
          <p:nvPr/>
        </p:nvSpPr>
        <p:spPr>
          <a:xfrm>
            <a:off x="1619672" y="1741884"/>
            <a:ext cx="6120680" cy="4401205"/>
          </a:xfrm>
          <a:prstGeom prst="rect">
            <a:avLst/>
          </a:prstGeom>
        </p:spPr>
        <p:txBody>
          <a:bodyPr wrap="square">
            <a:spAutoFit/>
          </a:bodyPr>
          <a:lstStyle/>
          <a:p>
            <a:r>
              <a:rPr lang="es-ES" sz="2800" dirty="0"/>
              <a:t>* Operan dentro de un Área geográfica limitada.</a:t>
            </a:r>
            <a:endParaRPr lang="es-EC" sz="2800" dirty="0"/>
          </a:p>
          <a:p>
            <a:r>
              <a:rPr lang="es-ES" sz="2800" dirty="0"/>
              <a:t>* Permite el </a:t>
            </a:r>
            <a:r>
              <a:rPr lang="es-ES" sz="2800" dirty="0" err="1"/>
              <a:t>multiacceso</a:t>
            </a:r>
            <a:r>
              <a:rPr lang="es-ES" sz="2800" dirty="0"/>
              <a:t> a medios con alto ancho de banda.</a:t>
            </a:r>
            <a:endParaRPr lang="es-EC" sz="2800" dirty="0"/>
          </a:p>
          <a:p>
            <a:r>
              <a:rPr lang="es-ES" sz="2800" dirty="0"/>
              <a:t>* Controla la red de forma privada con administración Local</a:t>
            </a:r>
            <a:endParaRPr lang="es-EC" sz="2800" dirty="0"/>
          </a:p>
          <a:p>
            <a:r>
              <a:rPr lang="es-ES" sz="2800" dirty="0"/>
              <a:t>* Proporciona conectividad continua a los servicios locales.</a:t>
            </a:r>
            <a:endParaRPr lang="es-EC" sz="2800" dirty="0"/>
          </a:p>
          <a:p>
            <a:r>
              <a:rPr lang="es-ES" sz="2800" dirty="0"/>
              <a:t>* Conecta dispositivos Físicamente adyacentes</a:t>
            </a:r>
            <a:endParaRPr lang="es-EC" sz="2800" dirty="0"/>
          </a:p>
        </p:txBody>
      </p:sp>
    </p:spTree>
    <p:extLst>
      <p:ext uri="{BB962C8B-B14F-4D97-AF65-F5344CB8AC3E}">
        <p14:creationId xmlns:p14="http://schemas.microsoft.com/office/powerpoint/2010/main" val="1759989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912622"/>
            <a:ext cx="7128792" cy="5540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725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1187624" y="476672"/>
            <a:ext cx="6984776" cy="923330"/>
          </a:xfrm>
          <a:prstGeom prst="rect">
            <a:avLst/>
          </a:prstGeom>
        </p:spPr>
        <p:txBody>
          <a:bodyPr wrap="square">
            <a:spAutoFit/>
          </a:bodyPr>
          <a:lstStyle/>
          <a:p>
            <a:r>
              <a:rPr lang="es-ES" sz="3600" b="1" dirty="0"/>
              <a:t>REDES DE AREA AMPLIA (WAN)</a:t>
            </a:r>
            <a:endParaRPr lang="es-EC" sz="3600" dirty="0"/>
          </a:p>
          <a:p>
            <a:r>
              <a:rPr lang="es-ES" dirty="0"/>
              <a:t> </a:t>
            </a:r>
            <a:endParaRPr lang="es-EC" dirty="0"/>
          </a:p>
        </p:txBody>
      </p:sp>
      <p:sp>
        <p:nvSpPr>
          <p:cNvPr id="6" name="5 Rectángulo"/>
          <p:cNvSpPr/>
          <p:nvPr/>
        </p:nvSpPr>
        <p:spPr>
          <a:xfrm>
            <a:off x="1043608" y="1844824"/>
            <a:ext cx="7272808" cy="3046988"/>
          </a:xfrm>
          <a:prstGeom prst="rect">
            <a:avLst/>
          </a:prstGeom>
        </p:spPr>
        <p:txBody>
          <a:bodyPr wrap="square">
            <a:spAutoFit/>
          </a:bodyPr>
          <a:lstStyle/>
          <a:p>
            <a:r>
              <a:rPr lang="es-ES" sz="2400" dirty="0"/>
              <a:t>WAN (Wide Área Network) al igual que las redes LAN, estas redes permiten compartir dispositivos y tener un acceso rápido y eficaz, la que la diferencia de las demás es que proporciona un medio de transmisión a larga distancia de datos, voz, imágenes, videos, sobre grandes áreas geográficas que pueden llegar a extenderse hacia un país, un continente o el mundo entero, es la unión de dos o más redes LAN.</a:t>
            </a:r>
            <a:endParaRPr lang="es-EC" sz="2400" dirty="0"/>
          </a:p>
        </p:txBody>
      </p:sp>
    </p:spTree>
    <p:extLst>
      <p:ext uri="{BB962C8B-B14F-4D97-AF65-F5344CB8AC3E}">
        <p14:creationId xmlns:p14="http://schemas.microsoft.com/office/powerpoint/2010/main" val="1626586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b="1" dirty="0" smtClean="0"/>
              <a:t>CARACTERISTICAS</a:t>
            </a:r>
            <a:endParaRPr lang="es-EC" b="1" dirty="0"/>
          </a:p>
        </p:txBody>
      </p:sp>
      <p:sp>
        <p:nvSpPr>
          <p:cNvPr id="4" name="3 Rectángulo"/>
          <p:cNvSpPr/>
          <p:nvPr/>
        </p:nvSpPr>
        <p:spPr>
          <a:xfrm>
            <a:off x="1187624" y="1988840"/>
            <a:ext cx="6768752" cy="3108543"/>
          </a:xfrm>
          <a:prstGeom prst="rect">
            <a:avLst/>
          </a:prstGeom>
        </p:spPr>
        <p:txBody>
          <a:bodyPr wrap="square">
            <a:spAutoFit/>
          </a:bodyPr>
          <a:lstStyle/>
          <a:p>
            <a:r>
              <a:rPr lang="es-ES" sz="2800" dirty="0"/>
              <a:t>* Operan dentro de un área geográfica extensa. </a:t>
            </a:r>
            <a:endParaRPr lang="es-EC" sz="2800" dirty="0"/>
          </a:p>
          <a:p>
            <a:r>
              <a:rPr lang="es-ES" sz="2800" dirty="0"/>
              <a:t>* Permite el acceso a través de interfaces seriales que operan a velocidades más bajas.</a:t>
            </a:r>
            <a:endParaRPr lang="es-EC" sz="2800" dirty="0"/>
          </a:p>
          <a:p>
            <a:r>
              <a:rPr lang="es-ES" sz="2800" dirty="0"/>
              <a:t>* Suministra velocidad parcial y continua.</a:t>
            </a:r>
            <a:endParaRPr lang="es-EC" sz="2800" dirty="0"/>
          </a:p>
          <a:p>
            <a:r>
              <a:rPr lang="es-ES" sz="2800" dirty="0"/>
              <a:t>* Conecta dispositivos separados por grandes distancias, incluso a nivel mundial.</a:t>
            </a:r>
            <a:endParaRPr lang="es-EC" sz="2800" dirty="0"/>
          </a:p>
        </p:txBody>
      </p:sp>
    </p:spTree>
    <p:extLst>
      <p:ext uri="{BB962C8B-B14F-4D97-AF65-F5344CB8AC3E}">
        <p14:creationId xmlns:p14="http://schemas.microsoft.com/office/powerpoint/2010/main" val="2377151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imagen"/>
          <p:cNvPicPr/>
          <p:nvPr/>
        </p:nvPicPr>
        <p:blipFill>
          <a:blip r:embed="rId2">
            <a:extLst>
              <a:ext uri="{28A0092B-C50C-407E-A947-70E740481C1C}">
                <a14:useLocalDpi xmlns:a14="http://schemas.microsoft.com/office/drawing/2010/main" val="0"/>
              </a:ext>
            </a:extLst>
          </a:blip>
          <a:srcRect/>
          <a:stretch>
            <a:fillRect/>
          </a:stretch>
        </p:blipFill>
        <p:spPr bwMode="auto">
          <a:xfrm>
            <a:off x="1115616" y="548680"/>
            <a:ext cx="7056784" cy="6309319"/>
          </a:xfrm>
          <a:prstGeom prst="rect">
            <a:avLst/>
          </a:prstGeom>
          <a:noFill/>
          <a:ln>
            <a:noFill/>
          </a:ln>
        </p:spPr>
      </p:pic>
    </p:spTree>
    <p:extLst>
      <p:ext uri="{BB962C8B-B14F-4D97-AF65-F5344CB8AC3E}">
        <p14:creationId xmlns:p14="http://schemas.microsoft.com/office/powerpoint/2010/main" val="1643497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195736" y="620688"/>
            <a:ext cx="5067413" cy="523220"/>
          </a:xfrm>
          <a:prstGeom prst="rect">
            <a:avLst/>
          </a:prstGeom>
        </p:spPr>
        <p:txBody>
          <a:bodyPr wrap="none">
            <a:spAutoFit/>
          </a:bodyPr>
          <a:lstStyle/>
          <a:p>
            <a:r>
              <a:rPr lang="es-ES" sz="2800" b="1" dirty="0"/>
              <a:t>REDES METROPOLITANAS (MAN)</a:t>
            </a:r>
            <a:endParaRPr lang="es-EC" sz="2800" dirty="0"/>
          </a:p>
        </p:txBody>
      </p:sp>
      <p:sp>
        <p:nvSpPr>
          <p:cNvPr id="5" name="4 Rectángulo"/>
          <p:cNvSpPr/>
          <p:nvPr/>
        </p:nvSpPr>
        <p:spPr>
          <a:xfrm>
            <a:off x="899592" y="1997839"/>
            <a:ext cx="7776864" cy="3046988"/>
          </a:xfrm>
          <a:prstGeom prst="rect">
            <a:avLst/>
          </a:prstGeom>
        </p:spPr>
        <p:txBody>
          <a:bodyPr wrap="square">
            <a:spAutoFit/>
          </a:bodyPr>
          <a:lstStyle/>
          <a:p>
            <a:r>
              <a:rPr lang="es-ES" sz="2400" dirty="0"/>
              <a:t>Una Red de área Metropolitana (</a:t>
            </a:r>
            <a:r>
              <a:rPr lang="es-ES" sz="2400" dirty="0" err="1"/>
              <a:t>Metropolitan</a:t>
            </a:r>
            <a:r>
              <a:rPr lang="es-ES" sz="2400" dirty="0"/>
              <a:t> </a:t>
            </a:r>
            <a:r>
              <a:rPr lang="es-ES" sz="2400" dirty="0" err="1"/>
              <a:t>Area</a:t>
            </a:r>
            <a:r>
              <a:rPr lang="es-ES" sz="2400" dirty="0"/>
              <a:t> Network o MAN , en inglés) es una red de alta velocidad (banda ancha) que dando cobertura en un área geográfica extensa, proporciona capacidad de integración de múltiples servicios mediante la transmisión de datos, voz y vídeo, sobre medios de transmisión tales como fibra óptica y par trenzado de cobre a velocidades que van desde los 2 </a:t>
            </a:r>
            <a:r>
              <a:rPr lang="es-ES" sz="2400" dirty="0" err="1"/>
              <a:t>Mbits</a:t>
            </a:r>
            <a:r>
              <a:rPr lang="es-ES" sz="2400" dirty="0"/>
              <a:t> hasta 155 </a:t>
            </a:r>
            <a:r>
              <a:rPr lang="es-ES" sz="2400" dirty="0" err="1"/>
              <a:t>Mbits</a:t>
            </a:r>
            <a:r>
              <a:rPr lang="es-ES" sz="2400" dirty="0"/>
              <a:t>.</a:t>
            </a:r>
            <a:endParaRPr lang="es-EC" sz="2400" dirty="0"/>
          </a:p>
        </p:txBody>
      </p:sp>
    </p:spTree>
    <p:extLst>
      <p:ext uri="{BB962C8B-B14F-4D97-AF65-F5344CB8AC3E}">
        <p14:creationId xmlns:p14="http://schemas.microsoft.com/office/powerpoint/2010/main" val="2523107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http://3.bp.blogspot.com/_eeZm__PzRjk/SEXL8HmrekI/AAAAAAAAAAM/z5cvm2OoVP4/s1600/clip_image001.gif"/>
          <p:cNvPicPr/>
          <p:nvPr/>
        </p:nvPicPr>
        <p:blipFill>
          <a:blip r:embed="rId2">
            <a:extLst>
              <a:ext uri="{28A0092B-C50C-407E-A947-70E740481C1C}">
                <a14:useLocalDpi xmlns:a14="http://schemas.microsoft.com/office/drawing/2010/main" val="0"/>
              </a:ext>
            </a:extLst>
          </a:blip>
          <a:srcRect/>
          <a:stretch>
            <a:fillRect/>
          </a:stretch>
        </p:blipFill>
        <p:spPr bwMode="auto">
          <a:xfrm>
            <a:off x="899592" y="476672"/>
            <a:ext cx="7056784" cy="2376264"/>
          </a:xfrm>
          <a:prstGeom prst="rect">
            <a:avLst/>
          </a:prstGeom>
          <a:noFill/>
          <a:ln>
            <a:noFill/>
          </a:ln>
        </p:spPr>
      </p:pic>
      <p:sp>
        <p:nvSpPr>
          <p:cNvPr id="5" name="4 Rectángulo"/>
          <p:cNvSpPr/>
          <p:nvPr/>
        </p:nvSpPr>
        <p:spPr>
          <a:xfrm>
            <a:off x="1115616" y="3356992"/>
            <a:ext cx="6984776" cy="2677656"/>
          </a:xfrm>
          <a:prstGeom prst="rect">
            <a:avLst/>
          </a:prstGeom>
        </p:spPr>
        <p:txBody>
          <a:bodyPr wrap="square">
            <a:spAutoFit/>
          </a:bodyPr>
          <a:lstStyle/>
          <a:p>
            <a:r>
              <a:rPr lang="es-ES" sz="2400" dirty="0"/>
              <a:t>El concepto de red de área metropolitana representa una evolución del concepto de red de área local a un ámbito más amplio, cubriendo áreas mayores que en algunos casos no se limitan a un entorno metropolitano sino que pueden llegar a una cobertura regional e incluso nacional mediante la interconexión de diferentes redes de área metropolitana.</a:t>
            </a:r>
            <a:endParaRPr lang="es-EC" sz="2400" dirty="0"/>
          </a:p>
        </p:txBody>
      </p:sp>
    </p:spTree>
    <p:extLst>
      <p:ext uri="{BB962C8B-B14F-4D97-AF65-F5344CB8AC3E}">
        <p14:creationId xmlns:p14="http://schemas.microsoft.com/office/powerpoint/2010/main" val="1456921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323528" y="692696"/>
            <a:ext cx="8496944" cy="1728192"/>
          </a:xfrm>
        </p:spPr>
        <p:txBody>
          <a:bodyPr>
            <a:normAutofit fontScale="25000" lnSpcReduction="20000"/>
          </a:bodyPr>
          <a:lstStyle/>
          <a:p>
            <a:r>
              <a:rPr lang="es-ES" sz="12800" b="1" dirty="0" smtClean="0">
                <a:solidFill>
                  <a:schemeClr val="tx1"/>
                </a:solidFill>
                <a:latin typeface="Arial" pitchFamily="34" charset="0"/>
                <a:cs typeface="Arial" pitchFamily="34" charset="0"/>
              </a:rPr>
              <a:t>Terminología de Networking</a:t>
            </a:r>
          </a:p>
          <a:p>
            <a:r>
              <a:rPr lang="es-ES" sz="12800" b="1" dirty="0" smtClean="0">
                <a:solidFill>
                  <a:schemeClr val="tx1"/>
                </a:solidFill>
                <a:latin typeface="Arial" pitchFamily="34" charset="0"/>
                <a:cs typeface="Arial" pitchFamily="34" charset="0"/>
              </a:rPr>
              <a:t>Redes de datos</a:t>
            </a:r>
          </a:p>
          <a:p>
            <a:pPr algn="just"/>
            <a:r>
              <a:rPr lang="es-ES" sz="11200" dirty="0" smtClean="0">
                <a:solidFill>
                  <a:schemeClr val="tx1"/>
                </a:solidFill>
                <a:latin typeface="Arial" pitchFamily="34" charset="0"/>
                <a:cs typeface="Arial" pitchFamily="34" charset="0"/>
              </a:rPr>
              <a:t>Las redes de datos surgieron como resultado de las aplicaciones informáticas creadas para las empresas. Sin embargo, en el momento en que se escribieron estas aplicaciones, las empresas posean computadores que eran dispositivos independientes que operaban de forma individual, sin comunicarse con los demás computadores. Muy pronto se puso de manifiesto que esta no era una forma eficiente ni rentable para operar en el medio empresarial. </a:t>
            </a:r>
          </a:p>
          <a:p>
            <a:pPr algn="just"/>
            <a:endParaRPr lang="es-ES" sz="11200" dirty="0" smtClean="0">
              <a:latin typeface="Arial" pitchFamily="34" charset="0"/>
              <a:cs typeface="Arial" pitchFamily="34" charset="0"/>
            </a:endParaRPr>
          </a:p>
          <a:p>
            <a:endParaRPr lang="es-ES" sz="9600" dirty="0">
              <a:latin typeface="Arial" pitchFamily="34" charset="0"/>
              <a:cs typeface="Arial" pitchFamily="34" charset="0"/>
            </a:endParaRPr>
          </a:p>
        </p:txBody>
      </p:sp>
    </p:spTree>
    <p:extLst>
      <p:ext uri="{BB962C8B-B14F-4D97-AF65-F5344CB8AC3E}">
        <p14:creationId xmlns:p14="http://schemas.microsoft.com/office/powerpoint/2010/main" val="4095622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827584" y="764704"/>
            <a:ext cx="7025834" cy="523220"/>
          </a:xfrm>
          <a:prstGeom prst="rect">
            <a:avLst/>
          </a:prstGeom>
        </p:spPr>
        <p:txBody>
          <a:bodyPr wrap="none">
            <a:spAutoFit/>
          </a:bodyPr>
          <a:lstStyle/>
          <a:p>
            <a:r>
              <a:rPr lang="es-ES" sz="2800" b="1" dirty="0"/>
              <a:t> REDES DE ÁREA DE ALMACENAMIENTO (SAN)</a:t>
            </a:r>
            <a:endParaRPr lang="es-EC" sz="2800" dirty="0"/>
          </a:p>
        </p:txBody>
      </p:sp>
      <p:sp>
        <p:nvSpPr>
          <p:cNvPr id="5" name="4 Rectángulo"/>
          <p:cNvSpPr/>
          <p:nvPr/>
        </p:nvSpPr>
        <p:spPr>
          <a:xfrm>
            <a:off x="1187624" y="1582341"/>
            <a:ext cx="6840760" cy="4154984"/>
          </a:xfrm>
          <a:prstGeom prst="rect">
            <a:avLst/>
          </a:prstGeom>
        </p:spPr>
        <p:txBody>
          <a:bodyPr wrap="square">
            <a:spAutoFit/>
          </a:bodyPr>
          <a:lstStyle/>
          <a:p>
            <a:r>
              <a:rPr lang="es-ES" sz="2400" dirty="0"/>
              <a:t>Una SAN es una red dedicada, de alto rendimiento, que se utiliza para trasladar datos entre servidores y recursos de almacenamiento. Al tratarse de una red separada y dedicada, evita todo conflicto de tráfico entre clientes y servidores.</a:t>
            </a:r>
            <a:endParaRPr lang="es-EC" sz="2400" dirty="0"/>
          </a:p>
          <a:p>
            <a:r>
              <a:rPr lang="es-ES" sz="2400" dirty="0"/>
              <a:t>La tecnología SAN permite conectividad de alta velocidad, de servidor a almacenamiento, almacenamiento a almacenamiento, o servidor a servidor. Este método usa una infraestructura de red por separado, evitando así cualquier problema asociado con la conectividad de las redes existentes.</a:t>
            </a:r>
            <a:endParaRPr lang="es-EC" sz="2400" dirty="0"/>
          </a:p>
        </p:txBody>
      </p:sp>
    </p:spTree>
    <p:extLst>
      <p:ext uri="{BB962C8B-B14F-4D97-AF65-F5344CB8AC3E}">
        <p14:creationId xmlns:p14="http://schemas.microsoft.com/office/powerpoint/2010/main" val="1348056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smtClean="0"/>
              <a:t>CARACTERISTICAS</a:t>
            </a:r>
            <a:endParaRPr lang="es-EC" dirty="0"/>
          </a:p>
        </p:txBody>
      </p:sp>
      <p:sp>
        <p:nvSpPr>
          <p:cNvPr id="4" name="3 Rectángulo"/>
          <p:cNvSpPr/>
          <p:nvPr/>
        </p:nvSpPr>
        <p:spPr>
          <a:xfrm>
            <a:off x="971600" y="1252106"/>
            <a:ext cx="7488832" cy="4893647"/>
          </a:xfrm>
          <a:prstGeom prst="rect">
            <a:avLst/>
          </a:prstGeom>
        </p:spPr>
        <p:txBody>
          <a:bodyPr wrap="square">
            <a:spAutoFit/>
          </a:bodyPr>
          <a:lstStyle/>
          <a:p>
            <a:r>
              <a:rPr lang="es-ES" sz="2400" b="1" dirty="0"/>
              <a:t>Rendimiento: </a:t>
            </a:r>
            <a:r>
              <a:rPr lang="es-ES" sz="2400" dirty="0"/>
              <a:t>Las SAN permiten el acceso concurrente de matrices de disco o cinta por dos o más servidores a alta velocidad, proporcionando un mejor rendimiento del sistema. </a:t>
            </a:r>
            <a:endParaRPr lang="es-EC" sz="2400" dirty="0"/>
          </a:p>
          <a:p>
            <a:r>
              <a:rPr lang="es-ES" sz="2400" b="1" dirty="0"/>
              <a:t>Disponibilidad: </a:t>
            </a:r>
            <a:r>
              <a:rPr lang="es-ES" sz="2400" dirty="0"/>
              <a:t>Las SAN tienen una tolerancia incorporada a los desastres, ya que se puede hacer una copia exacta de los datos mediante una SAN hasta una distancia de10 kilómetros (km) o 6,2 millas.</a:t>
            </a:r>
            <a:endParaRPr lang="es-EC" sz="2400" dirty="0"/>
          </a:p>
          <a:p>
            <a:r>
              <a:rPr lang="es-ES" sz="2400" b="1" dirty="0"/>
              <a:t>Escalabilidad: </a:t>
            </a:r>
            <a:r>
              <a:rPr lang="es-ES" sz="2400" dirty="0"/>
              <a:t>Al igual que una LAN/WAN, puede usar una amplia gama de tecnologías. Esto permite la fácil reubicación de datos de copia de seguridad, operaciones, migración de archivos, y duplicación de datos entre sistemas</a:t>
            </a:r>
            <a:endParaRPr lang="es-EC" sz="2400" dirty="0"/>
          </a:p>
        </p:txBody>
      </p:sp>
    </p:spTree>
    <p:extLst>
      <p:ext uri="{BB962C8B-B14F-4D97-AF65-F5344CB8AC3E}">
        <p14:creationId xmlns:p14="http://schemas.microsoft.com/office/powerpoint/2010/main" val="3962916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404665"/>
            <a:ext cx="6192688" cy="5536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0614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051720" y="260648"/>
            <a:ext cx="4752528" cy="461665"/>
          </a:xfrm>
          <a:prstGeom prst="rect">
            <a:avLst/>
          </a:prstGeom>
        </p:spPr>
        <p:txBody>
          <a:bodyPr wrap="square">
            <a:spAutoFit/>
          </a:bodyPr>
          <a:lstStyle/>
          <a:p>
            <a:r>
              <a:rPr lang="es-ES" sz="2400" b="1" dirty="0"/>
              <a:t>RED PRIVADA VIRTUAL (VPN)</a:t>
            </a:r>
            <a:endParaRPr lang="es-EC" sz="2400" dirty="0"/>
          </a:p>
        </p:txBody>
      </p:sp>
      <p:sp>
        <p:nvSpPr>
          <p:cNvPr id="5" name="4 Rectángulo"/>
          <p:cNvSpPr/>
          <p:nvPr/>
        </p:nvSpPr>
        <p:spPr>
          <a:xfrm>
            <a:off x="755576" y="1997839"/>
            <a:ext cx="7488832" cy="3970318"/>
          </a:xfrm>
          <a:prstGeom prst="rect">
            <a:avLst/>
          </a:prstGeom>
        </p:spPr>
        <p:txBody>
          <a:bodyPr wrap="square">
            <a:spAutoFit/>
          </a:bodyPr>
          <a:lstStyle/>
          <a:p>
            <a:r>
              <a:rPr lang="es-ES" sz="2800" dirty="0"/>
              <a:t>Una red privada virtual (VPN) es una red privada construida dentro de una infraestructura de red pública, tal como la red mundial de Internet. Las empresas pueden usar redes privadas virtuales para conectar en forma segura oficinas y usuarios remotos a través de accesos a Internet económicos proporcionados por terceros, en vez de costosos enlaces WAN dedicados o enlaces de marcación remota de larga distancia.</a:t>
            </a:r>
            <a:endParaRPr lang="es-EC" sz="2800" dirty="0"/>
          </a:p>
        </p:txBody>
      </p:sp>
    </p:spTree>
    <p:extLst>
      <p:ext uri="{BB962C8B-B14F-4D97-AF65-F5344CB8AC3E}">
        <p14:creationId xmlns:p14="http://schemas.microsoft.com/office/powerpoint/2010/main" val="3597002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980728"/>
            <a:ext cx="7128792" cy="4725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8406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C"/>
          </a:p>
        </p:txBody>
      </p:sp>
      <p:sp>
        <p:nvSpPr>
          <p:cNvPr id="3" name="2 Marcador de contenido"/>
          <p:cNvSpPr>
            <a:spLocks noGrp="1"/>
          </p:cNvSpPr>
          <p:nvPr>
            <p:ph idx="1"/>
          </p:nvPr>
        </p:nvSpPr>
        <p:spPr/>
        <p:txBody>
          <a:bodyPr/>
          <a:lstStyle/>
          <a:p>
            <a:endParaRPr lang="es-EC"/>
          </a:p>
        </p:txBody>
      </p:sp>
    </p:spTree>
    <p:extLst>
      <p:ext uri="{BB962C8B-B14F-4D97-AF65-F5344CB8AC3E}">
        <p14:creationId xmlns:p14="http://schemas.microsoft.com/office/powerpoint/2010/main" val="21839515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110"/>
          <p:cNvSpPr>
            <a:spLocks noGrp="1" noChangeArrowheads="1"/>
          </p:cNvSpPr>
          <p:nvPr>
            <p:ph type="ctrTitle"/>
          </p:nvPr>
        </p:nvSpPr>
        <p:spPr>
          <a:xfrm>
            <a:off x="250825" y="4900613"/>
            <a:ext cx="6049963" cy="544512"/>
          </a:xfrm>
          <a:noFill/>
        </p:spPr>
        <p:txBody>
          <a:bodyPr/>
          <a:lstStyle/>
          <a:p>
            <a:pPr algn="l" eaLnBrk="1" hangingPunct="1"/>
            <a:r>
              <a:rPr lang="es-ES" altLang="es-EC" smtClean="0">
                <a:solidFill>
                  <a:schemeClr val="bg1"/>
                </a:solidFill>
              </a:rPr>
              <a:t>Ventajas de las VPN</a:t>
            </a:r>
            <a:endParaRPr lang="es-ES" altLang="es-ES" b="1" smtClean="0">
              <a:solidFill>
                <a:schemeClr val="bg1"/>
              </a:solidFill>
            </a:endParaRPr>
          </a:p>
        </p:txBody>
      </p:sp>
      <p:sp>
        <p:nvSpPr>
          <p:cNvPr id="2051" name="Rectangle 119"/>
          <p:cNvSpPr>
            <a:spLocks noChangeArrowheads="1"/>
          </p:cNvSpPr>
          <p:nvPr/>
        </p:nvSpPr>
        <p:spPr bwMode="auto">
          <a:xfrm>
            <a:off x="323850" y="5516563"/>
            <a:ext cx="3384550"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endParaRPr lang="es-ES" altLang="es-ES" b="1" smtClean="0">
              <a:solidFill>
                <a:srgbClr val="FFFFFF"/>
              </a:solidFill>
            </a:endParaRPr>
          </a:p>
        </p:txBody>
      </p:sp>
      <p:pic>
        <p:nvPicPr>
          <p:cNvPr id="2052" name="1 Imagen"/>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115888"/>
            <a:ext cx="6481762" cy="381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59663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type="body" idx="1"/>
          </p:nvPr>
        </p:nvSpPr>
        <p:spPr>
          <a:xfrm>
            <a:off x="468313" y="1412875"/>
            <a:ext cx="8229600" cy="4525963"/>
          </a:xfrm>
        </p:spPr>
        <p:txBody>
          <a:bodyPr/>
          <a:lstStyle/>
          <a:p>
            <a:pPr marL="0" indent="0" algn="just" eaLnBrk="1" hangingPunct="1">
              <a:buFontTx/>
              <a:buNone/>
              <a:defRPr/>
            </a:pPr>
            <a:r>
              <a:rPr lang="es-ES" dirty="0" smtClean="0"/>
              <a:t>Una VPN es una red privada que se construye dentro de una infraestructura de red pública, como la Internet global. Con una VPN, un empleado a distancia puede acceder a la red de la sede de la empresa a través de Internet, formando un túnel seguro entre el PC del empleado y un </a:t>
            </a:r>
            <a:r>
              <a:rPr lang="es-ES" dirty="0" err="1" smtClean="0"/>
              <a:t>router</a:t>
            </a:r>
            <a:r>
              <a:rPr lang="es-ES" dirty="0" smtClean="0"/>
              <a:t> VPN en la sede.</a:t>
            </a:r>
          </a:p>
          <a:p>
            <a:pPr eaLnBrk="1" hangingPunct="1">
              <a:defRPr/>
            </a:pPr>
            <a:endParaRPr lang="es-ES" altLang="es-ES" dirty="0" smtClean="0"/>
          </a:p>
        </p:txBody>
      </p:sp>
    </p:spTree>
    <p:extLst>
      <p:ext uri="{BB962C8B-B14F-4D97-AF65-F5344CB8AC3E}">
        <p14:creationId xmlns:p14="http://schemas.microsoft.com/office/powerpoint/2010/main" val="23389985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2 Marcador de contenido"/>
          <p:cNvSpPr>
            <a:spLocks noGrp="1"/>
          </p:cNvSpPr>
          <p:nvPr>
            <p:ph idx="1"/>
          </p:nvPr>
        </p:nvSpPr>
        <p:spPr>
          <a:xfrm>
            <a:off x="468313" y="549275"/>
            <a:ext cx="8229600" cy="4525963"/>
          </a:xfrm>
        </p:spPr>
        <p:txBody>
          <a:bodyPr/>
          <a:lstStyle/>
          <a:p>
            <a:pPr marL="0" indent="0" eaLnBrk="1" hangingPunct="1">
              <a:buFontTx/>
              <a:buNone/>
            </a:pPr>
            <a:r>
              <a:rPr lang="es-ES" altLang="es-EC" smtClean="0"/>
              <a:t>Los productos Cisco admiten la más reciente tecnología de VPN. La VPN es un servicio que ofrece conectividad segura y confiable en una infraestructura de red pública compartida, como la Internet. Las VPN conservan las mismas políticas de seguridad y administración que una red privada. Son la forma más económica de establecer una conexión punto-a-punto entre usuarios remotos y la red de un cliente de la empresa.</a:t>
            </a:r>
          </a:p>
        </p:txBody>
      </p:sp>
    </p:spTree>
    <p:extLst>
      <p:ext uri="{BB962C8B-B14F-4D97-AF65-F5344CB8AC3E}">
        <p14:creationId xmlns:p14="http://schemas.microsoft.com/office/powerpoint/2010/main" val="32843147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50825" y="836613"/>
            <a:ext cx="8642350" cy="5472112"/>
          </a:xfrm>
        </p:spPr>
      </p:pic>
    </p:spTree>
    <p:extLst>
      <p:ext uri="{BB962C8B-B14F-4D97-AF65-F5344CB8AC3E}">
        <p14:creationId xmlns:p14="http://schemas.microsoft.com/office/powerpoint/2010/main" val="35461637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428368"/>
            <a:ext cx="7704856" cy="5952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32898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2 Marcador de contenido"/>
          <p:cNvSpPr>
            <a:spLocks noGrp="1"/>
          </p:cNvSpPr>
          <p:nvPr>
            <p:ph idx="1"/>
          </p:nvPr>
        </p:nvSpPr>
        <p:spPr>
          <a:xfrm>
            <a:off x="468313" y="765175"/>
            <a:ext cx="8218487" cy="5360988"/>
          </a:xfrm>
        </p:spPr>
        <p:txBody>
          <a:bodyPr/>
          <a:lstStyle/>
          <a:p>
            <a:pPr marL="0" indent="0" eaLnBrk="1" hangingPunct="1">
              <a:buFontTx/>
              <a:buNone/>
            </a:pPr>
            <a:r>
              <a:rPr lang="es-ES" altLang="es-EC" smtClean="0"/>
              <a:t>A continuación se describen los tres principales tipos de VPN:</a:t>
            </a:r>
          </a:p>
          <a:p>
            <a:pPr marL="0" indent="0" eaLnBrk="1" hangingPunct="1">
              <a:buFontTx/>
              <a:buNone/>
            </a:pPr>
            <a:r>
              <a:rPr lang="es-ES" altLang="es-EC" sz="1800" smtClean="0"/>
              <a:t>• </a:t>
            </a:r>
            <a:r>
              <a:rPr lang="es-ES" altLang="es-EC" sz="1800" b="1" smtClean="0"/>
              <a:t>VPN de acceso: </a:t>
            </a:r>
            <a:r>
              <a:rPr lang="es-ES" altLang="es-EC" sz="1800" smtClean="0"/>
              <a:t>Las VPN de acceso brindan acceso remoto a un trabajador móvil y una oficina pequeña/oficina hogareña (SOHO), a la sede de la red interna o externa, mediante una infraestructura compartida. Las VPN de acceso usan tecnologías analógicas, de acceso telefónico, RDSI, línea de suscripción digital (DSL), IP móvil y de cable para brindar conexiones seguras a usuarios móviles, empleados a distancia y sucursales.</a:t>
            </a:r>
          </a:p>
          <a:p>
            <a:pPr marL="0" indent="0" eaLnBrk="1" hangingPunct="1">
              <a:buFontTx/>
              <a:buNone/>
            </a:pPr>
            <a:r>
              <a:rPr lang="es-ES" altLang="es-EC" sz="1800" smtClean="0"/>
              <a:t>• </a:t>
            </a:r>
            <a:r>
              <a:rPr lang="es-ES" altLang="es-EC" sz="1800" b="1" smtClean="0"/>
              <a:t>Redes internas VPN: </a:t>
            </a:r>
            <a:r>
              <a:rPr lang="es-ES" altLang="es-EC" sz="1800" smtClean="0"/>
              <a:t>Las redes internas VPN conectan a las oficinas regionales y remotas a la sede de la red interna mediante una infraestructura compartida, utilizando conexiones dedicadas. Las redes internas VPN difieren de las redes externas VPN, ya que sólo permiten el acceso a empleados de la empresa.</a:t>
            </a:r>
          </a:p>
          <a:p>
            <a:pPr marL="0" indent="0" eaLnBrk="1" hangingPunct="1">
              <a:buFontTx/>
              <a:buNone/>
            </a:pPr>
            <a:r>
              <a:rPr lang="es-ES" altLang="es-EC" sz="1800" smtClean="0"/>
              <a:t>• </a:t>
            </a:r>
            <a:r>
              <a:rPr lang="es-ES" altLang="es-EC" sz="1800" b="1" smtClean="0"/>
              <a:t>Redes externas VPN: </a:t>
            </a:r>
            <a:r>
              <a:rPr lang="es-ES" altLang="es-EC" sz="1800" smtClean="0"/>
              <a:t>Las redes externas VPN conectan a socios comerciales a la sede de la red mediante una infraestructura compartida, utilizando conexiones dedicadas. Las redes externas VPN difieren de las redes internas VPN, ya que permiten el acceso a usuarios que no pertenecen a la empresa.</a:t>
            </a:r>
          </a:p>
        </p:txBody>
      </p:sp>
    </p:spTree>
    <p:extLst>
      <p:ext uri="{BB962C8B-B14F-4D97-AF65-F5344CB8AC3E}">
        <p14:creationId xmlns:p14="http://schemas.microsoft.com/office/powerpoint/2010/main" val="18577765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170" name="Rectangle 110"/>
          <p:cNvSpPr>
            <a:spLocks noGrp="1" noChangeArrowheads="1"/>
          </p:cNvSpPr>
          <p:nvPr>
            <p:ph type="ctrTitle"/>
          </p:nvPr>
        </p:nvSpPr>
        <p:spPr>
          <a:xfrm>
            <a:off x="250825" y="4900613"/>
            <a:ext cx="7345363" cy="544512"/>
          </a:xfrm>
          <a:noFill/>
        </p:spPr>
        <p:txBody>
          <a:bodyPr/>
          <a:lstStyle/>
          <a:p>
            <a:pPr algn="l" eaLnBrk="1" hangingPunct="1"/>
            <a:r>
              <a:rPr lang="es-ES" altLang="es-EC" smtClean="0">
                <a:solidFill>
                  <a:schemeClr val="bg1"/>
                </a:solidFill>
              </a:rPr>
              <a:t>Redes internas y externas</a:t>
            </a:r>
            <a:endParaRPr lang="es-ES" altLang="es-ES" b="1" smtClean="0">
              <a:solidFill>
                <a:schemeClr val="bg1"/>
              </a:solidFill>
            </a:endParaRPr>
          </a:p>
        </p:txBody>
      </p:sp>
      <p:sp>
        <p:nvSpPr>
          <p:cNvPr id="7171" name="Rectangle 119"/>
          <p:cNvSpPr>
            <a:spLocks noChangeArrowheads="1"/>
          </p:cNvSpPr>
          <p:nvPr/>
        </p:nvSpPr>
        <p:spPr bwMode="auto">
          <a:xfrm>
            <a:off x="323850" y="5516563"/>
            <a:ext cx="3384550"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endParaRPr lang="es-ES" altLang="es-ES" b="1" smtClean="0">
              <a:solidFill>
                <a:srgbClr val="FFFFFF"/>
              </a:solidFill>
            </a:endParaRPr>
          </a:p>
        </p:txBody>
      </p:sp>
      <p:pic>
        <p:nvPicPr>
          <p:cNvPr id="7172" name="2 Imagen"/>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3850" y="549275"/>
            <a:ext cx="8532813" cy="34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51089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Título"/>
          <p:cNvSpPr>
            <a:spLocks noGrp="1"/>
          </p:cNvSpPr>
          <p:nvPr>
            <p:ph type="title"/>
          </p:nvPr>
        </p:nvSpPr>
        <p:spPr/>
        <p:txBody>
          <a:bodyPr/>
          <a:lstStyle/>
          <a:p>
            <a:pPr eaLnBrk="1" hangingPunct="1"/>
            <a:r>
              <a:rPr lang="es-ES" altLang="es-EC" smtClean="0"/>
              <a:t>Redes internas y externas</a:t>
            </a:r>
          </a:p>
        </p:txBody>
      </p:sp>
      <p:sp>
        <p:nvSpPr>
          <p:cNvPr id="8195" name="2 Marcador de contenido"/>
          <p:cNvSpPr>
            <a:spLocks noGrp="1"/>
          </p:cNvSpPr>
          <p:nvPr>
            <p:ph idx="1"/>
          </p:nvPr>
        </p:nvSpPr>
        <p:spPr>
          <a:xfrm>
            <a:off x="611188" y="1196975"/>
            <a:ext cx="8229600" cy="4895850"/>
          </a:xfrm>
        </p:spPr>
        <p:txBody>
          <a:bodyPr/>
          <a:lstStyle/>
          <a:p>
            <a:pPr marL="0" indent="0" eaLnBrk="1" hangingPunct="1">
              <a:buFontTx/>
              <a:buNone/>
            </a:pPr>
            <a:r>
              <a:rPr lang="es-ES" altLang="es-EC" sz="2400" smtClean="0"/>
              <a:t>Una de las configuraciones comunes de una LAN es una red interna, a veces denominada "intranet". Los servidores de Web de red interna son distintos de los servidores de Web públicos, ya que es necesario que un usuario público cuente con los correspondientes permisos y contraseñas para acceder a la red interna de una organización. Las redes internas están diseñadas para permitir el acceso por usuarios con privilegios de acceso a la LAN interna de la organización. Dentro de una red interna, los servidores de Web se instalan en la red. La tecnología de navegador se utiliza como interfaz común para acceder a la información, por ejemplo datos financieros o datos basados en texto y gráficos que se guardan en esos servidores</a:t>
            </a:r>
            <a:endParaRPr lang="es-ES" altLang="es-EC" sz="4800" smtClean="0"/>
          </a:p>
        </p:txBody>
      </p:sp>
    </p:spTree>
    <p:extLst>
      <p:ext uri="{BB962C8B-B14F-4D97-AF65-F5344CB8AC3E}">
        <p14:creationId xmlns:p14="http://schemas.microsoft.com/office/powerpoint/2010/main" val="8402352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Título"/>
          <p:cNvSpPr>
            <a:spLocks noGrp="1"/>
          </p:cNvSpPr>
          <p:nvPr>
            <p:ph type="title"/>
          </p:nvPr>
        </p:nvSpPr>
        <p:spPr/>
        <p:txBody>
          <a:bodyPr/>
          <a:lstStyle/>
          <a:p>
            <a:pPr eaLnBrk="1" hangingPunct="1"/>
            <a:r>
              <a:rPr lang="es-ES" altLang="es-EC" smtClean="0"/>
              <a:t>Redes internas y externas</a:t>
            </a:r>
          </a:p>
        </p:txBody>
      </p:sp>
      <p:sp>
        <p:nvSpPr>
          <p:cNvPr id="9219" name="2 Marcador de contenido"/>
          <p:cNvSpPr>
            <a:spLocks noGrp="1"/>
          </p:cNvSpPr>
          <p:nvPr>
            <p:ph idx="1"/>
          </p:nvPr>
        </p:nvSpPr>
        <p:spPr/>
        <p:txBody>
          <a:bodyPr/>
          <a:lstStyle/>
          <a:p>
            <a:pPr marL="0" indent="0" algn="just" eaLnBrk="1" hangingPunct="1">
              <a:buFontTx/>
              <a:buNone/>
            </a:pPr>
            <a:r>
              <a:rPr lang="es-ES" altLang="es-EC" sz="2800" smtClean="0"/>
              <a:t>Las redes externas hacen referencia a aplicaciones y servicios basados en la red interna, y utilizan un acceso extendido y seguro a usuarios o empresas externas Este acceso generalmente se logra mediante contraseñas, identificaciones de usuarios, y seguridad a nivel de las aplicaciones. Por lo tanto, una red externa es la extensión de dos o más estrategias de red interna, con una interacción segura entre empresas participantes y sus respectivas redes internas</a:t>
            </a:r>
          </a:p>
        </p:txBody>
      </p:sp>
    </p:spTree>
    <p:extLst>
      <p:ext uri="{BB962C8B-B14F-4D97-AF65-F5344CB8AC3E}">
        <p14:creationId xmlns:p14="http://schemas.microsoft.com/office/powerpoint/2010/main" val="5855690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242" name="Rectangle 110"/>
          <p:cNvSpPr>
            <a:spLocks noGrp="1" noChangeArrowheads="1"/>
          </p:cNvSpPr>
          <p:nvPr>
            <p:ph type="ctrTitle"/>
          </p:nvPr>
        </p:nvSpPr>
        <p:spPr>
          <a:xfrm>
            <a:off x="468313" y="4365625"/>
            <a:ext cx="7345362" cy="976313"/>
          </a:xfrm>
          <a:noFill/>
        </p:spPr>
        <p:txBody>
          <a:bodyPr/>
          <a:lstStyle/>
          <a:p>
            <a:pPr algn="l" eaLnBrk="1" hangingPunct="1"/>
            <a:r>
              <a:rPr lang="es-ES" altLang="es-EC" b="1" i="1" smtClean="0">
                <a:solidFill>
                  <a:schemeClr val="bg1"/>
                </a:solidFill>
              </a:rPr>
              <a:t>Ancho de banda</a:t>
            </a:r>
            <a:endParaRPr lang="es-ES" altLang="es-ES" b="1" smtClean="0">
              <a:solidFill>
                <a:schemeClr val="bg1"/>
              </a:solidFill>
            </a:endParaRPr>
          </a:p>
        </p:txBody>
      </p:sp>
      <p:sp>
        <p:nvSpPr>
          <p:cNvPr id="10243" name="Rectangle 119"/>
          <p:cNvSpPr>
            <a:spLocks noChangeArrowheads="1"/>
          </p:cNvSpPr>
          <p:nvPr/>
        </p:nvSpPr>
        <p:spPr bwMode="auto">
          <a:xfrm>
            <a:off x="323850" y="5516563"/>
            <a:ext cx="3384550"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endParaRPr lang="es-ES" altLang="es-ES" b="1" smtClean="0">
              <a:solidFill>
                <a:srgbClr val="FFFFFF"/>
              </a:solidFill>
            </a:endParaRPr>
          </a:p>
        </p:txBody>
      </p:sp>
    </p:spTree>
    <p:extLst>
      <p:ext uri="{BB962C8B-B14F-4D97-AF65-F5344CB8AC3E}">
        <p14:creationId xmlns:p14="http://schemas.microsoft.com/office/powerpoint/2010/main" val="25050755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5 CuadroTexto"/>
          <p:cNvSpPr txBox="1">
            <a:spLocks noChangeArrowheads="1"/>
          </p:cNvSpPr>
          <p:nvPr/>
        </p:nvSpPr>
        <p:spPr bwMode="auto">
          <a:xfrm>
            <a:off x="755650" y="1628775"/>
            <a:ext cx="7777163"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fontAlgn="base" hangingPunct="1">
              <a:spcBef>
                <a:spcPct val="0"/>
              </a:spcBef>
              <a:spcAft>
                <a:spcPct val="0"/>
              </a:spcAft>
            </a:pPr>
            <a:r>
              <a:rPr lang="es-ES" altLang="es-EC" sz="2800" smtClean="0">
                <a:solidFill>
                  <a:srgbClr val="000000"/>
                </a:solidFill>
              </a:rPr>
              <a:t>En conexiones a Internet el ancho de banda es la cantidad de información o de datos que se puede enviar a través de una conexión de red en un período de tiempo dado. El ancho de banda se indica generalmente en bites por segundo (BPS), kilobites por segundo (kbps), o megabites por segundo (mps).</a:t>
            </a:r>
          </a:p>
        </p:txBody>
      </p:sp>
      <p:sp>
        <p:nvSpPr>
          <p:cNvPr id="11267" name="7 CuadroTexto"/>
          <p:cNvSpPr txBox="1">
            <a:spLocks noChangeArrowheads="1"/>
          </p:cNvSpPr>
          <p:nvPr/>
        </p:nvSpPr>
        <p:spPr bwMode="auto">
          <a:xfrm>
            <a:off x="2771775" y="692150"/>
            <a:ext cx="33845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s-ES" altLang="es-EC" sz="3200" b="1" smtClean="0">
                <a:solidFill>
                  <a:srgbClr val="000000"/>
                </a:solidFill>
              </a:rPr>
              <a:t>Ancho de banda</a:t>
            </a:r>
          </a:p>
        </p:txBody>
      </p:sp>
    </p:spTree>
    <p:extLst>
      <p:ext uri="{BB962C8B-B14F-4D97-AF65-F5344CB8AC3E}">
        <p14:creationId xmlns:p14="http://schemas.microsoft.com/office/powerpoint/2010/main" val="1111144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Título"/>
          <p:cNvSpPr>
            <a:spLocks noGrp="1"/>
          </p:cNvSpPr>
          <p:nvPr>
            <p:ph type="title"/>
          </p:nvPr>
        </p:nvSpPr>
        <p:spPr>
          <a:xfrm>
            <a:off x="288925" y="549275"/>
            <a:ext cx="8496300" cy="1143000"/>
          </a:xfrm>
        </p:spPr>
        <p:txBody>
          <a:bodyPr/>
          <a:lstStyle/>
          <a:p>
            <a:pPr eaLnBrk="1" hangingPunct="1"/>
            <a:r>
              <a:rPr lang="es-ES" altLang="es-EC" b="1" smtClean="0"/>
              <a:t>2.2.1 Importancia del ancho de banda</a:t>
            </a:r>
          </a:p>
        </p:txBody>
      </p:sp>
      <p:sp>
        <p:nvSpPr>
          <p:cNvPr id="12291" name="2 Marcador de contenido"/>
          <p:cNvSpPr>
            <a:spLocks noGrp="1"/>
          </p:cNvSpPr>
          <p:nvPr>
            <p:ph idx="1"/>
          </p:nvPr>
        </p:nvSpPr>
        <p:spPr>
          <a:xfrm>
            <a:off x="655638" y="1916113"/>
            <a:ext cx="8229600" cy="1470025"/>
          </a:xfrm>
        </p:spPr>
        <p:txBody>
          <a:bodyPr/>
          <a:lstStyle/>
          <a:p>
            <a:pPr algn="just" eaLnBrk="1" hangingPunct="1"/>
            <a:r>
              <a:rPr lang="es-ES" altLang="es-EC" sz="2000" b="1" smtClean="0"/>
              <a:t>El ancho de banda se define como la cantidad de información que puede fluir a través de una conexión de red en un período dado. Es esencial comprender el concepto de ancho de banda al estudiar networking, por las siguientes cuatro razones:</a:t>
            </a:r>
          </a:p>
        </p:txBody>
      </p:sp>
      <p:pic>
        <p:nvPicPr>
          <p:cNvPr id="12292" name="3 Image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5650" y="3573463"/>
            <a:ext cx="8029575"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31085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Título"/>
          <p:cNvSpPr>
            <a:spLocks noGrp="1"/>
          </p:cNvSpPr>
          <p:nvPr>
            <p:ph type="title"/>
          </p:nvPr>
        </p:nvSpPr>
        <p:spPr>
          <a:xfrm>
            <a:off x="395288" y="549275"/>
            <a:ext cx="8229600" cy="935038"/>
          </a:xfrm>
        </p:spPr>
        <p:txBody>
          <a:bodyPr/>
          <a:lstStyle/>
          <a:p>
            <a:pPr eaLnBrk="1" hangingPunct="1"/>
            <a:r>
              <a:rPr lang="es-ES" altLang="es-EC" b="1" smtClean="0"/>
              <a:t>2.2.1 Importancia del ancho de banda</a:t>
            </a:r>
          </a:p>
        </p:txBody>
      </p:sp>
      <p:sp>
        <p:nvSpPr>
          <p:cNvPr id="13315" name="2 Marcador de contenido"/>
          <p:cNvSpPr>
            <a:spLocks noGrp="1"/>
          </p:cNvSpPr>
          <p:nvPr>
            <p:ph idx="1"/>
          </p:nvPr>
        </p:nvSpPr>
        <p:spPr/>
        <p:txBody>
          <a:bodyPr/>
          <a:lstStyle/>
          <a:p>
            <a:pPr marL="0" indent="0" algn="just" eaLnBrk="1" hangingPunct="1">
              <a:buFontTx/>
              <a:buNone/>
            </a:pPr>
            <a:r>
              <a:rPr lang="es-ES" altLang="es-EC" sz="1800" b="1" smtClean="0"/>
              <a:t>1. El ancho de banda es finito. </a:t>
            </a:r>
            <a:r>
              <a:rPr lang="es-ES" altLang="es-EC" sz="1800" smtClean="0"/>
              <a:t>En otras palabras, independientemente del medio que se utilice para construir la red, existen límites para la capacidad de la red para transportar información. El ancho de banda está limitado por las leyes de la física y por las tecnologías empleadas para colocar la información en los medios. Por ejemplo, el ancho de banda de un módem convencional está limitado a alrededor de 56 kpbs por las propiedades físicas de los cables telefónicos de par trenzado y por la tecnología de módems. No obstante, las tecnologías empleadas por DSL utilizan los mismos cables telefónicos de par trenzado, y sin embargo DSL ofrece un ancho de banda mucho mayor que los módems convencionales. Esto demuestra que a veces es difícil definir los límites impuestos por las mismas leyes de la física. La fibra óptica posee el potencial físico para proporcionar un ancho de banda prácticamente ilimitado. Aun así, el ancho de banda de la fibra óptica no se puede aprovechar en su totalidad, en tanto no se desarrollen tecnologías que aprovechen todo su potencial.</a:t>
            </a:r>
          </a:p>
        </p:txBody>
      </p:sp>
    </p:spTree>
    <p:extLst>
      <p:ext uri="{BB962C8B-B14F-4D97-AF65-F5344CB8AC3E}">
        <p14:creationId xmlns:p14="http://schemas.microsoft.com/office/powerpoint/2010/main" val="41617265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Título"/>
          <p:cNvSpPr>
            <a:spLocks noGrp="1"/>
          </p:cNvSpPr>
          <p:nvPr>
            <p:ph type="title"/>
          </p:nvPr>
        </p:nvSpPr>
        <p:spPr/>
        <p:txBody>
          <a:bodyPr/>
          <a:lstStyle/>
          <a:p>
            <a:pPr eaLnBrk="1" hangingPunct="1"/>
            <a:r>
              <a:rPr lang="es-ES" altLang="es-EC" b="1" smtClean="0"/>
              <a:t>2.2.1 Importancia del ancho de banda</a:t>
            </a:r>
          </a:p>
        </p:txBody>
      </p:sp>
      <p:sp>
        <p:nvSpPr>
          <p:cNvPr id="14339" name="2 Marcador de contenido"/>
          <p:cNvSpPr>
            <a:spLocks noGrp="1"/>
          </p:cNvSpPr>
          <p:nvPr>
            <p:ph idx="1"/>
          </p:nvPr>
        </p:nvSpPr>
        <p:spPr/>
        <p:txBody>
          <a:bodyPr/>
          <a:lstStyle/>
          <a:p>
            <a:pPr marL="0" indent="0" algn="just" eaLnBrk="1" hangingPunct="1">
              <a:buFontTx/>
              <a:buNone/>
            </a:pPr>
            <a:r>
              <a:rPr lang="es-ES" altLang="es-EC" sz="2400" b="1" smtClean="0"/>
              <a:t>2. El ancho de banda no es gratuito. </a:t>
            </a:r>
            <a:r>
              <a:rPr lang="es-ES" altLang="es-EC" sz="2400" smtClean="0"/>
              <a:t>Es posible adquirir equipos para una red de área local (LAN) capaz de brindar un ancho de banda casi ilimitado durante un período extendido de tiempo. Para conexiones de red de área amplia (WAN), casi siempre hace falta comprar el ancho de banda de un proveedor de servicios. En ambos casos, comprender el significado del ancho de banda, y los cambios en su demanda a través del tiempo, pueden ahorrarle importantes sumas de dinero a un individuo o a una empresa. Un administrador de red necesita tomar las decisiones correctas con respecto al tipo de equipo y servicios que debe adquirir.</a:t>
            </a:r>
          </a:p>
        </p:txBody>
      </p:sp>
    </p:spTree>
    <p:extLst>
      <p:ext uri="{BB962C8B-B14F-4D97-AF65-F5344CB8AC3E}">
        <p14:creationId xmlns:p14="http://schemas.microsoft.com/office/powerpoint/2010/main" val="9593850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1 Título"/>
          <p:cNvSpPr>
            <a:spLocks noGrp="1"/>
          </p:cNvSpPr>
          <p:nvPr>
            <p:ph type="title"/>
          </p:nvPr>
        </p:nvSpPr>
        <p:spPr>
          <a:xfrm>
            <a:off x="323850" y="620713"/>
            <a:ext cx="8229600" cy="1143000"/>
          </a:xfrm>
        </p:spPr>
        <p:txBody>
          <a:bodyPr/>
          <a:lstStyle/>
          <a:p>
            <a:pPr eaLnBrk="1" hangingPunct="1"/>
            <a:r>
              <a:rPr lang="es-ES" altLang="es-EC" b="1" smtClean="0"/>
              <a:t>2.2.1 Importancia del ancho de banda</a:t>
            </a:r>
          </a:p>
        </p:txBody>
      </p:sp>
      <p:sp>
        <p:nvSpPr>
          <p:cNvPr id="15363" name="2 Marcador de contenido"/>
          <p:cNvSpPr>
            <a:spLocks noGrp="1"/>
          </p:cNvSpPr>
          <p:nvPr>
            <p:ph idx="1"/>
          </p:nvPr>
        </p:nvSpPr>
        <p:spPr>
          <a:xfrm>
            <a:off x="539750" y="1989138"/>
            <a:ext cx="8229600" cy="4525962"/>
          </a:xfrm>
        </p:spPr>
        <p:txBody>
          <a:bodyPr/>
          <a:lstStyle/>
          <a:p>
            <a:pPr marL="0" indent="0" eaLnBrk="1" hangingPunct="1">
              <a:buFontTx/>
              <a:buNone/>
            </a:pPr>
            <a:r>
              <a:rPr lang="es-ES" altLang="es-EC" sz="2400" b="1" smtClean="0"/>
              <a:t>3. El ancho de banda es un factor clave a la hora de analizar el rendimiento de una red, diseñar nuevas redes y comprender la Internet. </a:t>
            </a:r>
            <a:r>
              <a:rPr lang="es-ES" altLang="es-EC" sz="2400" smtClean="0"/>
              <a:t>Un profesional de networking debe comprender el fuerte impacto del ancho de banda y la tasa de transferencia en el rendimiento y el diseño de la red. La información fluye en una cadena de bits de un computador a otro en todo el mundo. Estos bits representan enormes cantidades de información que fluyen de ida y de vuelta a través del planeta en segundos, o menos. En cierto sentido, puede ser correcto afirmar que la Internet es puro ancho de banda.</a:t>
            </a:r>
          </a:p>
        </p:txBody>
      </p:sp>
    </p:spTree>
    <p:extLst>
      <p:ext uri="{BB962C8B-B14F-4D97-AF65-F5344CB8AC3E}">
        <p14:creationId xmlns:p14="http://schemas.microsoft.com/office/powerpoint/2010/main" val="2451741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476672"/>
            <a:ext cx="8291264" cy="5649491"/>
          </a:xfrm>
        </p:spPr>
        <p:txBody>
          <a:bodyPr/>
          <a:lstStyle/>
          <a:p>
            <a:pPr marL="0" indent="0" algn="ctr">
              <a:buNone/>
            </a:pPr>
            <a:r>
              <a:rPr lang="es-ES" b="1" dirty="0" smtClean="0">
                <a:latin typeface="Arial" pitchFamily="34" charset="0"/>
                <a:cs typeface="Arial" pitchFamily="34" charset="0"/>
              </a:rPr>
              <a:t>Historia de las redes informáticas</a:t>
            </a:r>
          </a:p>
          <a:p>
            <a:pPr marL="0" indent="0" algn="just">
              <a:buNone/>
            </a:pPr>
            <a:r>
              <a:rPr lang="es-ES" sz="2800" dirty="0" smtClean="0">
                <a:latin typeface="Arial" pitchFamily="34" charset="0"/>
                <a:cs typeface="Arial" pitchFamily="34" charset="0"/>
              </a:rPr>
              <a:t>En la década de 1940, los computadores eran enormes dispositivos electromecánicos que eran propensos a sufrir fallas. En 1947, la invención del transistor semiconductor permitió la creación de computadores más pequeños y confiables. En la década de 1950 los computadores mainframe, que funcionaban con programas en tarjetas perforadas, comenzaron a ser utilizados habitualmente por las grandes instituciones.</a:t>
            </a:r>
            <a:endParaRPr lang="es-ES" sz="2800" dirty="0">
              <a:latin typeface="Arial" pitchFamily="34" charset="0"/>
              <a:cs typeface="Arial" pitchFamily="34" charset="0"/>
            </a:endParaRPr>
          </a:p>
        </p:txBody>
      </p:sp>
    </p:spTree>
    <p:extLst>
      <p:ext uri="{BB962C8B-B14F-4D97-AF65-F5344CB8AC3E}">
        <p14:creationId xmlns:p14="http://schemas.microsoft.com/office/powerpoint/2010/main" val="39786594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a:xfrm>
            <a:off x="468313" y="549275"/>
            <a:ext cx="8229600" cy="1143000"/>
          </a:xfrm>
        </p:spPr>
        <p:txBody>
          <a:bodyPr/>
          <a:lstStyle/>
          <a:p>
            <a:pPr eaLnBrk="1" hangingPunct="1"/>
            <a:r>
              <a:rPr lang="es-ES" altLang="es-EC" b="1" smtClean="0"/>
              <a:t>2.2.1 Importancia del ancho de banda</a:t>
            </a:r>
          </a:p>
        </p:txBody>
      </p:sp>
      <p:sp>
        <p:nvSpPr>
          <p:cNvPr id="16387" name="2 Marcador de contenido"/>
          <p:cNvSpPr>
            <a:spLocks noGrp="1"/>
          </p:cNvSpPr>
          <p:nvPr>
            <p:ph idx="1"/>
          </p:nvPr>
        </p:nvSpPr>
        <p:spPr>
          <a:xfrm>
            <a:off x="468313" y="1844675"/>
            <a:ext cx="8229600" cy="4525963"/>
          </a:xfrm>
        </p:spPr>
        <p:txBody>
          <a:bodyPr/>
          <a:lstStyle/>
          <a:p>
            <a:pPr marL="0" indent="0" algn="just" eaLnBrk="1" hangingPunct="1">
              <a:buFontTx/>
              <a:buNone/>
            </a:pPr>
            <a:r>
              <a:rPr lang="es-ES" altLang="es-EC" sz="2400" b="1" smtClean="0"/>
              <a:t>4. La demanda de ancho de banda no para de crecer. </a:t>
            </a:r>
            <a:r>
              <a:rPr lang="es-ES" altLang="es-EC" sz="2400" smtClean="0"/>
              <a:t>No bien se construyen nuevas tecnologías e infraestructuras de red para brindar mayor ancho de banda, se crean nuevas aplicaciones que aprovechan esa mayor capacidad. La entrega de contenidos de medios enriquecidos a través de la red, incluyendo video y audio fluido, requiere muchísima cantidad de ancho de banda. Hoy se instalan comúnmente sistemas telefónicos IP en lugar de los tradicionales sistemas de voz, lo que contribuye a una mayor necesidad de ancho de banda. Un profesional de networking exitoso debe anticiparse a la necesidad de mayor ancho de banda y actuar en función de eso.</a:t>
            </a:r>
          </a:p>
        </p:txBody>
      </p:sp>
    </p:spTree>
    <p:extLst>
      <p:ext uri="{BB962C8B-B14F-4D97-AF65-F5344CB8AC3E}">
        <p14:creationId xmlns:p14="http://schemas.microsoft.com/office/powerpoint/2010/main" val="16688685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158" name="Rectangle 110"/>
          <p:cNvSpPr>
            <a:spLocks noGrp="1" noChangeArrowheads="1"/>
          </p:cNvSpPr>
          <p:nvPr>
            <p:ph type="ctrTitle"/>
          </p:nvPr>
        </p:nvSpPr>
        <p:spPr>
          <a:xfrm>
            <a:off x="34925" y="4292600"/>
            <a:ext cx="7346950" cy="976313"/>
          </a:xfrm>
        </p:spPr>
        <p:txBody>
          <a:bodyPr/>
          <a:lstStyle/>
          <a:p>
            <a:pPr eaLnBrk="1" hangingPunct="1">
              <a:defRPr/>
            </a:pPr>
            <a:r>
              <a:rPr lang="es-ES" sz="5400" b="1" dirty="0" smtClean="0">
                <a:solidFill>
                  <a:schemeClr val="bg1"/>
                </a:solidFill>
              </a:rPr>
              <a:t>2.2.2 El escritorio</a:t>
            </a:r>
            <a:r>
              <a:rPr lang="es-ES" sz="1600" b="1" dirty="0" smtClean="0">
                <a:solidFill>
                  <a:schemeClr val="bg1"/>
                </a:solidFill>
              </a:rPr>
              <a:t/>
            </a:r>
            <a:br>
              <a:rPr lang="es-ES" sz="1600" b="1" dirty="0" smtClean="0">
                <a:solidFill>
                  <a:schemeClr val="bg1"/>
                </a:solidFill>
              </a:rPr>
            </a:br>
            <a:endParaRPr lang="es-ES" altLang="es-ES" sz="1600" b="1" dirty="0" smtClean="0">
              <a:solidFill>
                <a:schemeClr val="accent4"/>
              </a:solidFill>
            </a:endParaRPr>
          </a:p>
        </p:txBody>
      </p:sp>
      <p:sp>
        <p:nvSpPr>
          <p:cNvPr id="17411" name="Rectangle 119"/>
          <p:cNvSpPr>
            <a:spLocks noChangeArrowheads="1"/>
          </p:cNvSpPr>
          <p:nvPr/>
        </p:nvSpPr>
        <p:spPr bwMode="auto">
          <a:xfrm>
            <a:off x="323850" y="5516563"/>
            <a:ext cx="3384550"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endParaRPr lang="es-ES" altLang="es-ES" b="1" smtClean="0">
              <a:solidFill>
                <a:srgbClr val="FFFFFF"/>
              </a:solidFill>
            </a:endParaRPr>
          </a:p>
        </p:txBody>
      </p:sp>
    </p:spTree>
    <p:extLst>
      <p:ext uri="{BB962C8B-B14F-4D97-AF65-F5344CB8AC3E}">
        <p14:creationId xmlns:p14="http://schemas.microsoft.com/office/powerpoint/2010/main" val="7962327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eaLnBrk="1" hangingPunct="1">
              <a:defRPr/>
            </a:pPr>
            <a:r>
              <a:rPr lang="es-ES" b="1" dirty="0" smtClean="0">
                <a:solidFill>
                  <a:schemeClr val="accent4"/>
                </a:solidFill>
              </a:rPr>
              <a:t>2.2.2 El escritorio</a:t>
            </a:r>
            <a:endParaRPr lang="es-ES" dirty="0" smtClean="0">
              <a:solidFill>
                <a:schemeClr val="accent4"/>
              </a:solidFill>
            </a:endParaRPr>
          </a:p>
        </p:txBody>
      </p:sp>
      <p:sp>
        <p:nvSpPr>
          <p:cNvPr id="18435" name="2 Marcador de contenido"/>
          <p:cNvSpPr>
            <a:spLocks noGrp="1"/>
          </p:cNvSpPr>
          <p:nvPr>
            <p:ph idx="1"/>
          </p:nvPr>
        </p:nvSpPr>
        <p:spPr>
          <a:xfrm>
            <a:off x="539750" y="1628775"/>
            <a:ext cx="8229600" cy="1368425"/>
          </a:xfrm>
        </p:spPr>
        <p:txBody>
          <a:bodyPr/>
          <a:lstStyle/>
          <a:p>
            <a:pPr marL="0" indent="0" eaLnBrk="1" hangingPunct="1">
              <a:buFontTx/>
              <a:buNone/>
            </a:pPr>
            <a:r>
              <a:rPr lang="es-ES" altLang="es-EC" sz="1600" smtClean="0"/>
              <a:t>El ancho de banda se define como la cantidad de información que puede fluir a través de una red en un período dado. La idea de que la información fluye, sugiere dos analogías que podrían facilitar la visualización del ancho de banda en una red. Ya que se dice que el agua y el tráfico fluyen, vea las siguientes analogías:</a:t>
            </a:r>
          </a:p>
          <a:p>
            <a:pPr marL="0" indent="0" eaLnBrk="1" hangingPunct="1">
              <a:buFontTx/>
              <a:buNone/>
            </a:pPr>
            <a:r>
              <a:rPr lang="es-ES" altLang="es-EC" sz="1600" smtClean="0"/>
              <a:t>1. </a:t>
            </a:r>
            <a:r>
              <a:rPr lang="es-ES" altLang="es-EC" sz="1600" b="1" smtClean="0"/>
              <a:t>El ancho de banda es similar al diámetro de un caño.</a:t>
            </a:r>
            <a:endParaRPr lang="es-ES" altLang="es-EC" sz="1600" smtClean="0"/>
          </a:p>
          <a:p>
            <a:pPr marL="0" indent="0" eaLnBrk="1" hangingPunct="1">
              <a:buFontTx/>
              <a:buNone/>
            </a:pPr>
            <a:endParaRPr lang="es-ES" altLang="es-EC" sz="1600" smtClean="0"/>
          </a:p>
        </p:txBody>
      </p:sp>
      <p:pic>
        <p:nvPicPr>
          <p:cNvPr id="18436" name="3 Imagen"/>
          <p:cNvPicPr>
            <a:picLocks noChangeAspect="1"/>
          </p:cNvPicPr>
          <p:nvPr/>
        </p:nvPicPr>
        <p:blipFill>
          <a:blip r:embed="rId2">
            <a:extLst>
              <a:ext uri="{28A0092B-C50C-407E-A947-70E740481C1C}">
                <a14:useLocalDpi xmlns:a14="http://schemas.microsoft.com/office/drawing/2010/main" val="0"/>
              </a:ext>
            </a:extLst>
          </a:blip>
          <a:srcRect l="9113" r="5344"/>
          <a:stretch>
            <a:fillRect/>
          </a:stretch>
        </p:blipFill>
        <p:spPr bwMode="auto">
          <a:xfrm>
            <a:off x="568325" y="3125788"/>
            <a:ext cx="8107363" cy="361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53475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eaLnBrk="1" hangingPunct="1">
              <a:defRPr/>
            </a:pPr>
            <a:r>
              <a:rPr lang="es-ES" b="1" dirty="0" smtClean="0">
                <a:solidFill>
                  <a:schemeClr val="accent4"/>
                </a:solidFill>
              </a:rPr>
              <a:t>2.2.2 El escritorio</a:t>
            </a:r>
            <a:endParaRPr lang="es-ES" dirty="0" smtClean="0"/>
          </a:p>
        </p:txBody>
      </p:sp>
      <p:sp>
        <p:nvSpPr>
          <p:cNvPr id="19459" name="2 Marcador de contenido"/>
          <p:cNvSpPr>
            <a:spLocks noGrp="1"/>
          </p:cNvSpPr>
          <p:nvPr>
            <p:ph idx="1"/>
          </p:nvPr>
        </p:nvSpPr>
        <p:spPr>
          <a:xfrm>
            <a:off x="457200" y="1600200"/>
            <a:ext cx="8229600" cy="676275"/>
          </a:xfrm>
        </p:spPr>
        <p:txBody>
          <a:bodyPr/>
          <a:lstStyle/>
          <a:p>
            <a:pPr eaLnBrk="1" hangingPunct="1"/>
            <a:r>
              <a:rPr lang="es-ES" altLang="es-EC" sz="1800" smtClean="0"/>
              <a:t>2. </a:t>
            </a:r>
            <a:r>
              <a:rPr lang="es-ES" altLang="es-EC" sz="1800" b="1" smtClean="0"/>
              <a:t>El ancho de banda también puede compararse con la cantidad de carriles de una autopista.</a:t>
            </a:r>
            <a:endParaRPr lang="es-ES" altLang="es-EC" sz="1800" smtClean="0"/>
          </a:p>
        </p:txBody>
      </p:sp>
      <p:pic>
        <p:nvPicPr>
          <p:cNvPr id="19460" name="3 Imagen"/>
          <p:cNvPicPr>
            <a:picLocks noChangeAspect="1"/>
          </p:cNvPicPr>
          <p:nvPr/>
        </p:nvPicPr>
        <p:blipFill>
          <a:blip r:embed="rId2">
            <a:extLst>
              <a:ext uri="{28A0092B-C50C-407E-A947-70E740481C1C}">
                <a14:useLocalDpi xmlns:a14="http://schemas.microsoft.com/office/drawing/2010/main" val="0"/>
              </a:ext>
            </a:extLst>
          </a:blip>
          <a:srcRect l="14241" t="6226" r="12216"/>
          <a:stretch>
            <a:fillRect/>
          </a:stretch>
        </p:blipFill>
        <p:spPr bwMode="auto">
          <a:xfrm>
            <a:off x="827088" y="2205038"/>
            <a:ext cx="7489825"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79789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158" name="Rectangle 110"/>
          <p:cNvSpPr>
            <a:spLocks noGrp="1" noChangeArrowheads="1"/>
          </p:cNvSpPr>
          <p:nvPr>
            <p:ph type="ctrTitle"/>
          </p:nvPr>
        </p:nvSpPr>
        <p:spPr>
          <a:xfrm>
            <a:off x="0" y="4724400"/>
            <a:ext cx="7345363" cy="977900"/>
          </a:xfrm>
        </p:spPr>
        <p:txBody>
          <a:bodyPr/>
          <a:lstStyle/>
          <a:p>
            <a:pPr eaLnBrk="1" hangingPunct="1">
              <a:defRPr/>
            </a:pPr>
            <a:r>
              <a:rPr lang="es-ES" sz="5400" b="1" dirty="0" smtClean="0">
                <a:solidFill>
                  <a:schemeClr val="bg2">
                    <a:lumMod val="20000"/>
                    <a:lumOff val="80000"/>
                  </a:schemeClr>
                </a:solidFill>
              </a:rPr>
              <a:t>2.2.3 Medición</a:t>
            </a:r>
            <a:r>
              <a:rPr lang="es-ES" sz="1600" b="1" dirty="0" smtClean="0">
                <a:solidFill>
                  <a:schemeClr val="bg1"/>
                </a:solidFill>
              </a:rPr>
              <a:t/>
            </a:r>
            <a:br>
              <a:rPr lang="es-ES" sz="1600" b="1" dirty="0" smtClean="0">
                <a:solidFill>
                  <a:schemeClr val="bg1"/>
                </a:solidFill>
              </a:rPr>
            </a:br>
            <a:endParaRPr lang="es-ES" altLang="es-ES" sz="1600" b="1" dirty="0" smtClean="0">
              <a:solidFill>
                <a:schemeClr val="accent4"/>
              </a:solidFill>
            </a:endParaRPr>
          </a:p>
        </p:txBody>
      </p:sp>
      <p:sp>
        <p:nvSpPr>
          <p:cNvPr id="20483" name="Rectangle 119"/>
          <p:cNvSpPr>
            <a:spLocks noChangeArrowheads="1"/>
          </p:cNvSpPr>
          <p:nvPr/>
        </p:nvSpPr>
        <p:spPr bwMode="auto">
          <a:xfrm>
            <a:off x="323850" y="5516563"/>
            <a:ext cx="3384550"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endParaRPr lang="es-ES" altLang="es-ES" b="1" smtClean="0">
              <a:solidFill>
                <a:srgbClr val="FFFFFF"/>
              </a:solidFill>
            </a:endParaRPr>
          </a:p>
        </p:txBody>
      </p:sp>
    </p:spTree>
    <p:extLst>
      <p:ext uri="{BB962C8B-B14F-4D97-AF65-F5344CB8AC3E}">
        <p14:creationId xmlns:p14="http://schemas.microsoft.com/office/powerpoint/2010/main" val="308483811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1 Título"/>
          <p:cNvSpPr>
            <a:spLocks noGrp="1"/>
          </p:cNvSpPr>
          <p:nvPr>
            <p:ph type="title"/>
          </p:nvPr>
        </p:nvSpPr>
        <p:spPr/>
        <p:txBody>
          <a:bodyPr/>
          <a:lstStyle/>
          <a:p>
            <a:pPr eaLnBrk="1" hangingPunct="1"/>
            <a:r>
              <a:rPr lang="es-ES" altLang="es-EC" b="1" smtClean="0"/>
              <a:t>2.2.3 Medición</a:t>
            </a:r>
          </a:p>
        </p:txBody>
      </p:sp>
      <p:sp>
        <p:nvSpPr>
          <p:cNvPr id="21507" name="2 Marcador de contenido"/>
          <p:cNvSpPr>
            <a:spLocks noGrp="1"/>
          </p:cNvSpPr>
          <p:nvPr>
            <p:ph idx="1"/>
          </p:nvPr>
        </p:nvSpPr>
        <p:spPr>
          <a:xfrm>
            <a:off x="457200" y="1600200"/>
            <a:ext cx="8229600" cy="1900238"/>
          </a:xfrm>
        </p:spPr>
        <p:txBody>
          <a:bodyPr/>
          <a:lstStyle/>
          <a:p>
            <a:pPr marL="0" indent="0" eaLnBrk="1" hangingPunct="1">
              <a:buFontTx/>
              <a:buNone/>
            </a:pPr>
            <a:r>
              <a:rPr lang="es-ES" altLang="es-EC" sz="2400" smtClean="0"/>
              <a:t>En los sistemas digitales, la unidad básica del ancho de banda es bits por segundo (bps). El ancho de banda es la medición de la cantidad de información, o bits, que puede fluir desde un lugar hacia otro en un período de tiempo determinado, o segundos.</a:t>
            </a:r>
          </a:p>
        </p:txBody>
      </p:sp>
      <p:pic>
        <p:nvPicPr>
          <p:cNvPr id="21508" name="3 Image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1200" y="3573463"/>
            <a:ext cx="7686675"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67858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158" name="Rectangle 110"/>
          <p:cNvSpPr>
            <a:spLocks noGrp="1" noChangeArrowheads="1"/>
          </p:cNvSpPr>
          <p:nvPr>
            <p:ph type="ctrTitle"/>
          </p:nvPr>
        </p:nvSpPr>
        <p:spPr>
          <a:xfrm>
            <a:off x="0" y="4724400"/>
            <a:ext cx="7345363" cy="977900"/>
          </a:xfrm>
        </p:spPr>
        <p:txBody>
          <a:bodyPr/>
          <a:lstStyle/>
          <a:p>
            <a:pPr eaLnBrk="1" hangingPunct="1">
              <a:defRPr/>
            </a:pPr>
            <a:r>
              <a:rPr lang="es-ES" sz="5400" b="1" dirty="0" smtClean="0">
                <a:solidFill>
                  <a:schemeClr val="bg1"/>
                </a:solidFill>
              </a:rPr>
              <a:t>2.2.4 Limitaciones</a:t>
            </a:r>
            <a:r>
              <a:rPr lang="es-ES" sz="5400" b="1" dirty="0" smtClean="0"/>
              <a:t/>
            </a:r>
            <a:br>
              <a:rPr lang="es-ES" sz="5400" b="1" dirty="0" smtClean="0"/>
            </a:br>
            <a:r>
              <a:rPr lang="es-ES" sz="1600" b="1" dirty="0" smtClean="0">
                <a:solidFill>
                  <a:schemeClr val="bg1"/>
                </a:solidFill>
              </a:rPr>
              <a:t/>
            </a:r>
            <a:br>
              <a:rPr lang="es-ES" sz="1600" b="1" dirty="0" smtClean="0">
                <a:solidFill>
                  <a:schemeClr val="bg1"/>
                </a:solidFill>
              </a:rPr>
            </a:br>
            <a:endParaRPr lang="es-ES" altLang="es-ES" sz="1600" b="1" dirty="0" smtClean="0">
              <a:solidFill>
                <a:schemeClr val="accent4"/>
              </a:solidFill>
            </a:endParaRPr>
          </a:p>
        </p:txBody>
      </p:sp>
      <p:sp>
        <p:nvSpPr>
          <p:cNvPr id="22531" name="Rectangle 119"/>
          <p:cNvSpPr>
            <a:spLocks noChangeArrowheads="1"/>
          </p:cNvSpPr>
          <p:nvPr/>
        </p:nvSpPr>
        <p:spPr bwMode="auto">
          <a:xfrm>
            <a:off x="323850" y="5516563"/>
            <a:ext cx="3384550"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endParaRPr lang="es-ES" altLang="es-ES" b="1" smtClean="0">
              <a:solidFill>
                <a:srgbClr val="FFFFFF"/>
              </a:solidFill>
            </a:endParaRPr>
          </a:p>
        </p:txBody>
      </p:sp>
    </p:spTree>
    <p:extLst>
      <p:ext uri="{BB962C8B-B14F-4D97-AF65-F5344CB8AC3E}">
        <p14:creationId xmlns:p14="http://schemas.microsoft.com/office/powerpoint/2010/main" val="26979785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Título"/>
          <p:cNvSpPr>
            <a:spLocks noGrp="1"/>
          </p:cNvSpPr>
          <p:nvPr>
            <p:ph type="title"/>
          </p:nvPr>
        </p:nvSpPr>
        <p:spPr/>
        <p:txBody>
          <a:bodyPr/>
          <a:lstStyle/>
          <a:p>
            <a:pPr eaLnBrk="1" hangingPunct="1"/>
            <a:r>
              <a:rPr lang="es-ES" altLang="es-EC" b="1" smtClean="0">
                <a:solidFill>
                  <a:schemeClr val="tx1"/>
                </a:solidFill>
              </a:rPr>
              <a:t>2.2.4 Limitaciones</a:t>
            </a:r>
            <a:endParaRPr lang="es-ES" altLang="es-EC" smtClean="0">
              <a:solidFill>
                <a:schemeClr val="tx1"/>
              </a:solidFill>
            </a:endParaRPr>
          </a:p>
        </p:txBody>
      </p:sp>
      <p:pic>
        <p:nvPicPr>
          <p:cNvPr id="23555" name="3 Image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196975"/>
            <a:ext cx="7537450" cy="525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74192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Título"/>
          <p:cNvSpPr>
            <a:spLocks noGrp="1"/>
          </p:cNvSpPr>
          <p:nvPr>
            <p:ph type="title"/>
          </p:nvPr>
        </p:nvSpPr>
        <p:spPr/>
        <p:txBody>
          <a:bodyPr/>
          <a:lstStyle/>
          <a:p>
            <a:pPr eaLnBrk="1" hangingPunct="1"/>
            <a:r>
              <a:rPr lang="es-ES" altLang="es-EC" b="1" smtClean="0">
                <a:solidFill>
                  <a:schemeClr val="tx1"/>
                </a:solidFill>
              </a:rPr>
              <a:t>2.2.4 Limitaciones</a:t>
            </a:r>
            <a:endParaRPr lang="es-ES" altLang="es-EC" smtClean="0"/>
          </a:p>
        </p:txBody>
      </p:sp>
      <p:sp>
        <p:nvSpPr>
          <p:cNvPr id="24579" name="2 Marcador de contenido"/>
          <p:cNvSpPr>
            <a:spLocks noGrp="1"/>
          </p:cNvSpPr>
          <p:nvPr>
            <p:ph idx="1"/>
          </p:nvPr>
        </p:nvSpPr>
        <p:spPr/>
        <p:txBody>
          <a:bodyPr/>
          <a:lstStyle/>
          <a:p>
            <a:pPr marL="0" indent="0" algn="just" eaLnBrk="1" hangingPunct="1">
              <a:buFontTx/>
              <a:buNone/>
            </a:pPr>
            <a:r>
              <a:rPr lang="es-ES" altLang="es-EC" sz="2400" dirty="0" smtClean="0"/>
              <a:t>El ancho de banda varía según el tipo de medio, además de las tecnologías LAN y WAN utilizadas. La física de los medios fundamenta algunas de las diferencias. Las señales se transmiten a través de cables de cobre de par trenzado, cables coaxiales, fibras ópticas, y por el aire. Las diferencias físicas en las formas en que se transmiten las señales son las que generan las limitaciones fundamentales en la capacidad que posee un medio dado para transportar información. No obstante, el verdadero ancho de banda de una red queda determinado por una combinación de los medios físicos y las tecnologías seleccionadas para señalizar y detectar señales de red.</a:t>
            </a:r>
          </a:p>
        </p:txBody>
      </p:sp>
    </p:spTree>
    <p:extLst>
      <p:ext uri="{BB962C8B-B14F-4D97-AF65-F5344CB8AC3E}">
        <p14:creationId xmlns:p14="http://schemas.microsoft.com/office/powerpoint/2010/main" val="517995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404664"/>
            <a:ext cx="8291264" cy="5721499"/>
          </a:xfrm>
        </p:spPr>
        <p:txBody>
          <a:bodyPr>
            <a:normAutofit lnSpcReduction="10000"/>
          </a:bodyPr>
          <a:lstStyle/>
          <a:p>
            <a:pPr marL="0" indent="0" algn="ctr">
              <a:buNone/>
            </a:pPr>
            <a:r>
              <a:rPr lang="es-ES" b="1" dirty="0" smtClean="0">
                <a:latin typeface="Arial" pitchFamily="34" charset="0"/>
                <a:cs typeface="Arial" pitchFamily="34" charset="0"/>
              </a:rPr>
              <a:t>Dispositivos de Networking</a:t>
            </a:r>
          </a:p>
          <a:p>
            <a:pPr marL="0" indent="0">
              <a:buNone/>
            </a:pPr>
            <a:endParaRPr lang="es-ES" dirty="0" smtClean="0">
              <a:latin typeface="Arial" pitchFamily="34" charset="0"/>
              <a:cs typeface="Arial" pitchFamily="34" charset="0"/>
            </a:endParaRPr>
          </a:p>
          <a:p>
            <a:pPr marL="0" indent="0" algn="just">
              <a:buNone/>
            </a:pPr>
            <a:r>
              <a:rPr lang="es-ES" sz="2800" dirty="0" smtClean="0">
                <a:latin typeface="Arial" pitchFamily="34" charset="0"/>
                <a:cs typeface="Arial" pitchFamily="34" charset="0"/>
              </a:rPr>
              <a:t>Los dispositivos de networking son todos aquellos que se conectan de forma directa a un segmente de red estos dispositivos están clasificados en dos grandes grupos el primero son los dispositivos de usuario final entre los cuales destacan las computadoras, escáneres, impresoras etc.</a:t>
            </a:r>
          </a:p>
          <a:p>
            <a:pPr marL="0" indent="0" algn="just">
              <a:buNone/>
            </a:pPr>
            <a:r>
              <a:rPr lang="es-ES" sz="2800" dirty="0" smtClean="0">
                <a:latin typeface="Arial" pitchFamily="34" charset="0"/>
                <a:cs typeface="Arial" pitchFamily="34" charset="0"/>
              </a:rPr>
              <a:t>Los dispositivos de red brindan tendido a las conexiones de cable la concentración de las conexiones la conversión de los formatos de datos y la administración de transferencia de datos, repetidores, hubs, puentes, switches y routers.</a:t>
            </a:r>
            <a:endParaRPr lang="es-ES" sz="2800" dirty="0">
              <a:latin typeface="Arial" pitchFamily="34" charset="0"/>
              <a:cs typeface="Arial" pitchFamily="34" charset="0"/>
            </a:endParaRPr>
          </a:p>
        </p:txBody>
      </p:sp>
    </p:spTree>
    <p:extLst>
      <p:ext uri="{BB962C8B-B14F-4D97-AF65-F5344CB8AC3E}">
        <p14:creationId xmlns:p14="http://schemas.microsoft.com/office/powerpoint/2010/main" val="1085482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940447"/>
            <a:ext cx="7632848" cy="4931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6755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260648"/>
            <a:ext cx="8219256" cy="5865515"/>
          </a:xfrm>
        </p:spPr>
        <p:txBody>
          <a:bodyPr/>
          <a:lstStyle/>
          <a:p>
            <a:pPr marL="0" indent="0" algn="ctr">
              <a:buNone/>
            </a:pPr>
            <a:r>
              <a:rPr lang="es-ES" b="1" dirty="0" smtClean="0">
                <a:latin typeface="Arial" pitchFamily="34" charset="0"/>
                <a:cs typeface="Arial" pitchFamily="34" charset="0"/>
              </a:rPr>
              <a:t>Topología de red</a:t>
            </a:r>
          </a:p>
          <a:p>
            <a:pPr marL="0" indent="0" algn="just">
              <a:buNone/>
            </a:pPr>
            <a:r>
              <a:rPr lang="es-ES" sz="2800" dirty="0" smtClean="0">
                <a:latin typeface="Arial" pitchFamily="34" charset="0"/>
                <a:cs typeface="Arial" pitchFamily="34" charset="0"/>
              </a:rPr>
              <a:t>Una red informática está compuesta por equipos que están conectados entre sí mediante líneas de comunicación (cables de red, etc.) y elementos de hardware (adaptadores de red y otros equipos que garantizan que los datos viajen correctamente).</a:t>
            </a:r>
          </a:p>
          <a:p>
            <a:pPr marL="0" indent="0" algn="just">
              <a:buNone/>
            </a:pPr>
            <a:r>
              <a:rPr lang="es-ES" sz="2800" dirty="0" smtClean="0">
                <a:latin typeface="Arial" pitchFamily="34" charset="0"/>
                <a:cs typeface="Arial" pitchFamily="34" charset="0"/>
              </a:rPr>
              <a:t>Los diferentes tipos de topología son:</a:t>
            </a:r>
          </a:p>
          <a:p>
            <a:pPr marL="0" indent="0" algn="just">
              <a:buNone/>
            </a:pPr>
            <a:r>
              <a:rPr lang="es-ES" sz="2800" dirty="0" smtClean="0">
                <a:latin typeface="Arial" pitchFamily="34" charset="0"/>
                <a:cs typeface="Arial" pitchFamily="34" charset="0"/>
              </a:rPr>
              <a:t>• Topología de bus</a:t>
            </a:r>
          </a:p>
          <a:p>
            <a:pPr marL="0" indent="0" algn="just">
              <a:buNone/>
            </a:pPr>
            <a:r>
              <a:rPr lang="es-ES" sz="2800" dirty="0" smtClean="0">
                <a:latin typeface="Arial" pitchFamily="34" charset="0"/>
                <a:cs typeface="Arial" pitchFamily="34" charset="0"/>
              </a:rPr>
              <a:t>• Topología de estrella</a:t>
            </a:r>
          </a:p>
          <a:p>
            <a:pPr marL="0" indent="0" algn="just">
              <a:buNone/>
            </a:pPr>
            <a:r>
              <a:rPr lang="es-ES" sz="2800" dirty="0" smtClean="0">
                <a:latin typeface="Arial" pitchFamily="34" charset="0"/>
                <a:cs typeface="Arial" pitchFamily="34" charset="0"/>
              </a:rPr>
              <a:t>• Topología en anillo</a:t>
            </a:r>
          </a:p>
          <a:p>
            <a:pPr marL="0" indent="0" algn="just">
              <a:buNone/>
            </a:pPr>
            <a:endParaRPr lang="es-ES" sz="2800" dirty="0">
              <a:latin typeface="Arial" pitchFamily="34" charset="0"/>
              <a:cs typeface="Arial" pitchFamily="34" charset="0"/>
            </a:endParaRPr>
          </a:p>
        </p:txBody>
      </p:sp>
    </p:spTree>
    <p:extLst>
      <p:ext uri="{BB962C8B-B14F-4D97-AF65-F5344CB8AC3E}">
        <p14:creationId xmlns:p14="http://schemas.microsoft.com/office/powerpoint/2010/main" val="1264376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404664"/>
            <a:ext cx="8291264" cy="5721499"/>
          </a:xfrm>
        </p:spPr>
        <p:txBody>
          <a:bodyPr/>
          <a:lstStyle/>
          <a:p>
            <a:pPr marL="0" indent="0" algn="ctr">
              <a:buNone/>
            </a:pPr>
            <a:r>
              <a:rPr lang="es-ES" b="1" dirty="0" smtClean="0">
                <a:latin typeface="Arial" pitchFamily="34" charset="0"/>
                <a:cs typeface="Arial" pitchFamily="34" charset="0"/>
              </a:rPr>
              <a:t>Topología de bus</a:t>
            </a:r>
          </a:p>
          <a:p>
            <a:pPr marL="0" indent="0" algn="just">
              <a:buNone/>
            </a:pPr>
            <a:r>
              <a:rPr lang="es-ES" sz="2800" dirty="0" smtClean="0">
                <a:latin typeface="Arial" pitchFamily="34" charset="0"/>
                <a:cs typeface="Arial" pitchFamily="34" charset="0"/>
              </a:rPr>
              <a:t>La topología de bus es la manera más simple en la que se puede organizar una red. En la topología de bus, todos los equipos están conectados a la misma línea de transmisión mediante un cable, generalmente coaxial.</a:t>
            </a:r>
          </a:p>
          <a:p>
            <a:pPr marL="0" indent="0" algn="just">
              <a:buNone/>
            </a:pPr>
            <a:endParaRPr lang="es-ES" sz="2800" dirty="0">
              <a:latin typeface="Arial" pitchFamily="34" charset="0"/>
              <a:cs typeface="Arial" pitchFamily="34"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3501008"/>
            <a:ext cx="6264696" cy="2106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067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260648"/>
            <a:ext cx="8352928" cy="6120680"/>
          </a:xfrm>
        </p:spPr>
        <p:txBody>
          <a:bodyPr/>
          <a:lstStyle/>
          <a:p>
            <a:pPr marL="0" indent="0" algn="ctr">
              <a:buNone/>
            </a:pPr>
            <a:r>
              <a:rPr lang="es-ES" b="1" dirty="0" smtClean="0">
                <a:latin typeface="Arial" pitchFamily="34" charset="0"/>
                <a:cs typeface="Arial" pitchFamily="34" charset="0"/>
              </a:rPr>
              <a:t>Topología de estrella</a:t>
            </a:r>
          </a:p>
          <a:p>
            <a:pPr marL="0" indent="0" algn="just">
              <a:buNone/>
            </a:pPr>
            <a:r>
              <a:rPr lang="es-ES" sz="2800" dirty="0" smtClean="0">
                <a:latin typeface="Arial" pitchFamily="34" charset="0"/>
                <a:cs typeface="Arial" pitchFamily="34" charset="0"/>
              </a:rPr>
              <a:t>En la topología de estrella, los equipos de la red están conectados a un hardware denominado concentrador. Es una caja que contiene un cierto número de sockets a los cuales se pueden conectar los cables de los equipos.</a:t>
            </a:r>
          </a:p>
          <a:p>
            <a:pPr marL="0" indent="0" algn="just">
              <a:buNone/>
            </a:pPr>
            <a:endParaRPr lang="es-ES" sz="2800" dirty="0">
              <a:latin typeface="Arial" pitchFamily="34" charset="0"/>
              <a:cs typeface="Arial" pitchFamily="34"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717032"/>
            <a:ext cx="5040560" cy="2316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295015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202</TotalTime>
  <Words>2701</Words>
  <Application>Microsoft Office PowerPoint</Application>
  <PresentationFormat>Presentación en pantalla (4:3)</PresentationFormat>
  <Paragraphs>98</Paragraphs>
  <Slides>48</Slides>
  <Notes>0</Notes>
  <HiddenSlides>0</HiddenSlides>
  <MMClips>0</MMClips>
  <ScaleCrop>false</ScaleCrop>
  <HeadingPairs>
    <vt:vector size="4" baseType="variant">
      <vt:variant>
        <vt:lpstr>Tema</vt:lpstr>
      </vt:variant>
      <vt:variant>
        <vt:i4>2</vt:i4>
      </vt:variant>
      <vt:variant>
        <vt:lpstr>Títulos de diapositiva</vt:lpstr>
      </vt:variant>
      <vt:variant>
        <vt:i4>48</vt:i4>
      </vt:variant>
    </vt:vector>
  </HeadingPairs>
  <TitlesOfParts>
    <vt:vector size="50" baseType="lpstr">
      <vt:lpstr>Tema de Office</vt:lpstr>
      <vt:lpstr>Diseño predeterminado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Redes de área local (LAN)</vt:lpstr>
      <vt:lpstr>CARACTERISTICAS</vt:lpstr>
      <vt:lpstr>Presentación de PowerPoint</vt:lpstr>
      <vt:lpstr>Presentación de PowerPoint</vt:lpstr>
      <vt:lpstr>CARACTERISTICAS</vt:lpstr>
      <vt:lpstr>Presentación de PowerPoint</vt:lpstr>
      <vt:lpstr>Presentación de PowerPoint</vt:lpstr>
      <vt:lpstr>Presentación de PowerPoint</vt:lpstr>
      <vt:lpstr>Presentación de PowerPoint</vt:lpstr>
      <vt:lpstr>CARACTERISTICAS</vt:lpstr>
      <vt:lpstr>Presentación de PowerPoint</vt:lpstr>
      <vt:lpstr>Presentación de PowerPoint</vt:lpstr>
      <vt:lpstr>Presentación de PowerPoint</vt:lpstr>
      <vt:lpstr>Presentación de PowerPoint</vt:lpstr>
      <vt:lpstr>Ventajas de las VPN</vt:lpstr>
      <vt:lpstr>Presentación de PowerPoint</vt:lpstr>
      <vt:lpstr>Presentación de PowerPoint</vt:lpstr>
      <vt:lpstr>Presentación de PowerPoint</vt:lpstr>
      <vt:lpstr>Presentación de PowerPoint</vt:lpstr>
      <vt:lpstr>Redes internas y externas</vt:lpstr>
      <vt:lpstr>Redes internas y externas</vt:lpstr>
      <vt:lpstr>Redes internas y externas</vt:lpstr>
      <vt:lpstr>Ancho de banda</vt:lpstr>
      <vt:lpstr>Presentación de PowerPoint</vt:lpstr>
      <vt:lpstr>2.2.1 Importancia del ancho de banda</vt:lpstr>
      <vt:lpstr>2.2.1 Importancia del ancho de banda</vt:lpstr>
      <vt:lpstr>2.2.1 Importancia del ancho de banda</vt:lpstr>
      <vt:lpstr>2.2.1 Importancia del ancho de banda</vt:lpstr>
      <vt:lpstr>2.2.1 Importancia del ancho de banda</vt:lpstr>
      <vt:lpstr>2.2.2 El escritorio </vt:lpstr>
      <vt:lpstr>2.2.2 El escritorio</vt:lpstr>
      <vt:lpstr>2.2.2 El escritorio</vt:lpstr>
      <vt:lpstr>2.2.3 Medición </vt:lpstr>
      <vt:lpstr>2.2.3 Medición</vt:lpstr>
      <vt:lpstr>2.2.4 Limitaciones  </vt:lpstr>
      <vt:lpstr>2.2.4 Limitaciones</vt:lpstr>
      <vt:lpstr>2.2.4 Limitaciones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Kleber Fabricio</cp:lastModifiedBy>
  <cp:revision>9</cp:revision>
  <dcterms:created xsi:type="dcterms:W3CDTF">2015-06-23T19:32:38Z</dcterms:created>
  <dcterms:modified xsi:type="dcterms:W3CDTF">2015-06-24T12:44:49Z</dcterms:modified>
</cp:coreProperties>
</file>