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3CA259-FC0E-45CB-92ED-4988E6F04674}" type="datetimeFigureOut">
              <a:rPr lang="es-ES" smtClean="0"/>
              <a:t>14/05/2015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A64675-21F5-40DD-A010-8719F83A952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04586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A847CFC-816F-41D0-AAC0-9BF4FEBC753E}" type="datetimeFigureOut">
              <a:rPr lang="es-ES" smtClean="0"/>
              <a:t>14/05/2015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grpSp>
        <p:nvGrpSpPr>
          <p:cNvPr id="8" name="Group 7"/>
          <p:cNvGrpSpPr/>
          <p:nvPr/>
        </p:nvGrpSpPr>
        <p:grpSpPr>
          <a:xfrm>
            <a:off x="1194101" y="2887530"/>
            <a:ext cx="6779110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  <a:endParaRPr lang="en-US" sz="5400" dirty="0">
                <a:ln w="3175">
                  <a:solidFill>
                    <a:schemeClr val="tx2">
                      <a:alpha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outerShdw blurRad="34925" dist="12700" dir="14400000" algn="ctr" rotWithShape="0">
                    <a:srgbClr val="000000">
                      <a:alpha val="21000"/>
                    </a:srgbClr>
                  </a:outerShdw>
                </a:effectLst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387737"/>
            <a:ext cx="6777318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14/05/2015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grpSp>
        <p:nvGrpSpPr>
          <p:cNvPr id="11" name="Group 10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560" y="559398"/>
            <a:ext cx="1678193" cy="556676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8" y="849854"/>
            <a:ext cx="5507917" cy="5023821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14/05/2015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3909050" y="2880823"/>
            <a:ext cx="5480154" cy="923330"/>
            <a:chOff x="1815339" y="1381459"/>
            <a:chExt cx="5480154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14/05/2015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172584" y="2887579"/>
            <a:ext cx="6779110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3767316"/>
            <a:ext cx="7734747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14/05/2015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14/05/2015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3803904" cy="387705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2240280"/>
            <a:ext cx="3803904" cy="387705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2240280"/>
            <a:ext cx="3442446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947595"/>
            <a:ext cx="38039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2240280"/>
            <a:ext cx="344728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944368"/>
            <a:ext cx="3799728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14/05/2015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grpSp>
        <p:nvGrpSpPr>
          <p:cNvPr id="14" name="Group 13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14/05/2015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grpSp>
        <p:nvGrpSpPr>
          <p:cNvPr id="10" name="Group 9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14/05/2015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79" y="1678195"/>
            <a:ext cx="3422483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1" y="559398"/>
            <a:ext cx="4116667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79" y="3603812"/>
            <a:ext cx="3411725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14/05/2015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1" y="4668818"/>
            <a:ext cx="7767021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666965"/>
            <a:ext cx="4772156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5324306"/>
            <a:ext cx="775626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14/05/2015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7A847CFC-816F-41D0-AAC0-9BF4FEBC753E}" type="datetimeFigureOut">
              <a:rPr lang="es-ES" smtClean="0"/>
              <a:t>14/05/2015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827584" y="2636912"/>
            <a:ext cx="7772400" cy="1470025"/>
          </a:xfrm>
        </p:spPr>
        <p:txBody>
          <a:bodyPr/>
          <a:lstStyle/>
          <a:p>
            <a:r>
              <a:rPr lang="es-ES" dirty="0" smtClean="0"/>
              <a:t>Informática Aplicada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14192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539552" y="116632"/>
            <a:ext cx="7756263" cy="910234"/>
          </a:xfrm>
        </p:spPr>
        <p:txBody>
          <a:bodyPr/>
          <a:lstStyle/>
          <a:p>
            <a:r>
              <a:rPr lang="es-ES" dirty="0" smtClean="0"/>
              <a:t>Interfaz Principal Excel</a:t>
            </a:r>
            <a:endParaRPr lang="es-ES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052736"/>
            <a:ext cx="8784976" cy="561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695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611560" y="332656"/>
            <a:ext cx="7756263" cy="643678"/>
          </a:xfrm>
        </p:spPr>
        <p:txBody>
          <a:bodyPr/>
          <a:lstStyle/>
          <a:p>
            <a:r>
              <a:rPr lang="es-ES" dirty="0" smtClean="0"/>
              <a:t>Tipos de Datos Excel</a:t>
            </a:r>
            <a:endParaRPr lang="es-ES" dirty="0"/>
          </a:p>
        </p:txBody>
      </p:sp>
      <p:grpSp>
        <p:nvGrpSpPr>
          <p:cNvPr id="39" name="38 Grupo"/>
          <p:cNvGrpSpPr/>
          <p:nvPr/>
        </p:nvGrpSpPr>
        <p:grpSpPr>
          <a:xfrm>
            <a:off x="182563" y="1101724"/>
            <a:ext cx="8778874" cy="5495627"/>
            <a:chOff x="182563" y="1101725"/>
            <a:chExt cx="8778874" cy="4654550"/>
          </a:xfrm>
        </p:grpSpPr>
        <p:pic>
          <p:nvPicPr>
            <p:cNvPr id="22" name="Picture 57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336" t="23895" r="6712" b="7210"/>
            <a:stretch>
              <a:fillRect/>
            </a:stretch>
          </p:blipFill>
          <p:spPr bwMode="auto">
            <a:xfrm>
              <a:off x="2122487" y="1101725"/>
              <a:ext cx="6838950" cy="4654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3" name="Group 4"/>
            <p:cNvGrpSpPr>
              <a:grpSpLocks/>
            </p:cNvGrpSpPr>
            <p:nvPr/>
          </p:nvGrpSpPr>
          <p:grpSpPr bwMode="auto">
            <a:xfrm>
              <a:off x="3203576" y="2092326"/>
              <a:ext cx="4022725" cy="3484563"/>
              <a:chOff x="2517" y="1625"/>
              <a:chExt cx="2534" cy="2195"/>
            </a:xfrm>
          </p:grpSpPr>
          <p:sp>
            <p:nvSpPr>
              <p:cNvPr id="34" name="Line 16"/>
              <p:cNvSpPr>
                <a:spLocks noChangeShapeType="1"/>
              </p:cNvSpPr>
              <p:nvPr/>
            </p:nvSpPr>
            <p:spPr bwMode="auto">
              <a:xfrm flipH="1" flipV="1">
                <a:off x="3506" y="2326"/>
                <a:ext cx="1390" cy="986"/>
              </a:xfrm>
              <a:prstGeom prst="line">
                <a:avLst/>
              </a:prstGeom>
              <a:noFill/>
              <a:ln w="28575">
                <a:solidFill>
                  <a:srgbClr val="FF99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>
                <a:defPPr>
                  <a:defRPr lang="es-MX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es-MX"/>
              </a:p>
            </p:txBody>
          </p:sp>
          <p:sp>
            <p:nvSpPr>
              <p:cNvPr id="35" name="Oval 17"/>
              <p:cNvSpPr>
                <a:spLocks noChangeArrowheads="1"/>
              </p:cNvSpPr>
              <p:nvPr/>
            </p:nvSpPr>
            <p:spPr bwMode="auto">
              <a:xfrm>
                <a:off x="2860" y="1625"/>
                <a:ext cx="661" cy="240"/>
              </a:xfrm>
              <a:prstGeom prst="ellipse">
                <a:avLst/>
              </a:prstGeom>
              <a:noFill/>
              <a:ln w="28575">
                <a:solidFill>
                  <a:srgbClr val="FF99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defPPr>
                  <a:defRPr lang="es-MX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es-MX" sz="2400"/>
              </a:p>
            </p:txBody>
          </p:sp>
          <p:sp>
            <p:nvSpPr>
              <p:cNvPr id="36" name="Line 18"/>
              <p:cNvSpPr>
                <a:spLocks noChangeShapeType="1"/>
              </p:cNvSpPr>
              <p:nvPr/>
            </p:nvSpPr>
            <p:spPr bwMode="auto">
              <a:xfrm flipH="1" flipV="1">
                <a:off x="4867" y="2484"/>
                <a:ext cx="29" cy="828"/>
              </a:xfrm>
              <a:prstGeom prst="line">
                <a:avLst/>
              </a:prstGeom>
              <a:noFill/>
              <a:ln w="28575">
                <a:solidFill>
                  <a:srgbClr val="FF99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>
                <a:defPPr>
                  <a:defRPr lang="es-MX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es-MX"/>
              </a:p>
            </p:txBody>
          </p:sp>
          <p:sp>
            <p:nvSpPr>
              <p:cNvPr id="37" name="Line 19"/>
              <p:cNvSpPr>
                <a:spLocks noChangeShapeType="1"/>
              </p:cNvSpPr>
              <p:nvPr/>
            </p:nvSpPr>
            <p:spPr bwMode="auto">
              <a:xfrm flipH="1" flipV="1">
                <a:off x="3515" y="1754"/>
                <a:ext cx="1360" cy="737"/>
              </a:xfrm>
              <a:prstGeom prst="line">
                <a:avLst/>
              </a:prstGeom>
              <a:noFill/>
              <a:ln w="28575">
                <a:solidFill>
                  <a:srgbClr val="FF99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>
                <a:defPPr>
                  <a:defRPr lang="es-MX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es-MX"/>
              </a:p>
            </p:txBody>
          </p:sp>
          <p:sp>
            <p:nvSpPr>
              <p:cNvPr id="38" name="Rectangle 20"/>
              <p:cNvSpPr>
                <a:spLocks noChangeArrowheads="1"/>
              </p:cNvSpPr>
              <p:nvPr/>
            </p:nvSpPr>
            <p:spPr bwMode="auto">
              <a:xfrm>
                <a:off x="2517" y="3294"/>
                <a:ext cx="2534" cy="52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FF9900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>
                <a:defPPr>
                  <a:defRPr lang="es-MX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r>
                  <a:rPr lang="es-MX" sz="1600" b="1">
                    <a:solidFill>
                      <a:srgbClr val="6C5000"/>
                    </a:solidFill>
                    <a:latin typeface="Tahoma" pitchFamily="34" charset="0"/>
                  </a:rPr>
                  <a:t>Fórmulas: Relaciona las celdas donde</a:t>
                </a:r>
              </a:p>
              <a:p>
                <a:r>
                  <a:rPr lang="es-MX" sz="1600" b="1">
                    <a:solidFill>
                      <a:srgbClr val="6C5000"/>
                    </a:solidFill>
                    <a:latin typeface="Tahoma" pitchFamily="34" charset="0"/>
                  </a:rPr>
                  <a:t>                  se encuentran los valores</a:t>
                </a:r>
              </a:p>
              <a:p>
                <a:r>
                  <a:rPr lang="es-MX" sz="1600" b="1">
                    <a:solidFill>
                      <a:srgbClr val="6C5000"/>
                    </a:solidFill>
                    <a:latin typeface="Tahoma" pitchFamily="34" charset="0"/>
                  </a:rPr>
                  <a:t>                  numéricos</a:t>
                </a:r>
              </a:p>
            </p:txBody>
          </p:sp>
        </p:grpSp>
        <p:grpSp>
          <p:nvGrpSpPr>
            <p:cNvPr id="24" name="Group 5"/>
            <p:cNvGrpSpPr>
              <a:grpSpLocks/>
            </p:cNvGrpSpPr>
            <p:nvPr/>
          </p:nvGrpSpPr>
          <p:grpSpPr bwMode="auto">
            <a:xfrm>
              <a:off x="182563" y="2217745"/>
              <a:ext cx="2979740" cy="527052"/>
              <a:chOff x="204" y="1344"/>
              <a:chExt cx="1877" cy="332"/>
            </a:xfrm>
          </p:grpSpPr>
          <p:sp>
            <p:nvSpPr>
              <p:cNvPr id="32" name="Line 14"/>
              <p:cNvSpPr>
                <a:spLocks noChangeShapeType="1"/>
              </p:cNvSpPr>
              <p:nvPr/>
            </p:nvSpPr>
            <p:spPr bwMode="auto">
              <a:xfrm>
                <a:off x="1746" y="1525"/>
                <a:ext cx="335" cy="73"/>
              </a:xfrm>
              <a:prstGeom prst="line">
                <a:avLst/>
              </a:prstGeom>
              <a:noFill/>
              <a:ln w="28575">
                <a:solidFill>
                  <a:srgbClr val="FF99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>
                <a:defPPr>
                  <a:defRPr lang="es-MX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es-MX"/>
              </a:p>
            </p:txBody>
          </p:sp>
          <p:sp>
            <p:nvSpPr>
              <p:cNvPr id="33" name="Text Box 15"/>
              <p:cNvSpPr txBox="1">
                <a:spLocks noChangeArrowheads="1"/>
              </p:cNvSpPr>
              <p:nvPr/>
            </p:nvSpPr>
            <p:spPr bwMode="auto">
              <a:xfrm>
                <a:off x="204" y="1344"/>
                <a:ext cx="1590" cy="33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FF9900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>
                <a:defPPr>
                  <a:defRPr lang="es-MX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s-MX" sz="1400" b="1">
                    <a:solidFill>
                      <a:srgbClr val="6C5000"/>
                    </a:solidFill>
                    <a:latin typeface="Tahoma" pitchFamily="34" charset="0"/>
                  </a:rPr>
                  <a:t>Excel únicamente permite</a:t>
                </a:r>
              </a:p>
              <a:p>
                <a:pPr algn="ctr"/>
                <a:r>
                  <a:rPr lang="es-MX" sz="1400" b="1">
                    <a:solidFill>
                      <a:srgbClr val="6C5000"/>
                    </a:solidFill>
                    <a:latin typeface="Tahoma" pitchFamily="34" charset="0"/>
                  </a:rPr>
                  <a:t>un dato por celda.</a:t>
                </a:r>
              </a:p>
            </p:txBody>
          </p:sp>
        </p:grpSp>
        <p:grpSp>
          <p:nvGrpSpPr>
            <p:cNvPr id="25" name="Group 6"/>
            <p:cNvGrpSpPr>
              <a:grpSpLocks/>
            </p:cNvGrpSpPr>
            <p:nvPr/>
          </p:nvGrpSpPr>
          <p:grpSpPr bwMode="auto">
            <a:xfrm>
              <a:off x="476251" y="2838454"/>
              <a:ext cx="3132139" cy="862013"/>
              <a:chOff x="295" y="2131"/>
              <a:chExt cx="1973" cy="543"/>
            </a:xfrm>
          </p:grpSpPr>
          <p:sp>
            <p:nvSpPr>
              <p:cNvPr id="29" name="Line 11"/>
              <p:cNvSpPr>
                <a:spLocks noChangeShapeType="1"/>
              </p:cNvSpPr>
              <p:nvPr/>
            </p:nvSpPr>
            <p:spPr bwMode="auto">
              <a:xfrm flipV="1">
                <a:off x="1701" y="2131"/>
                <a:ext cx="560" cy="256"/>
              </a:xfrm>
              <a:prstGeom prst="line">
                <a:avLst/>
              </a:prstGeom>
              <a:noFill/>
              <a:ln w="28575">
                <a:solidFill>
                  <a:srgbClr val="FF99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>
                <a:defPPr>
                  <a:defRPr lang="es-MX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es-MX"/>
              </a:p>
            </p:txBody>
          </p:sp>
          <p:sp>
            <p:nvSpPr>
              <p:cNvPr id="30" name="Line 12"/>
              <p:cNvSpPr>
                <a:spLocks noChangeShapeType="1"/>
              </p:cNvSpPr>
              <p:nvPr/>
            </p:nvSpPr>
            <p:spPr bwMode="auto">
              <a:xfrm flipV="1">
                <a:off x="1701" y="2239"/>
                <a:ext cx="567" cy="193"/>
              </a:xfrm>
              <a:prstGeom prst="line">
                <a:avLst/>
              </a:prstGeom>
              <a:noFill/>
              <a:ln w="28575">
                <a:solidFill>
                  <a:srgbClr val="FF99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>
                <a:defPPr>
                  <a:defRPr lang="es-MX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es-MX"/>
              </a:p>
            </p:txBody>
          </p:sp>
          <p:sp>
            <p:nvSpPr>
              <p:cNvPr id="31" name="Rectangle 13"/>
              <p:cNvSpPr>
                <a:spLocks noChangeArrowheads="1"/>
              </p:cNvSpPr>
              <p:nvPr/>
            </p:nvSpPr>
            <p:spPr bwMode="auto">
              <a:xfrm>
                <a:off x="295" y="2208"/>
                <a:ext cx="1420" cy="46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FF9900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>
                <a:defPPr>
                  <a:defRPr lang="es-MX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r>
                  <a:rPr lang="es-MX" sz="1400" b="1">
                    <a:solidFill>
                      <a:srgbClr val="6C5000"/>
                    </a:solidFill>
                    <a:latin typeface="Tahoma" pitchFamily="34" charset="0"/>
                  </a:rPr>
                  <a:t>Alfanuméricos: Títulos </a:t>
                </a:r>
              </a:p>
              <a:p>
                <a:r>
                  <a:rPr lang="es-MX" sz="1400" b="1">
                    <a:solidFill>
                      <a:srgbClr val="6C5000"/>
                    </a:solidFill>
                    <a:latin typeface="Tahoma" pitchFamily="34" charset="0"/>
                  </a:rPr>
                  <a:t>nombres, direcciones,</a:t>
                </a:r>
              </a:p>
              <a:p>
                <a:r>
                  <a:rPr lang="es-MX" sz="1400" b="1">
                    <a:solidFill>
                      <a:srgbClr val="6C5000"/>
                    </a:solidFill>
                    <a:latin typeface="Tahoma" pitchFamily="34" charset="0"/>
                  </a:rPr>
                  <a:t>conceptos, etc.</a:t>
                </a:r>
              </a:p>
            </p:txBody>
          </p:sp>
        </p:grpSp>
        <p:grpSp>
          <p:nvGrpSpPr>
            <p:cNvPr id="26" name="Group 7"/>
            <p:cNvGrpSpPr>
              <a:grpSpLocks/>
            </p:cNvGrpSpPr>
            <p:nvPr/>
          </p:nvGrpSpPr>
          <p:grpSpPr bwMode="auto">
            <a:xfrm>
              <a:off x="1762125" y="2905127"/>
              <a:ext cx="4256088" cy="1689101"/>
              <a:chOff x="1674" y="2115"/>
              <a:chExt cx="2681" cy="1064"/>
            </a:xfrm>
          </p:grpSpPr>
          <p:sp>
            <p:nvSpPr>
              <p:cNvPr id="27" name="Line 9"/>
              <p:cNvSpPr>
                <a:spLocks noChangeShapeType="1"/>
              </p:cNvSpPr>
              <p:nvPr/>
            </p:nvSpPr>
            <p:spPr bwMode="auto">
              <a:xfrm flipV="1">
                <a:off x="2208" y="2115"/>
                <a:ext cx="1262" cy="813"/>
              </a:xfrm>
              <a:prstGeom prst="line">
                <a:avLst/>
              </a:prstGeom>
              <a:noFill/>
              <a:ln w="28575">
                <a:solidFill>
                  <a:srgbClr val="FF99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>
                <a:defPPr>
                  <a:defRPr lang="es-MX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endParaRPr lang="es-MX"/>
              </a:p>
            </p:txBody>
          </p:sp>
          <p:sp>
            <p:nvSpPr>
              <p:cNvPr id="28" name="Rectangle 10"/>
              <p:cNvSpPr>
                <a:spLocks noChangeArrowheads="1"/>
              </p:cNvSpPr>
              <p:nvPr/>
            </p:nvSpPr>
            <p:spPr bwMode="auto">
              <a:xfrm>
                <a:off x="1674" y="2923"/>
                <a:ext cx="2681" cy="25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FF9900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>
                <a:defPPr>
                  <a:defRPr lang="es-MX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+mn-cs"/>
                  </a:defRPr>
                </a:lvl9pPr>
              </a:lstStyle>
              <a:p>
                <a:r>
                  <a:rPr lang="es-MX" sz="2000" b="1">
                    <a:solidFill>
                      <a:srgbClr val="6C5000"/>
                    </a:solidFill>
                    <a:latin typeface="Tahoma" pitchFamily="34" charset="0"/>
                  </a:rPr>
                  <a:t>Numéricos: Enteros y decimales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74839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395536" y="188640"/>
            <a:ext cx="8424936" cy="1054250"/>
          </a:xfrm>
        </p:spPr>
        <p:txBody>
          <a:bodyPr/>
          <a:lstStyle/>
          <a:p>
            <a:r>
              <a:rPr lang="es-ES" dirty="0" smtClean="0"/>
              <a:t>Introducción de Formulas</a:t>
            </a:r>
            <a:endParaRPr lang="es-ES" dirty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196752"/>
            <a:ext cx="8136904" cy="525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587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323528" y="188640"/>
            <a:ext cx="8280920" cy="1054250"/>
          </a:xfrm>
        </p:spPr>
        <p:txBody>
          <a:bodyPr/>
          <a:lstStyle/>
          <a:p>
            <a:r>
              <a:rPr lang="es-ES" dirty="0" smtClean="0"/>
              <a:t>Trazado de Líneas</a:t>
            </a:r>
            <a:endParaRPr lang="es-E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412777"/>
            <a:ext cx="8136904" cy="4968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93388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467544" y="260648"/>
            <a:ext cx="7756263" cy="1054250"/>
          </a:xfrm>
        </p:spPr>
        <p:txBody>
          <a:bodyPr/>
          <a:lstStyle/>
          <a:p>
            <a:r>
              <a:rPr lang="es-ES" dirty="0" smtClean="0"/>
              <a:t>Formato de Celdas</a:t>
            </a:r>
            <a:endParaRPr lang="es-ES" dirty="0"/>
          </a:p>
        </p:txBody>
      </p:sp>
      <p:sp>
        <p:nvSpPr>
          <p:cNvPr id="5" name="2 Título"/>
          <p:cNvSpPr txBox="1">
            <a:spLocks/>
          </p:cNvSpPr>
          <p:nvPr/>
        </p:nvSpPr>
        <p:spPr>
          <a:xfrm>
            <a:off x="0" y="1196752"/>
            <a:ext cx="6779492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dirty="0" smtClean="0"/>
              <a:t>Formato Numérico  de Celdas</a:t>
            </a:r>
            <a:endParaRPr lang="es-ES" sz="3600" dirty="0"/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060848"/>
            <a:ext cx="8064896" cy="453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281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 Título"/>
          <p:cNvSpPr txBox="1">
            <a:spLocks/>
          </p:cNvSpPr>
          <p:nvPr/>
        </p:nvSpPr>
        <p:spPr>
          <a:xfrm>
            <a:off x="107504" y="332656"/>
            <a:ext cx="6779492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dirty="0" smtClean="0"/>
              <a:t>Formato Alineación de Celdas</a:t>
            </a:r>
            <a:endParaRPr lang="es-ES" sz="3600" dirty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112" y="1386906"/>
            <a:ext cx="7299288" cy="5138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511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 Título"/>
          <p:cNvSpPr txBox="1">
            <a:spLocks/>
          </p:cNvSpPr>
          <p:nvPr/>
        </p:nvSpPr>
        <p:spPr>
          <a:xfrm>
            <a:off x="107504" y="332656"/>
            <a:ext cx="6779492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dirty="0" smtClean="0"/>
              <a:t>Formato </a:t>
            </a:r>
            <a:r>
              <a:rPr lang="es-ES" sz="3600" dirty="0" smtClean="0"/>
              <a:t>Fuente de </a:t>
            </a:r>
            <a:r>
              <a:rPr lang="es-ES" sz="3600" dirty="0" smtClean="0"/>
              <a:t>Celdas</a:t>
            </a:r>
            <a:endParaRPr lang="es-ES" sz="3600" dirty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386906"/>
            <a:ext cx="8280920" cy="5066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818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 Título"/>
          <p:cNvSpPr txBox="1">
            <a:spLocks/>
          </p:cNvSpPr>
          <p:nvPr/>
        </p:nvSpPr>
        <p:spPr>
          <a:xfrm>
            <a:off x="323528" y="332656"/>
            <a:ext cx="6779492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dirty="0" smtClean="0"/>
              <a:t>Formato Bordes de Celdas</a:t>
            </a:r>
            <a:endParaRPr lang="es-ES" sz="3600" dirty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268760"/>
            <a:ext cx="7184210" cy="5150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066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 Título"/>
          <p:cNvSpPr txBox="1">
            <a:spLocks/>
          </p:cNvSpPr>
          <p:nvPr/>
        </p:nvSpPr>
        <p:spPr>
          <a:xfrm>
            <a:off x="323528" y="332656"/>
            <a:ext cx="6779492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dirty="0" smtClean="0"/>
              <a:t>Formato Relleno de Celdas</a:t>
            </a:r>
            <a:endParaRPr lang="es-ES" sz="3600" dirty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372129"/>
            <a:ext cx="7560840" cy="508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077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 Título"/>
          <p:cNvSpPr txBox="1">
            <a:spLocks/>
          </p:cNvSpPr>
          <p:nvPr/>
        </p:nvSpPr>
        <p:spPr>
          <a:xfrm>
            <a:off x="323528" y="374367"/>
            <a:ext cx="6779492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s-ES" sz="3600" dirty="0" smtClean="0"/>
              <a:t>Gráficos </a:t>
            </a:r>
            <a:r>
              <a:rPr lang="es-ES" sz="4000" dirty="0" smtClean="0"/>
              <a:t>Estadísticos</a:t>
            </a:r>
            <a:endParaRPr lang="es-ES" sz="4000" dirty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938" y="3429000"/>
            <a:ext cx="7627478" cy="2304256"/>
          </a:xfrm>
          <a:prstGeom prst="rect">
            <a:avLst/>
          </a:prstGeom>
        </p:spPr>
      </p:pic>
      <p:sp>
        <p:nvSpPr>
          <p:cNvPr id="6" name="2 Título"/>
          <p:cNvSpPr txBox="1">
            <a:spLocks/>
          </p:cNvSpPr>
          <p:nvPr/>
        </p:nvSpPr>
        <p:spPr>
          <a:xfrm>
            <a:off x="317167" y="1916832"/>
            <a:ext cx="6779492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s-ES" sz="3600" dirty="0" smtClean="0"/>
              <a:t>Barra de Gráficos Estadísticos</a:t>
            </a:r>
            <a:endParaRPr lang="es-ES" sz="4000" dirty="0"/>
          </a:p>
        </p:txBody>
      </p:sp>
    </p:spTree>
    <p:extLst>
      <p:ext uri="{BB962C8B-B14F-4D97-AF65-F5344CB8AC3E}">
        <p14:creationId xmlns:p14="http://schemas.microsoft.com/office/powerpoint/2010/main" val="1223217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755576" y="332656"/>
            <a:ext cx="7756263" cy="1054250"/>
          </a:xfrm>
        </p:spPr>
        <p:txBody>
          <a:bodyPr/>
          <a:lstStyle/>
          <a:p>
            <a:r>
              <a:rPr lang="es-ES" dirty="0" smtClean="0"/>
              <a:t>Principales Programas de Hojas de Calculo</a:t>
            </a:r>
            <a:endParaRPr lang="es-ES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996952"/>
            <a:ext cx="2438400" cy="2438400"/>
          </a:xfrm>
          <a:prstGeom prst="rect">
            <a:avLst/>
          </a:prstGeom>
        </p:spPr>
      </p:pic>
      <p:sp>
        <p:nvSpPr>
          <p:cNvPr id="5" name="4 CuadroTexto"/>
          <p:cNvSpPr txBox="1"/>
          <p:nvPr/>
        </p:nvSpPr>
        <p:spPr>
          <a:xfrm>
            <a:off x="3419872" y="2691052"/>
            <a:ext cx="4708340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s-ES" sz="2000" dirty="0" smtClean="0"/>
              <a:t>Es el principal programa usado en lo </a:t>
            </a:r>
          </a:p>
          <a:p>
            <a:r>
              <a:rPr lang="es-ES" sz="2000" dirty="0" smtClean="0"/>
              <a:t>    que se </a:t>
            </a:r>
            <a:r>
              <a:rPr lang="es-ES" sz="2000" dirty="0" err="1" smtClean="0"/>
              <a:t>se</a:t>
            </a:r>
            <a:r>
              <a:rPr lang="es-ES" sz="2000" dirty="0" smtClean="0"/>
              <a:t> refiere a las hojas </a:t>
            </a:r>
          </a:p>
          <a:p>
            <a:r>
              <a:rPr lang="es-ES" sz="2000" dirty="0"/>
              <a:t> </a:t>
            </a:r>
            <a:r>
              <a:rPr lang="es-ES" sz="2000" dirty="0" smtClean="0"/>
              <a:t>   electrónicas a nivel mundial.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ES" sz="2000" dirty="0" smtClean="0"/>
              <a:t>No es gratuito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ES" sz="2000" dirty="0" smtClean="0"/>
              <a:t>Solo funciona bajo el sistema </a:t>
            </a:r>
          </a:p>
          <a:p>
            <a:r>
              <a:rPr lang="es-ES" sz="2000" dirty="0" smtClean="0"/>
              <a:t>    operativo </a:t>
            </a:r>
            <a:r>
              <a:rPr lang="es-ES" sz="2000" dirty="0" err="1" smtClean="0"/>
              <a:t>Window</a:t>
            </a:r>
            <a:r>
              <a:rPr lang="es-ES" sz="2000" dirty="0" smtClean="0"/>
              <a:t>, MAC funciona </a:t>
            </a:r>
          </a:p>
          <a:p>
            <a:r>
              <a:rPr lang="es-ES" sz="2000" dirty="0"/>
              <a:t> </a:t>
            </a:r>
            <a:r>
              <a:rPr lang="es-ES" sz="2000" dirty="0" smtClean="0"/>
              <a:t>   con algunas limitaciones.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ES" sz="2000" dirty="0" smtClean="0"/>
              <a:t>Es propiedad de Microsoft.</a:t>
            </a:r>
          </a:p>
          <a:p>
            <a:pPr marL="342900" indent="-342900">
              <a:buFont typeface="Arial" pitchFamily="34" charset="0"/>
              <a:buChar char="•"/>
            </a:pPr>
            <a:endParaRPr lang="es-ES" sz="2000" dirty="0" smtClean="0"/>
          </a:p>
          <a:p>
            <a:endParaRPr lang="es-ES" sz="2000" dirty="0" smtClean="0"/>
          </a:p>
          <a:p>
            <a:pPr marL="285750" indent="-285750">
              <a:buFont typeface="Arial" pitchFamily="34" charset="0"/>
              <a:buChar char="•"/>
            </a:pPr>
            <a:endParaRPr lang="es-ES" sz="2000" dirty="0"/>
          </a:p>
        </p:txBody>
      </p:sp>
      <p:sp>
        <p:nvSpPr>
          <p:cNvPr id="7" name="2 Título"/>
          <p:cNvSpPr txBox="1">
            <a:spLocks/>
          </p:cNvSpPr>
          <p:nvPr/>
        </p:nvSpPr>
        <p:spPr>
          <a:xfrm>
            <a:off x="776327" y="1772816"/>
            <a:ext cx="7756263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s-ES" sz="4000" dirty="0" smtClean="0"/>
              <a:t>Microsoft Office Excel</a:t>
            </a:r>
            <a:endParaRPr lang="es-ES" sz="4000" dirty="0"/>
          </a:p>
        </p:txBody>
      </p:sp>
    </p:spTree>
    <p:extLst>
      <p:ext uri="{BB962C8B-B14F-4D97-AF65-F5344CB8AC3E}">
        <p14:creationId xmlns:p14="http://schemas.microsoft.com/office/powerpoint/2010/main" val="4111891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6632"/>
            <a:ext cx="9144000" cy="6552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178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2393923"/>
            <a:ext cx="2520280" cy="3364632"/>
          </a:xfrm>
          <a:prstGeom prst="rect">
            <a:avLst/>
          </a:prstGeom>
        </p:spPr>
      </p:pic>
      <p:sp>
        <p:nvSpPr>
          <p:cNvPr id="6" name="2 Título"/>
          <p:cNvSpPr txBox="1">
            <a:spLocks/>
          </p:cNvSpPr>
          <p:nvPr/>
        </p:nvSpPr>
        <p:spPr>
          <a:xfrm>
            <a:off x="683568" y="476672"/>
            <a:ext cx="7756263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s-ES" sz="4000" dirty="0"/>
              <a:t>Apache Open </a:t>
            </a:r>
            <a:r>
              <a:rPr lang="es-ES" sz="4000" dirty="0" smtClean="0"/>
              <a:t>office </a:t>
            </a:r>
            <a:r>
              <a:rPr lang="es-ES" sz="4000" dirty="0" err="1"/>
              <a:t>Calc</a:t>
            </a:r>
            <a:endParaRPr lang="es-ES" sz="4000" dirty="0"/>
          </a:p>
        </p:txBody>
      </p:sp>
      <p:sp>
        <p:nvSpPr>
          <p:cNvPr id="7" name="6 CuadroTexto"/>
          <p:cNvSpPr txBox="1"/>
          <p:nvPr/>
        </p:nvSpPr>
        <p:spPr>
          <a:xfrm>
            <a:off x="3563888" y="2636912"/>
            <a:ext cx="511256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s-ES" sz="2000" dirty="0" smtClean="0"/>
              <a:t>Es la principal alternativa a utilizar, en lugar del Excel.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ES" sz="2000" dirty="0" smtClean="0"/>
              <a:t>Esta disponible en todos los sistemas operativos, donde los principales son: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s-ES" sz="2000" dirty="0" err="1" smtClean="0"/>
              <a:t>Window</a:t>
            </a:r>
            <a:endParaRPr lang="es-ES" sz="2000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sz="2000" dirty="0" smtClean="0"/>
              <a:t>Linux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s-ES" sz="2000" dirty="0" smtClean="0"/>
              <a:t>Mac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ES" sz="2000" dirty="0" smtClean="0"/>
              <a:t>Es libre, quiere decir que tiene licencia Gratuita.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ES" sz="2000" dirty="0" smtClean="0"/>
              <a:t>Es de propiedad </a:t>
            </a:r>
            <a:r>
              <a:rPr lang="es-ES" sz="2000" dirty="0"/>
              <a:t>de Apache </a:t>
            </a:r>
            <a:r>
              <a:rPr lang="es-ES" sz="2000" dirty="0" err="1" smtClean="0"/>
              <a:t>Foundation</a:t>
            </a:r>
            <a:r>
              <a:rPr lang="es-ES" sz="2000" dirty="0" smtClean="0"/>
              <a:t>.</a:t>
            </a: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3830142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467544" y="570156"/>
            <a:ext cx="7977209" cy="1054250"/>
          </a:xfrm>
        </p:spPr>
        <p:txBody>
          <a:bodyPr/>
          <a:lstStyle/>
          <a:p>
            <a:r>
              <a:rPr lang="es-ES" dirty="0" smtClean="0"/>
              <a:t>Google Drive </a:t>
            </a:r>
            <a:r>
              <a:rPr lang="es-ES" dirty="0" err="1" smtClean="0"/>
              <a:t>Calc</a:t>
            </a:r>
            <a:endParaRPr lang="es-ES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564904"/>
            <a:ext cx="3168352" cy="3384376"/>
          </a:xfrm>
          <a:prstGeom prst="rect">
            <a:avLst/>
          </a:prstGeom>
        </p:spPr>
      </p:pic>
      <p:sp>
        <p:nvSpPr>
          <p:cNvPr id="6" name="5 CuadroTexto"/>
          <p:cNvSpPr txBox="1"/>
          <p:nvPr/>
        </p:nvSpPr>
        <p:spPr>
          <a:xfrm>
            <a:off x="3635896" y="2564904"/>
            <a:ext cx="518457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s-ES" sz="2000" dirty="0" smtClean="0"/>
              <a:t>Es una de las herramientas mas usadas, tanto a nivel empresarial como a nivel académico, en lo que se refiere a hoja electrónica ubicada en la nube.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ES" sz="2000" dirty="0" smtClean="0"/>
              <a:t>Es propiedad de Google.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ES" sz="2000" dirty="0" smtClean="0"/>
              <a:t>Fue lanzado el 24 de abril de 2012.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ES" sz="2000" dirty="0" smtClean="0"/>
              <a:t>Esta hoja electrónica, puede ser usada por distintos usuarios al mismo tiempo.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ES" sz="2000" dirty="0" smtClean="0"/>
              <a:t>Tiene versión gratuita y de pago.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ES" sz="2000" dirty="0" smtClean="0"/>
              <a:t>Es adaptable a todos los dispositivos, tanto computadores de escritorio, portátiles, y teléfonos inteligentes.</a:t>
            </a:r>
          </a:p>
        </p:txBody>
      </p:sp>
    </p:spTree>
    <p:extLst>
      <p:ext uri="{BB962C8B-B14F-4D97-AF65-F5344CB8AC3E}">
        <p14:creationId xmlns:p14="http://schemas.microsoft.com/office/powerpoint/2010/main" val="215661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08912" cy="1054250"/>
          </a:xfrm>
        </p:spPr>
        <p:txBody>
          <a:bodyPr/>
          <a:lstStyle/>
          <a:p>
            <a:pPr algn="l"/>
            <a:r>
              <a:rPr lang="es-ES" dirty="0" err="1" smtClean="0"/>
              <a:t>Polaris</a:t>
            </a:r>
            <a:r>
              <a:rPr lang="es-ES" dirty="0" smtClean="0"/>
              <a:t> </a:t>
            </a:r>
            <a:r>
              <a:rPr lang="es-ES" dirty="0"/>
              <a:t>Office </a:t>
            </a:r>
            <a:r>
              <a:rPr lang="es-ES" dirty="0" err="1" smtClean="0"/>
              <a:t>Spreadsheet</a:t>
            </a:r>
            <a:endParaRPr lang="es-ES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988840"/>
            <a:ext cx="2232248" cy="4032448"/>
          </a:xfrm>
          <a:prstGeom prst="rect">
            <a:avLst/>
          </a:prstGeom>
        </p:spPr>
      </p:pic>
      <p:sp>
        <p:nvSpPr>
          <p:cNvPr id="6" name="5 CuadroTexto"/>
          <p:cNvSpPr txBox="1"/>
          <p:nvPr/>
        </p:nvSpPr>
        <p:spPr>
          <a:xfrm>
            <a:off x="2914747" y="2010156"/>
            <a:ext cx="597666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s-ES" dirty="0"/>
              <a:t>Es </a:t>
            </a:r>
            <a:r>
              <a:rPr lang="es-ES" dirty="0" smtClean="0"/>
              <a:t>una de las principales herramientas de calculo para dispositivos móviles, para todos los sistemas operativos como: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err="1" smtClean="0"/>
              <a:t>Window</a:t>
            </a:r>
            <a:r>
              <a:rPr lang="es-ES" dirty="0" smtClean="0"/>
              <a:t> Mobile.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err="1" smtClean="0"/>
              <a:t>Android</a:t>
            </a:r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err="1" smtClean="0"/>
              <a:t>iOS</a:t>
            </a:r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err="1" smtClean="0"/>
              <a:t>Bada</a:t>
            </a:r>
            <a:endParaRPr lang="es-E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s-ES" dirty="0" smtClean="0"/>
              <a:t>Es libre la aplicación no tiene costo.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ES" dirty="0" smtClean="0"/>
              <a:t>Es propiedad de </a:t>
            </a:r>
            <a:r>
              <a:rPr lang="es-ES" dirty="0" err="1"/>
              <a:t>Infraware</a:t>
            </a:r>
            <a:r>
              <a:rPr lang="es-ES" dirty="0"/>
              <a:t> Inc</a:t>
            </a:r>
            <a:r>
              <a:rPr lang="es-ES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ES" dirty="0" smtClean="0"/>
              <a:t>Puede abrir archivos de todos los formatos, en </a:t>
            </a:r>
            <a:r>
              <a:rPr lang="es-ES" dirty="0" err="1" smtClean="0"/>
              <a:t>relacion</a:t>
            </a:r>
            <a:r>
              <a:rPr lang="es-ES" dirty="0" smtClean="0"/>
              <a:t> a las hojas </a:t>
            </a:r>
            <a:r>
              <a:rPr lang="es-ES" dirty="0" err="1" smtClean="0"/>
              <a:t>electronicas</a:t>
            </a:r>
            <a:r>
              <a:rPr lang="es-ES" dirty="0" smtClean="0"/>
              <a:t> como: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err="1" smtClean="0"/>
              <a:t>Xls</a:t>
            </a:r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err="1" smtClean="0"/>
              <a:t>Xlsx</a:t>
            </a:r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err="1" smtClean="0"/>
              <a:t>odt</a:t>
            </a:r>
            <a:endParaRPr lang="es-ES" dirty="0" smtClean="0"/>
          </a:p>
          <a:p>
            <a:pPr marL="285750" indent="-285750">
              <a:buFont typeface="Arial" pitchFamily="34" charset="0"/>
              <a:buChar char="•"/>
            </a:pPr>
            <a:endParaRPr lang="es-ES" dirty="0" smtClean="0"/>
          </a:p>
          <a:p>
            <a:pPr marL="285750" indent="-285750">
              <a:buFont typeface="Arial" pitchFamily="34" charset="0"/>
              <a:buChar char="•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73177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683568" y="476672"/>
            <a:ext cx="7756263" cy="1054250"/>
          </a:xfrm>
        </p:spPr>
        <p:txBody>
          <a:bodyPr/>
          <a:lstStyle/>
          <a:p>
            <a:r>
              <a:rPr lang="es-ES" dirty="0" smtClean="0"/>
              <a:t>Office Mobile</a:t>
            </a:r>
            <a:endParaRPr lang="es-ES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000250"/>
            <a:ext cx="2857500" cy="4525094"/>
          </a:xfrm>
          <a:prstGeom prst="rect">
            <a:avLst/>
          </a:prstGeom>
        </p:spPr>
      </p:pic>
      <p:sp>
        <p:nvSpPr>
          <p:cNvPr id="5" name="4 CuadroTexto"/>
          <p:cNvSpPr txBox="1"/>
          <p:nvPr/>
        </p:nvSpPr>
        <p:spPr>
          <a:xfrm>
            <a:off x="3167336" y="2010156"/>
            <a:ext cx="597666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s-ES" dirty="0"/>
              <a:t>Es </a:t>
            </a:r>
            <a:r>
              <a:rPr lang="es-ES" dirty="0" smtClean="0"/>
              <a:t>una herramientas de calculo para dispositivos móviles, para todos los sistemas operativos como: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err="1" smtClean="0"/>
              <a:t>Window</a:t>
            </a:r>
            <a:r>
              <a:rPr lang="es-ES" dirty="0" smtClean="0"/>
              <a:t> Mobile.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err="1" smtClean="0"/>
              <a:t>Android</a:t>
            </a:r>
            <a:r>
              <a:rPr lang="es-ES" dirty="0" smtClean="0"/>
              <a:t>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err="1"/>
              <a:t>i</a:t>
            </a:r>
            <a:r>
              <a:rPr lang="es-ES" dirty="0" err="1" smtClean="0"/>
              <a:t>OS</a:t>
            </a:r>
            <a:endParaRPr lang="es-E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s-ES" dirty="0" smtClean="0"/>
              <a:t>Es compatible con las hojas electrónicas de versiones de escritorio.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ES" dirty="0" smtClean="0"/>
              <a:t>Es propiedad de Microsoft.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ES" dirty="0" smtClean="0"/>
              <a:t>Fue lanzado en el 2007.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ES" dirty="0" smtClean="0"/>
              <a:t>Puede abrir archivos de todos los formatos, en </a:t>
            </a:r>
            <a:r>
              <a:rPr lang="es-ES" dirty="0" err="1" smtClean="0"/>
              <a:t>relacion</a:t>
            </a:r>
            <a:r>
              <a:rPr lang="es-ES" dirty="0" smtClean="0"/>
              <a:t> a las hojas </a:t>
            </a:r>
            <a:r>
              <a:rPr lang="es-ES" dirty="0" err="1" smtClean="0"/>
              <a:t>electronicas</a:t>
            </a:r>
            <a:r>
              <a:rPr lang="es-ES" dirty="0" smtClean="0"/>
              <a:t> como: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err="1" smtClean="0"/>
              <a:t>Xls</a:t>
            </a:r>
            <a:endParaRPr lang="es-E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err="1" smtClean="0"/>
              <a:t>Xlsx</a:t>
            </a:r>
            <a:endParaRPr lang="es-ES" dirty="0" smtClean="0"/>
          </a:p>
          <a:p>
            <a:pPr marL="285750" indent="-285750">
              <a:buFont typeface="Arial" pitchFamily="34" charset="0"/>
              <a:buChar char="•"/>
            </a:pPr>
            <a:endParaRPr lang="es-ES" dirty="0" smtClean="0"/>
          </a:p>
          <a:p>
            <a:pPr marL="285750" indent="-285750">
              <a:buFont typeface="Arial" pitchFamily="34" charset="0"/>
              <a:buChar char="•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00251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683568" y="3212976"/>
            <a:ext cx="7756263" cy="1054250"/>
          </a:xfrm>
        </p:spPr>
        <p:txBody>
          <a:bodyPr/>
          <a:lstStyle/>
          <a:p>
            <a:r>
              <a:rPr lang="es-ES" dirty="0" smtClean="0"/>
              <a:t>Excel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97731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683568" y="260648"/>
            <a:ext cx="7756263" cy="1054250"/>
          </a:xfrm>
        </p:spPr>
        <p:txBody>
          <a:bodyPr/>
          <a:lstStyle/>
          <a:p>
            <a:r>
              <a:rPr lang="es-ES" dirty="0" smtClean="0"/>
              <a:t>Pagina Inicial Excel</a:t>
            </a:r>
            <a:endParaRPr lang="es-ES" dirty="0"/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196752"/>
            <a:ext cx="8820472" cy="547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175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467544" y="620688"/>
            <a:ext cx="7756263" cy="770612"/>
          </a:xfrm>
        </p:spPr>
        <p:txBody>
          <a:bodyPr/>
          <a:lstStyle/>
          <a:p>
            <a:pPr algn="l"/>
            <a:r>
              <a:rPr lang="es-ES" dirty="0"/>
              <a:t>La ficha Archivo</a:t>
            </a:r>
            <a:br>
              <a:rPr lang="es-ES" dirty="0"/>
            </a:br>
            <a:endParaRPr lang="es-ES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196752"/>
            <a:ext cx="1457325" cy="5400600"/>
          </a:xfrm>
          <a:prstGeom prst="rect">
            <a:avLst/>
          </a:prstGeom>
        </p:spPr>
      </p:pic>
      <p:sp>
        <p:nvSpPr>
          <p:cNvPr id="5" name="4 CuadroTexto"/>
          <p:cNvSpPr txBox="1"/>
          <p:nvPr/>
        </p:nvSpPr>
        <p:spPr>
          <a:xfrm>
            <a:off x="2246992" y="980728"/>
            <a:ext cx="6717495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s-ES" dirty="0" smtClean="0"/>
              <a:t>Guardar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Guarda el contenido en la hoja de calculo en un archivo.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ES" dirty="0" smtClean="0"/>
              <a:t>Guardar Como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Guarda de la misma forma que el Guardar, pero con la diferencia es que puedes cambiar el nombre y el directorio de ubicación del archivo.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ES" dirty="0" smtClean="0"/>
              <a:t>Abrir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Abre un documento Excel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ES" dirty="0" smtClean="0"/>
              <a:t>Reciente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Se encuentran los documentos </a:t>
            </a:r>
            <a:r>
              <a:rPr lang="es-ES" dirty="0"/>
              <a:t>E</a:t>
            </a:r>
            <a:r>
              <a:rPr lang="es-ES" dirty="0" smtClean="0"/>
              <a:t>xcel recién abiertos.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ES" dirty="0" smtClean="0"/>
              <a:t>Imprimir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Imprime el contenido de la hoja de calculo.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ES" dirty="0" smtClean="0"/>
              <a:t>Guardar y Enviar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Guarda y se abre un cliente correo para enviar el archivo  Excel como archivo adjunto.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ES" dirty="0" smtClean="0"/>
              <a:t>Ayuda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Se despliega ventana emergente de ayuda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ES" dirty="0" smtClean="0"/>
              <a:t>Opciones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Se despliega una ventana de las opciones de Excel.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ES" dirty="0" smtClean="0"/>
              <a:t>Salir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s-ES" dirty="0" smtClean="0"/>
              <a:t>Sale de Excel.</a:t>
            </a:r>
          </a:p>
          <a:p>
            <a:pPr marL="285750" indent="-285750">
              <a:buFont typeface="Arial" pitchFamily="34" charset="0"/>
              <a:buChar char="•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94188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artoné">
  <a:themeElements>
    <a:clrScheme name="Cartoné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Cartoné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artoné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Hardcover</Template>
  <TotalTime>767</TotalTime>
  <Words>510</Words>
  <Application>Microsoft Office PowerPoint</Application>
  <PresentationFormat>Presentación en pantalla (4:3)</PresentationFormat>
  <Paragraphs>92</Paragraphs>
  <Slides>20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1" baseType="lpstr">
      <vt:lpstr>Cartoné</vt:lpstr>
      <vt:lpstr>Informática Aplicada</vt:lpstr>
      <vt:lpstr>Principales Programas de Hojas de Calculo</vt:lpstr>
      <vt:lpstr>Presentación de PowerPoint</vt:lpstr>
      <vt:lpstr>Google Drive Calc</vt:lpstr>
      <vt:lpstr>Polaris Office Spreadsheet</vt:lpstr>
      <vt:lpstr>Office Mobile</vt:lpstr>
      <vt:lpstr>Excel</vt:lpstr>
      <vt:lpstr>Pagina Inicial Excel</vt:lpstr>
      <vt:lpstr>La ficha Archivo </vt:lpstr>
      <vt:lpstr>Interfaz Principal Excel</vt:lpstr>
      <vt:lpstr>Tipos de Datos Excel</vt:lpstr>
      <vt:lpstr>Introducción de Formulas</vt:lpstr>
      <vt:lpstr>Trazado de Líneas</vt:lpstr>
      <vt:lpstr>Formato de Celdas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Informática Aplicada</dc:title>
  <dc:creator>kleber Andres Loayza</dc:creator>
  <cp:lastModifiedBy>kleber Andres Loayza</cp:lastModifiedBy>
  <cp:revision>94</cp:revision>
  <dcterms:created xsi:type="dcterms:W3CDTF">2015-05-13T06:00:46Z</dcterms:created>
  <dcterms:modified xsi:type="dcterms:W3CDTF">2015-05-14T16:14:19Z</dcterms:modified>
</cp:coreProperties>
</file>