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E88E-CAC4-4E80-BE76-95CA8F02C85C}" type="datetimeFigureOut">
              <a:rPr lang="es-EC" smtClean="0"/>
              <a:t>22/06/2015</a:t>
            </a:fld>
            <a:endParaRPr lang="es-EC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E7EABF-3F28-4B5E-9DFC-AD3E6A70AB6C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E88E-CAC4-4E80-BE76-95CA8F02C85C}" type="datetimeFigureOut">
              <a:rPr lang="es-EC" smtClean="0"/>
              <a:t>22/06/2015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ABF-3F28-4B5E-9DFC-AD3E6A70AB6C}" type="slidenum">
              <a:rPr lang="es-EC" smtClean="0"/>
              <a:t>‹Nº›</a:t>
            </a:fld>
            <a:endParaRPr lang="es-EC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CE7EABF-3F28-4B5E-9DFC-AD3E6A70AB6C}" type="slidenum">
              <a:rPr lang="es-EC" smtClean="0"/>
              <a:t>‹Nº›</a:t>
            </a:fld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E88E-CAC4-4E80-BE76-95CA8F02C85C}" type="datetimeFigureOut">
              <a:rPr lang="es-EC" smtClean="0"/>
              <a:t>22/06/2015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E88E-CAC4-4E80-BE76-95CA8F02C85C}" type="datetimeFigureOut">
              <a:rPr lang="es-EC" smtClean="0"/>
              <a:t>22/06/2015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CE7EABF-3F28-4B5E-9DFC-AD3E6A70AB6C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E88E-CAC4-4E80-BE76-95CA8F02C85C}" type="datetimeFigureOut">
              <a:rPr lang="es-EC" smtClean="0"/>
              <a:t>22/06/2015</a:t>
            </a:fld>
            <a:endParaRPr lang="es-EC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E7EABF-3F28-4B5E-9DFC-AD3E6A70AB6C}" type="slidenum">
              <a:rPr lang="es-EC" smtClean="0"/>
              <a:t>‹Nº›</a:t>
            </a:fld>
            <a:endParaRPr lang="es-EC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AC9E88E-CAC4-4E80-BE76-95CA8F02C85C}" type="datetimeFigureOut">
              <a:rPr lang="es-EC" smtClean="0"/>
              <a:t>22/06/2015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EABF-3F28-4B5E-9DFC-AD3E6A70AB6C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E88E-CAC4-4E80-BE76-95CA8F02C85C}" type="datetimeFigureOut">
              <a:rPr lang="es-EC" smtClean="0"/>
              <a:t>22/06/2015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C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CE7EABF-3F28-4B5E-9DFC-AD3E6A70AB6C}" type="slidenum">
              <a:rPr lang="es-EC" smtClean="0"/>
              <a:t>‹Nº›</a:t>
            </a:fld>
            <a:endParaRPr lang="es-EC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E88E-CAC4-4E80-BE76-95CA8F02C85C}" type="datetimeFigureOut">
              <a:rPr lang="es-EC" smtClean="0"/>
              <a:t>22/06/2015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CE7EABF-3F28-4B5E-9DFC-AD3E6A70AB6C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E88E-CAC4-4E80-BE76-95CA8F02C85C}" type="datetimeFigureOut">
              <a:rPr lang="es-EC" smtClean="0"/>
              <a:t>22/06/2015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E7EABF-3F28-4B5E-9DFC-AD3E6A70AB6C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E7EABF-3F28-4B5E-9DFC-AD3E6A70AB6C}" type="slidenum">
              <a:rPr lang="es-EC" smtClean="0"/>
              <a:t>‹Nº›</a:t>
            </a:fld>
            <a:endParaRPr lang="es-EC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E88E-CAC4-4E80-BE76-95CA8F02C85C}" type="datetimeFigureOut">
              <a:rPr lang="es-EC" smtClean="0"/>
              <a:t>22/06/2015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C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CE7EABF-3F28-4B5E-9DFC-AD3E6A70AB6C}" type="slidenum">
              <a:rPr lang="es-EC" smtClean="0"/>
              <a:t>‹Nº›</a:t>
            </a:fld>
            <a:endParaRPr lang="es-EC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AC9E88E-CAC4-4E80-BE76-95CA8F02C85C}" type="datetimeFigureOut">
              <a:rPr lang="es-EC" smtClean="0"/>
              <a:t>22/06/2015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C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AC9E88E-CAC4-4E80-BE76-95CA8F02C85C}" type="datetimeFigureOut">
              <a:rPr lang="es-EC" smtClean="0"/>
              <a:t>22/06/2015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CE7EABF-3F28-4B5E-9DFC-AD3E6A70AB6C}" type="slidenum">
              <a:rPr lang="es-EC" smtClean="0"/>
              <a:t>‹Nº›</a:t>
            </a:fld>
            <a:endParaRPr lang="es-EC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319" y="983959"/>
            <a:ext cx="7737567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UNIVERSIDAD T</a:t>
            </a:r>
            <a:r>
              <a:rPr kumimoji="0" lang="es-EC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É</a:t>
            </a:r>
            <a:r>
              <a:rPr kumimoji="0" lang="es-EC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CNICA DE MACHALA</a:t>
            </a:r>
            <a:endParaRPr kumimoji="0" lang="es-EC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UNIDAD DE CIENCIAS EMPRESARIALES</a:t>
            </a:r>
            <a:endParaRPr kumimoji="0" lang="es-EC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CARRERA DE ADMINISTRACI</a:t>
            </a:r>
            <a:r>
              <a:rPr kumimoji="0" lang="es-EC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Ó</a:t>
            </a:r>
            <a:r>
              <a:rPr kumimoji="0" lang="es-EC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N DE EMPRESAS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TRABAJO EN GRUPO</a:t>
            </a:r>
            <a:endParaRPr kumimoji="0" lang="es-EC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INTEGRANTES:</a:t>
            </a:r>
            <a:endParaRPr kumimoji="0" lang="es-EC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KERLY SANCHEZ CHUCHUCA</a:t>
            </a:r>
            <a:endParaRPr kumimoji="0" lang="es-EC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CINDY ROSADO MONTIEL</a:t>
            </a:r>
            <a:endParaRPr kumimoji="0" lang="es-EC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JESSICA CRIOLLO GARC</a:t>
            </a:r>
            <a:r>
              <a:rPr kumimoji="0" lang="es-EC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Í</a:t>
            </a:r>
            <a:r>
              <a:rPr kumimoji="0" lang="es-EC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A</a:t>
            </a:r>
            <a:endParaRPr kumimoji="0" lang="es-EC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WILSON MOTOCHE MONTOYA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DOCENTE:</a:t>
            </a:r>
            <a:endParaRPr kumimoji="0" lang="es-EC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kumimoji="0" lang="es-EC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NG. KLEBER LOAYZA CASTRO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CURSO: </a:t>
            </a:r>
            <a:endParaRPr kumimoji="0" lang="es-EC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9NO </a:t>
            </a:r>
            <a:r>
              <a:rPr kumimoji="0" lang="es-EC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“</a:t>
            </a:r>
            <a:r>
              <a:rPr kumimoji="0" lang="es-EC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es-EC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”</a:t>
            </a:r>
            <a:r>
              <a:rPr kumimoji="0" lang="es-EC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ADMINISTRACION DE EMPRESAS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es-EC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Ñ</a:t>
            </a:r>
            <a:r>
              <a:rPr kumimoji="0" lang="es-EC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O LECTIVO:</a:t>
            </a:r>
            <a:endParaRPr kumimoji="0" lang="es-EC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2015 </a:t>
            </a:r>
            <a:r>
              <a:rPr kumimoji="0" lang="es-EC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es-EC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2016</a:t>
            </a:r>
            <a:endParaRPr kumimoji="0" lang="es-EC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4 Imagen" descr="https://pbs.twimg.com/profile_images/1211123254/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4606" y="255377"/>
            <a:ext cx="1008112" cy="800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 descr="https://fbcdn-sphotos-e-a.akamaihd.net/hphotos-ak-xpa1/v/t1.0-9/1382011_1474534212834264_4983093399588528771_n.jpg?oh=3c8553b0c33663e8bc0038b1c4f063eb&amp;oe=54ADAE35&amp;__gda__=1424927629_6fb382e788488d347b62399500b8262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0607" y="255375"/>
            <a:ext cx="967740" cy="800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18782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05910" y="903481"/>
            <a:ext cx="81425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s-ES" dirty="0" smtClean="0"/>
              <a:t>Una </a:t>
            </a:r>
            <a:r>
              <a:rPr lang="es-ES" dirty="0"/>
              <a:t>tabla dinámica sirve para resumir los datos que hay en una hoja de cálculo. Lo mejor de todo es que puedes cambiarla fácil y rápidamente para ver los datos de una manera diferente, haciendo de ésta una herramienta muy poderosa. (Office, 2015)</a:t>
            </a:r>
            <a:endParaRPr lang="es-EC" dirty="0"/>
          </a:p>
        </p:txBody>
      </p:sp>
      <p:sp>
        <p:nvSpPr>
          <p:cNvPr id="3" name="2 Rectángulo"/>
          <p:cNvSpPr/>
          <p:nvPr/>
        </p:nvSpPr>
        <p:spPr>
          <a:xfrm>
            <a:off x="971600" y="508030"/>
            <a:ext cx="3744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 smtClean="0"/>
              <a:t>TABLA DE DATOS </a:t>
            </a:r>
            <a:endParaRPr lang="es-EC" dirty="0"/>
          </a:p>
        </p:txBody>
      </p:sp>
      <p:sp>
        <p:nvSpPr>
          <p:cNvPr id="4" name="3 Rectángulo"/>
          <p:cNvSpPr/>
          <p:nvPr/>
        </p:nvSpPr>
        <p:spPr>
          <a:xfrm>
            <a:off x="1580843" y="2852936"/>
            <a:ext cx="6192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/>
              <a:t>Use </a:t>
            </a:r>
            <a:r>
              <a:rPr lang="es-ES" dirty="0"/>
              <a:t>una tabla de datos de una variable si desea ver cómo diferentes valores de una variable en una o más fórmulas cambiarán los resultados de esas fórmulas. </a:t>
            </a:r>
            <a:endParaRPr lang="es-EC" dirty="0"/>
          </a:p>
        </p:txBody>
      </p:sp>
      <p:sp>
        <p:nvSpPr>
          <p:cNvPr id="5" name="4 Rectángulo"/>
          <p:cNvSpPr/>
          <p:nvPr/>
        </p:nvSpPr>
        <p:spPr>
          <a:xfrm>
            <a:off x="1115616" y="2348880"/>
            <a:ext cx="441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s-ES" b="1" dirty="0" smtClean="0"/>
              <a:t> Tablas de datos de una variable</a:t>
            </a:r>
            <a:r>
              <a:rPr lang="es-ES" dirty="0" smtClean="0"/>
              <a:t>   </a:t>
            </a:r>
            <a:endParaRPr lang="es-EC" dirty="0"/>
          </a:p>
        </p:txBody>
      </p:sp>
      <p:pic>
        <p:nvPicPr>
          <p:cNvPr id="7" name="6 Imagen" descr="C:\Documents and Settings\D-Computer\Escritorio\Image188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933056"/>
            <a:ext cx="6009843" cy="2232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75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75478" y="1268760"/>
            <a:ext cx="7352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s-ES" dirty="0" smtClean="0"/>
              <a:t>Use </a:t>
            </a:r>
            <a:r>
              <a:rPr lang="es-ES" dirty="0"/>
              <a:t>una tabla de datos de dos variables para ver cómo diferentes valores de dos variables en una fórmula cambiarán los resultados de la misma. </a:t>
            </a:r>
            <a:endParaRPr lang="es-EC" dirty="0"/>
          </a:p>
        </p:txBody>
      </p:sp>
      <p:sp>
        <p:nvSpPr>
          <p:cNvPr id="3" name="2 Rectángulo"/>
          <p:cNvSpPr/>
          <p:nvPr/>
        </p:nvSpPr>
        <p:spPr>
          <a:xfrm>
            <a:off x="675478" y="548680"/>
            <a:ext cx="3926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Tabla de datos de dos variables </a:t>
            </a:r>
            <a:endParaRPr lang="es-EC" dirty="0"/>
          </a:p>
        </p:txBody>
      </p:sp>
      <p:pic>
        <p:nvPicPr>
          <p:cNvPr id="4" name="3 Imagen" descr="C:\Documents and Settings\D-Computer\Escritorio\Image188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8" y="2492896"/>
            <a:ext cx="7352906" cy="3168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8020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332656"/>
            <a:ext cx="8424936" cy="583264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5 Rectángulo"/>
          <p:cNvSpPr/>
          <p:nvPr/>
        </p:nvSpPr>
        <p:spPr>
          <a:xfrm>
            <a:off x="683568" y="1052736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C" b="1" dirty="0" smtClean="0"/>
          </a:p>
          <a:p>
            <a:pPr algn="ctr"/>
            <a:endParaRPr lang="es-EC" b="1" dirty="0"/>
          </a:p>
          <a:p>
            <a:pPr algn="ctr"/>
            <a:r>
              <a:rPr lang="es-EC" b="1" dirty="0" smtClean="0"/>
              <a:t>ANALISIS Y SI</a:t>
            </a:r>
          </a:p>
          <a:p>
            <a:pPr algn="ctr"/>
            <a:endParaRPr lang="es-EC" b="1" dirty="0"/>
          </a:p>
          <a:p>
            <a:pPr algn="ctr"/>
            <a:endParaRPr lang="es-EC" dirty="0"/>
          </a:p>
        </p:txBody>
      </p:sp>
      <p:sp>
        <p:nvSpPr>
          <p:cNvPr id="7" name="6 Rectángulo"/>
          <p:cNvSpPr/>
          <p:nvPr/>
        </p:nvSpPr>
        <p:spPr>
          <a:xfrm>
            <a:off x="669892" y="3609020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C" b="1" dirty="0" smtClean="0"/>
          </a:p>
          <a:p>
            <a:pPr algn="ctr"/>
            <a:endParaRPr lang="es-EC" b="1" dirty="0"/>
          </a:p>
          <a:p>
            <a:pPr algn="ctr"/>
            <a:r>
              <a:rPr lang="es-EC" b="1" dirty="0" smtClean="0"/>
              <a:t>TABLA DE DATOS</a:t>
            </a:r>
          </a:p>
          <a:p>
            <a:pPr algn="ctr"/>
            <a:endParaRPr lang="es-EC" b="1" dirty="0"/>
          </a:p>
          <a:p>
            <a:pPr algn="ctr"/>
            <a:endParaRPr lang="es-EC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5" t="53626" r="66362" b="37313"/>
          <a:stretch/>
        </p:blipFill>
        <p:spPr bwMode="auto">
          <a:xfrm>
            <a:off x="3916671" y="2060848"/>
            <a:ext cx="1238650" cy="1353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27" t="21077" r="18416" b="76702"/>
          <a:stretch/>
        </p:blipFill>
        <p:spPr bwMode="auto">
          <a:xfrm>
            <a:off x="3203848" y="4588483"/>
            <a:ext cx="2938652" cy="653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01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627784" y="148478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dirty="0" smtClean="0"/>
              <a:t>Mediante </a:t>
            </a:r>
            <a:r>
              <a:rPr lang="es-ES" dirty="0"/>
              <a:t>el uso de las herramientas de análisis y si en Microsoft Office Excel, puede usar varios conjuntos diferentes de valores en una o más fórmulas para explorar todos los resultados distintos.</a:t>
            </a:r>
            <a:endParaRPr lang="es-EC" dirty="0"/>
          </a:p>
        </p:txBody>
      </p:sp>
      <p:sp>
        <p:nvSpPr>
          <p:cNvPr id="3" name="2 Rectángulo"/>
          <p:cNvSpPr/>
          <p:nvPr/>
        </p:nvSpPr>
        <p:spPr>
          <a:xfrm>
            <a:off x="393006" y="548680"/>
            <a:ext cx="3421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b="1" dirty="0" smtClean="0"/>
              <a:t>FUNCION “ANALISIS Y SI”</a:t>
            </a:r>
            <a:endParaRPr lang="es-EC" dirty="0"/>
          </a:p>
        </p:txBody>
      </p:sp>
      <p:sp>
        <p:nvSpPr>
          <p:cNvPr id="4" name="3 Rectángulo"/>
          <p:cNvSpPr/>
          <p:nvPr/>
        </p:nvSpPr>
        <p:spPr>
          <a:xfrm>
            <a:off x="1403648" y="4344317"/>
            <a:ext cx="619268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dirty="0"/>
              <a:t>Hay tres herramientas de Análisis Y si que puedes usar.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8998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667807"/>
            <a:ext cx="54726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Al hacer clic en el </a:t>
            </a:r>
            <a:r>
              <a:rPr lang="es-ES" b="1" dirty="0"/>
              <a:t>botón Análisis</a:t>
            </a:r>
            <a:r>
              <a:rPr lang="es-ES" dirty="0"/>
              <a:t> y si, aparecerá un menú con tres opciones.  </a:t>
            </a:r>
            <a:r>
              <a:rPr lang="es-ES" b="1" dirty="0"/>
              <a:t>Buscar Objetivo</a:t>
            </a:r>
            <a:r>
              <a:rPr lang="es-ES" dirty="0"/>
              <a:t> es útil si sabes cuál es el resultado que necesitas, pero debes saber el valor que te dará el resultado deseado. </a:t>
            </a:r>
            <a:endParaRPr lang="es-EC" dirty="0"/>
          </a:p>
        </p:txBody>
      </p:sp>
      <p:sp>
        <p:nvSpPr>
          <p:cNvPr id="3" name="2 Rectángulo"/>
          <p:cNvSpPr/>
          <p:nvPr/>
        </p:nvSpPr>
        <p:spPr>
          <a:xfrm>
            <a:off x="2843808" y="3246175"/>
            <a:ext cx="547260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ES" dirty="0" smtClean="0"/>
              <a:t>El ejemplo a continuación es un caso de cuando sí lo sabes (pagos mensuales de $ 400), y estás buscando un valor (la tasa de interés)</a:t>
            </a:r>
            <a:endParaRPr lang="es-EC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5" t="53626" r="66362" b="37313"/>
          <a:stretch/>
        </p:blipFill>
        <p:spPr bwMode="auto">
          <a:xfrm>
            <a:off x="1403648" y="2996952"/>
            <a:ext cx="1238650" cy="1353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07704" y="1124744"/>
            <a:ext cx="583264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/>
              <a:t>Selecciona </a:t>
            </a:r>
            <a:r>
              <a:rPr lang="es-ES" dirty="0"/>
              <a:t>la pestaña </a:t>
            </a:r>
            <a:r>
              <a:rPr lang="es-ES" b="1" dirty="0"/>
              <a:t>Datos</a:t>
            </a:r>
            <a:r>
              <a:rPr lang="es-ES" dirty="0"/>
              <a:t> y ubica el grupo de herramientas de Datos. </a:t>
            </a:r>
            <a:r>
              <a:rPr lang="es-ES" dirty="0"/>
              <a:t>Allí, haz clic en el botón de </a:t>
            </a:r>
            <a:r>
              <a:rPr lang="es-ES" b="1" dirty="0"/>
              <a:t>Análisis Y Si</a:t>
            </a:r>
            <a:r>
              <a:rPr lang="es-ES" dirty="0"/>
              <a:t>. Una lista de tres opciones aparecerá.</a:t>
            </a:r>
            <a:endParaRPr lang="es-EC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39783" y="476672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b="1" dirty="0" smtClean="0">
                <a:solidFill>
                  <a:srgbClr val="00B0F0"/>
                </a:solidFill>
              </a:rPr>
              <a:t> Paso 1:</a:t>
            </a:r>
            <a:endParaRPr lang="es-EC" b="1" dirty="0">
              <a:solidFill>
                <a:srgbClr val="00B0F0"/>
              </a:solidFill>
            </a:endParaRPr>
          </a:p>
        </p:txBody>
      </p:sp>
      <p:pic>
        <p:nvPicPr>
          <p:cNvPr id="6" name="5 Imagen" descr="Comando Análsis Y Si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67" y="2636912"/>
            <a:ext cx="6150585" cy="2664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53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27613" y="1340768"/>
            <a:ext cx="54006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/>
              <a:t>Selecciona</a:t>
            </a:r>
            <a:r>
              <a:rPr lang="es-ES" dirty="0"/>
              <a:t> </a:t>
            </a:r>
            <a:r>
              <a:rPr lang="es-ES" b="1" dirty="0"/>
              <a:t>Buscar Objetivo</a:t>
            </a:r>
            <a:r>
              <a:rPr lang="es-ES" dirty="0"/>
              <a:t>. </a:t>
            </a:r>
            <a:r>
              <a:rPr lang="es-ES" dirty="0"/>
              <a:t>Una pequeña ventana aparecerá. Allí, selecciona la Celda que quieres añadir como valor específico. </a:t>
            </a:r>
            <a:r>
              <a:rPr lang="es-ES" dirty="0"/>
              <a:t>En este ejemplo, queremos tomar B5, la </a:t>
            </a:r>
            <a:r>
              <a:rPr lang="es-ES" b="1" dirty="0"/>
              <a:t>Celda de Pagos</a:t>
            </a:r>
            <a:r>
              <a:rPr lang="es-ES" b="1" dirty="0" smtClean="0"/>
              <a:t>.</a:t>
            </a:r>
            <a:endParaRPr kumimoji="0" lang="es-EC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3" name="Imagen 4" descr="Descripción: Venta emergente Buscar Objet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68960"/>
            <a:ext cx="6552727" cy="2952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7716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971600" y="692696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srgbClr val="00B0F0"/>
                </a:solidFill>
              </a:rPr>
              <a:t>Paso 2:</a:t>
            </a:r>
            <a:endParaRPr lang="es-EC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1664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95736" y="1266676"/>
            <a:ext cx="549399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/>
              <a:t>Inserta </a:t>
            </a:r>
            <a:r>
              <a:rPr lang="es-ES" dirty="0"/>
              <a:t>el cursor en el próximo campo e ingresa un valor en el campo con el valor. </a:t>
            </a:r>
            <a:r>
              <a:rPr lang="es-ES" dirty="0"/>
              <a:t>En este ejemplo, escribe -$ 400. </a:t>
            </a:r>
            <a:r>
              <a:rPr lang="es-ES" dirty="0"/>
              <a:t>Ya que estamos haciendo un pago que será restado del valor total del préstamo, tenemos que ingresar un número negativo</a:t>
            </a:r>
            <a:r>
              <a:rPr lang="es-ES" dirty="0" smtClean="0"/>
              <a:t>.</a:t>
            </a:r>
            <a:endParaRPr kumimoji="0" lang="es-EC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7" name="Imagen 3" descr="Descripción: Venta emergente Buscar Objet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40968"/>
            <a:ext cx="6624736" cy="2952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7716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83568" y="476672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solidFill>
                  <a:srgbClr val="00B0F0"/>
                </a:solidFill>
              </a:rPr>
              <a:t>Paso 3:</a:t>
            </a:r>
            <a:endParaRPr lang="es-EC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002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71800" y="1032986"/>
            <a:ext cx="505125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/>
              <a:t>Ubica </a:t>
            </a:r>
            <a:r>
              <a:rPr lang="es-ES" dirty="0"/>
              <a:t>el cursor en el próximo valor y selecciona la Celda que quieres cambiar. </a:t>
            </a:r>
            <a:r>
              <a:rPr lang="es-ES" dirty="0"/>
              <a:t>Esta será la Celda que varía tu valor. </a:t>
            </a:r>
            <a:r>
              <a:rPr lang="es-ES" dirty="0"/>
              <a:t>En este ejemplo, selecciona la celda B3, la cual es la tasa de interés</a:t>
            </a:r>
            <a:r>
              <a:rPr lang="es-ES" dirty="0" smtClean="0"/>
              <a:t>.</a:t>
            </a:r>
            <a:endParaRPr kumimoji="0" lang="es-EC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1" name="Imagen 6" descr="Descripción: Ingresar valo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953" y="2996952"/>
            <a:ext cx="6480720" cy="27363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7716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64884" y="548680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srgbClr val="00B0F0"/>
                </a:solidFill>
              </a:rPr>
              <a:t>Paso 4:</a:t>
            </a:r>
            <a:endParaRPr lang="es-EC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2764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88231" y="1196752"/>
            <a:ext cx="612068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ES" dirty="0" smtClean="0"/>
              <a:t>Haz </a:t>
            </a:r>
            <a:r>
              <a:rPr lang="es-ES" dirty="0"/>
              <a:t>clic en </a:t>
            </a:r>
            <a:r>
              <a:rPr lang="es-ES" b="1" dirty="0"/>
              <a:t>Aceptar. </a:t>
            </a:r>
            <a:r>
              <a:rPr lang="es-ES" dirty="0"/>
              <a:t>La tasa de interés aparecerá en la </a:t>
            </a:r>
            <a:r>
              <a:rPr lang="es-ES" b="1" dirty="0"/>
              <a:t>Celda. </a:t>
            </a:r>
            <a:r>
              <a:rPr lang="es-ES" dirty="0"/>
              <a:t>Esto indica que un 7 % de interés nos dará un monto de $ 400 para pagar mensualmente en un préstamo de $ 20,000 en un término de 5 años o 60 meses. 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5" name="Imagen 1" descr="Descripción: Result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40968"/>
            <a:ext cx="6840760" cy="2592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96265" y="567283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srgbClr val="00B0F0"/>
                </a:solidFill>
              </a:rPr>
              <a:t>Paso 5: </a:t>
            </a:r>
            <a:endParaRPr lang="es-E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3996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113</TotalTime>
  <Words>304</Words>
  <Application>Microsoft Office PowerPoint</Application>
  <PresentationFormat>Presentación en pantalla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Civil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6</cp:revision>
  <dcterms:created xsi:type="dcterms:W3CDTF">2015-06-22T20:55:30Z</dcterms:created>
  <dcterms:modified xsi:type="dcterms:W3CDTF">2015-06-22T22:48:47Z</dcterms:modified>
</cp:coreProperties>
</file>