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39" autoAdjust="0"/>
    <p:restoredTop sz="94660"/>
  </p:normalViewPr>
  <p:slideViewPr>
    <p:cSldViewPr>
      <p:cViewPr varScale="1">
        <p:scale>
          <a:sx n="86" d="100"/>
          <a:sy n="86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C240E-3968-430E-9184-B8B1B48768DD}" type="doc">
      <dgm:prSet loTypeId="urn:microsoft.com/office/officeart/2005/8/layout/arrow1" loCatId="relationship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EF625CF8-71F7-443D-9A39-4EA55797FD33}">
      <dgm:prSet phldrT="[Texto]" custT="1"/>
      <dgm:spPr/>
      <dgm:t>
        <a:bodyPr/>
        <a:lstStyle/>
        <a:p>
          <a:pPr algn="just"/>
          <a:r>
            <a:rPr lang="es-EC" sz="1600" dirty="0" smtClean="0"/>
            <a:t>Las tablas de datos forman parte de las herramientas de Análisis Y si que nos permiten cambiar el valor de algunas celdas para ver cómo es afectado el resultado original. Una tabla de datos analiza un conjunto de valores y determina posibles resultados.</a:t>
          </a:r>
          <a:endParaRPr lang="es-ES" sz="1600" dirty="0"/>
        </a:p>
      </dgm:t>
    </dgm:pt>
    <dgm:pt modelId="{5599AAFA-AB58-4C80-9510-D4F7C6C6EFD2}" type="parTrans" cxnId="{FBD69D4D-8C32-4042-8FCE-961A2D5C590C}">
      <dgm:prSet/>
      <dgm:spPr/>
      <dgm:t>
        <a:bodyPr/>
        <a:lstStyle/>
        <a:p>
          <a:endParaRPr lang="es-ES"/>
        </a:p>
      </dgm:t>
    </dgm:pt>
    <dgm:pt modelId="{A163501F-5138-4157-ACF8-73195C19151A}" type="sibTrans" cxnId="{FBD69D4D-8C32-4042-8FCE-961A2D5C590C}">
      <dgm:prSet/>
      <dgm:spPr/>
      <dgm:t>
        <a:bodyPr/>
        <a:lstStyle/>
        <a:p>
          <a:endParaRPr lang="es-ES"/>
        </a:p>
      </dgm:t>
    </dgm:pt>
    <dgm:pt modelId="{91F5C25D-ED27-43F5-9070-58FC92120D4A}">
      <dgm:prSet phldrT="[Texto]" custT="1"/>
      <dgm:spPr/>
      <dgm:t>
        <a:bodyPr/>
        <a:lstStyle/>
        <a:p>
          <a:pPr algn="just"/>
          <a:r>
            <a:rPr lang="es-EC" sz="1600" dirty="0" smtClean="0"/>
            <a:t>Una tabla de datos es un rango de celdas que muestra los resultados de sustituir diferentes valores en una o más formulas. Las tablas de datos sirven para hacer análisis de sensibilidad de un resultado en base al cambio de una o dos variables. </a:t>
          </a:r>
          <a:endParaRPr lang="es-ES" sz="1600" dirty="0"/>
        </a:p>
      </dgm:t>
    </dgm:pt>
    <dgm:pt modelId="{F81FE476-94D7-48DB-91C5-B07E9E8D3DD3}" type="parTrans" cxnId="{4D1EAE6B-4D46-46E4-9A3F-B80159222CFF}">
      <dgm:prSet/>
      <dgm:spPr/>
      <dgm:t>
        <a:bodyPr/>
        <a:lstStyle/>
        <a:p>
          <a:endParaRPr lang="es-ES"/>
        </a:p>
      </dgm:t>
    </dgm:pt>
    <dgm:pt modelId="{BAC72F82-9BC9-4FED-BFF1-DD5DB0BEC2B5}" type="sibTrans" cxnId="{4D1EAE6B-4D46-46E4-9A3F-B80159222CFF}">
      <dgm:prSet/>
      <dgm:spPr/>
      <dgm:t>
        <a:bodyPr/>
        <a:lstStyle/>
        <a:p>
          <a:endParaRPr lang="es-ES"/>
        </a:p>
      </dgm:t>
    </dgm:pt>
    <dgm:pt modelId="{922254E3-7C0F-4A0B-A634-085C05D464A2}" type="pres">
      <dgm:prSet presAssocID="{754C240E-3968-430E-9184-B8B1B48768DD}" presName="cycle" presStyleCnt="0">
        <dgm:presLayoutVars>
          <dgm:dir/>
          <dgm:resizeHandles val="exact"/>
        </dgm:presLayoutVars>
      </dgm:prSet>
      <dgm:spPr/>
    </dgm:pt>
    <dgm:pt modelId="{640E9CC4-208A-465F-8F30-2E1482927215}" type="pres">
      <dgm:prSet presAssocID="{EF625CF8-71F7-443D-9A39-4EA55797FD33}" presName="arrow" presStyleLbl="node1" presStyleIdx="0" presStyleCnt="2" custScaleX="1115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EC421C8-58A8-426E-94B6-737C54F64994}" type="pres">
      <dgm:prSet presAssocID="{91F5C25D-ED27-43F5-9070-58FC92120D4A}" presName="arrow" presStyleLbl="node1" presStyleIdx="1" presStyleCnt="2" custScaleX="1155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417882E-C6AC-486B-A58C-DAD74DD2B657}" type="presOf" srcId="{91F5C25D-ED27-43F5-9070-58FC92120D4A}" destId="{BEC421C8-58A8-426E-94B6-737C54F64994}" srcOrd="0" destOrd="0" presId="urn:microsoft.com/office/officeart/2005/8/layout/arrow1"/>
    <dgm:cxn modelId="{4D1EAE6B-4D46-46E4-9A3F-B80159222CFF}" srcId="{754C240E-3968-430E-9184-B8B1B48768DD}" destId="{91F5C25D-ED27-43F5-9070-58FC92120D4A}" srcOrd="1" destOrd="0" parTransId="{F81FE476-94D7-48DB-91C5-B07E9E8D3DD3}" sibTransId="{BAC72F82-9BC9-4FED-BFF1-DD5DB0BEC2B5}"/>
    <dgm:cxn modelId="{FBD69D4D-8C32-4042-8FCE-961A2D5C590C}" srcId="{754C240E-3968-430E-9184-B8B1B48768DD}" destId="{EF625CF8-71F7-443D-9A39-4EA55797FD33}" srcOrd="0" destOrd="0" parTransId="{5599AAFA-AB58-4C80-9510-D4F7C6C6EFD2}" sibTransId="{A163501F-5138-4157-ACF8-73195C19151A}"/>
    <dgm:cxn modelId="{4398CADB-F5E8-4A63-9E6B-12240E7AEBA3}" type="presOf" srcId="{754C240E-3968-430E-9184-B8B1B48768DD}" destId="{922254E3-7C0F-4A0B-A634-085C05D464A2}" srcOrd="0" destOrd="0" presId="urn:microsoft.com/office/officeart/2005/8/layout/arrow1"/>
    <dgm:cxn modelId="{1FA246EE-737C-46B2-A0F5-1341FBA36C97}" type="presOf" srcId="{EF625CF8-71F7-443D-9A39-4EA55797FD33}" destId="{640E9CC4-208A-465F-8F30-2E1482927215}" srcOrd="0" destOrd="0" presId="urn:microsoft.com/office/officeart/2005/8/layout/arrow1"/>
    <dgm:cxn modelId="{BBA870F3-D60B-4A04-BA8D-25737DE435D6}" type="presParOf" srcId="{922254E3-7C0F-4A0B-A634-085C05D464A2}" destId="{640E9CC4-208A-465F-8F30-2E1482927215}" srcOrd="0" destOrd="0" presId="urn:microsoft.com/office/officeart/2005/8/layout/arrow1"/>
    <dgm:cxn modelId="{71C887F9-F8FB-4173-A185-4464D8AC675B}" type="presParOf" srcId="{922254E3-7C0F-4A0B-A634-085C05D464A2}" destId="{BEC421C8-58A8-426E-94B6-737C54F64994}" srcOrd="1" destOrd="0" presId="urn:microsoft.com/office/officeart/2005/8/layout/arrow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290E94-C5E0-4497-894B-62AC781073B4}" type="doc">
      <dgm:prSet loTypeId="urn:microsoft.com/office/officeart/2005/8/layout/balance1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3AA610EA-AEE8-4FA1-AA4F-52F82F7E48F8}">
      <dgm:prSet phldrT="[Texto]" custT="1"/>
      <dgm:spPr/>
      <dgm:t>
        <a:bodyPr/>
        <a:lstStyle/>
        <a:p>
          <a:pPr algn="just"/>
          <a:r>
            <a:rPr lang="es-EC" sz="1600" b="1" smtClean="0">
              <a:latin typeface="Arial" pitchFamily="34" charset="0"/>
              <a:cs typeface="Arial" pitchFamily="34" charset="0"/>
            </a:rPr>
            <a:t>Análisis original</a:t>
          </a:r>
          <a:r>
            <a:rPr lang="es-EC" sz="1600" smtClean="0">
              <a:latin typeface="Arial" pitchFamily="34" charset="0"/>
              <a:cs typeface="Arial" pitchFamily="34" charset="0"/>
            </a:rPr>
            <a:t>. Es el análisis para determinar el pago del préstamo, el rango</a:t>
          </a:r>
          <a:r>
            <a:rPr lang="es-EC" sz="1600" b="1" smtClean="0">
              <a:latin typeface="Arial" pitchFamily="34" charset="0"/>
              <a:cs typeface="Arial" pitchFamily="34" charset="0"/>
            </a:rPr>
            <a:t>A3:C7</a:t>
          </a:r>
          <a:endParaRPr lang="es-ES" sz="1600" dirty="0">
            <a:latin typeface="Arial" pitchFamily="34" charset="0"/>
            <a:cs typeface="Arial" pitchFamily="34" charset="0"/>
          </a:endParaRPr>
        </a:p>
      </dgm:t>
    </dgm:pt>
    <dgm:pt modelId="{24259D4C-484C-478A-8232-99390A106A2B}" type="parTrans" cxnId="{987EB9A9-0580-4345-9BF9-E27870B7D60A}">
      <dgm:prSet/>
      <dgm:spPr/>
      <dgm:t>
        <a:bodyPr/>
        <a:lstStyle/>
        <a:p>
          <a:endParaRPr lang="es-ES"/>
        </a:p>
      </dgm:t>
    </dgm:pt>
    <dgm:pt modelId="{56AAFAD3-8E79-4383-B6C2-96383178BD0A}" type="sibTrans" cxnId="{987EB9A9-0580-4345-9BF9-E27870B7D60A}">
      <dgm:prSet/>
      <dgm:spPr/>
      <dgm:t>
        <a:bodyPr/>
        <a:lstStyle/>
        <a:p>
          <a:endParaRPr lang="es-ES"/>
        </a:p>
      </dgm:t>
    </dgm:pt>
    <dgm:pt modelId="{2A90A3FB-5CB4-4E34-986A-1A76B65F98F2}">
      <dgm:prSet phldrT="[Texto]" custT="1"/>
      <dgm:spPr/>
      <dgm:t>
        <a:bodyPr/>
        <a:lstStyle/>
        <a:p>
          <a:pPr algn="just"/>
          <a:r>
            <a:rPr lang="es-EC" sz="1600" b="1" dirty="0" smtClean="0">
              <a:latin typeface="Arial" pitchFamily="34" charset="0"/>
              <a:cs typeface="Arial" pitchFamily="34" charset="0"/>
            </a:rPr>
            <a:t>Valores de la variable </a:t>
          </a:r>
          <a:r>
            <a:rPr lang="es-EC" sz="1600" dirty="0" smtClean="0">
              <a:latin typeface="Arial" pitchFamily="34" charset="0"/>
              <a:cs typeface="Arial" pitchFamily="34" charset="0"/>
            </a:rPr>
            <a:t>que se desean probar. Rango de valores que se utilizarán para el cálculo la función “</a:t>
          </a:r>
          <a:r>
            <a:rPr lang="es-EC" sz="1600" b="1" dirty="0" smtClean="0">
              <a:latin typeface="Arial" pitchFamily="34" charset="0"/>
              <a:cs typeface="Arial" pitchFamily="34" charset="0"/>
            </a:rPr>
            <a:t>Que pasa Si</a:t>
          </a:r>
          <a:r>
            <a:rPr lang="es-EC" sz="1600" dirty="0" smtClean="0">
              <a:latin typeface="Arial" pitchFamily="34" charset="0"/>
              <a:cs typeface="Arial" pitchFamily="34" charset="0"/>
            </a:rPr>
            <a:t>”,</a:t>
          </a:r>
          <a:endParaRPr lang="es-ES" sz="1600" dirty="0">
            <a:latin typeface="Arial" pitchFamily="34" charset="0"/>
            <a:cs typeface="Arial" pitchFamily="34" charset="0"/>
          </a:endParaRPr>
        </a:p>
      </dgm:t>
    </dgm:pt>
    <dgm:pt modelId="{5F686624-2B68-45E8-93D5-E8FC7E763DCE}" type="parTrans" cxnId="{C18C639A-1983-4FC6-9E5C-62763B926AFE}">
      <dgm:prSet/>
      <dgm:spPr/>
      <dgm:t>
        <a:bodyPr/>
        <a:lstStyle/>
        <a:p>
          <a:endParaRPr lang="es-ES"/>
        </a:p>
      </dgm:t>
    </dgm:pt>
    <dgm:pt modelId="{2E5552AA-7DB4-437D-BFB9-568810377ED3}" type="sibTrans" cxnId="{C18C639A-1983-4FC6-9E5C-62763B926AFE}">
      <dgm:prSet/>
      <dgm:spPr/>
      <dgm:t>
        <a:bodyPr/>
        <a:lstStyle/>
        <a:p>
          <a:endParaRPr lang="es-ES"/>
        </a:p>
      </dgm:t>
    </dgm:pt>
    <dgm:pt modelId="{ABF4C72B-F6DF-4171-86B2-21D02194BE93}">
      <dgm:prSet phldrT="[Texto]" custT="1"/>
      <dgm:spPr/>
      <dgm:t>
        <a:bodyPr/>
        <a:lstStyle/>
        <a:p>
          <a:pPr algn="just"/>
          <a:r>
            <a:rPr lang="es-EC" sz="1600" b="1" smtClean="0">
              <a:latin typeface="Arial" pitchFamily="34" charset="0"/>
              <a:cs typeface="Arial" pitchFamily="34" charset="0"/>
            </a:rPr>
            <a:t>Celda de entrada </a:t>
          </a:r>
          <a:r>
            <a:rPr lang="es-EC" sz="1600" smtClean="0">
              <a:latin typeface="Arial" pitchFamily="34" charset="0"/>
              <a:cs typeface="Arial" pitchFamily="34" charset="0"/>
            </a:rPr>
            <a:t>o encabezado del argumento que se va a variar(el argumento Tasa)</a:t>
          </a:r>
          <a:endParaRPr lang="es-ES" sz="1600" dirty="0">
            <a:latin typeface="Arial" pitchFamily="34" charset="0"/>
            <a:cs typeface="Arial" pitchFamily="34" charset="0"/>
          </a:endParaRPr>
        </a:p>
      </dgm:t>
    </dgm:pt>
    <dgm:pt modelId="{CF900C61-20A7-460F-8C82-4EC27B6A37B4}" type="parTrans" cxnId="{E20BEA6F-456E-473B-833D-ABBE84CC2C1D}">
      <dgm:prSet/>
      <dgm:spPr/>
      <dgm:t>
        <a:bodyPr/>
        <a:lstStyle/>
        <a:p>
          <a:endParaRPr lang="es-ES"/>
        </a:p>
      </dgm:t>
    </dgm:pt>
    <dgm:pt modelId="{E692A83E-629F-4F4C-A975-CB0DD0D0F346}" type="sibTrans" cxnId="{E20BEA6F-456E-473B-833D-ABBE84CC2C1D}">
      <dgm:prSet/>
      <dgm:spPr/>
      <dgm:t>
        <a:bodyPr/>
        <a:lstStyle/>
        <a:p>
          <a:endParaRPr lang="es-ES"/>
        </a:p>
      </dgm:t>
    </dgm:pt>
    <dgm:pt modelId="{AE7391BE-5D45-46E5-AD56-0CCA57B3BCA0}">
      <dgm:prSet phldrT="[Texto]" custT="1"/>
      <dgm:spPr/>
      <dgm:t>
        <a:bodyPr/>
        <a:lstStyle/>
        <a:p>
          <a:pPr algn="just"/>
          <a:r>
            <a:rPr lang="es-EC" sz="1600" smtClean="0">
              <a:latin typeface="Arial" pitchFamily="34" charset="0"/>
              <a:cs typeface="Arial" pitchFamily="34" charset="0"/>
            </a:rPr>
            <a:t>Fórmula </a:t>
          </a:r>
          <a:r>
            <a:rPr lang="es-EC" sz="1600" b="1" smtClean="0">
              <a:latin typeface="Arial" pitchFamily="34" charset="0"/>
              <a:cs typeface="Arial" pitchFamily="34" charset="0"/>
            </a:rPr>
            <a:t>“Que pasa si” (= </a:t>
          </a:r>
          <a:r>
            <a:rPr lang="es-EC" sz="1600" smtClean="0">
              <a:latin typeface="Arial" pitchFamily="34" charset="0"/>
              <a:cs typeface="Arial" pitchFamily="34" charset="0"/>
            </a:rPr>
            <a:t>pago (tasa; nper; Va</a:t>
          </a:r>
          <a:r>
            <a:rPr lang="es-EC" sz="1600" b="1" smtClean="0">
              <a:latin typeface="Arial" pitchFamily="34" charset="0"/>
              <a:cs typeface="Arial" pitchFamily="34" charset="0"/>
            </a:rPr>
            <a:t>)” </a:t>
          </a:r>
          <a:r>
            <a:rPr lang="es-EC" sz="1600" smtClean="0">
              <a:latin typeface="Arial" pitchFamily="34" charset="0"/>
              <a:cs typeface="Arial" pitchFamily="34" charset="0"/>
            </a:rPr>
            <a:t>(fórmula para calcular el pago, interés o amortización de un préstamo)o la referencia a la celda que contiene el resultado del análisis original.</a:t>
          </a:r>
          <a:endParaRPr lang="es-ES" sz="1600" dirty="0">
            <a:latin typeface="Arial" pitchFamily="34" charset="0"/>
            <a:cs typeface="Arial" pitchFamily="34" charset="0"/>
          </a:endParaRPr>
        </a:p>
      </dgm:t>
    </dgm:pt>
    <dgm:pt modelId="{96534121-7081-4FEF-9DD2-A4A3166926F3}" type="parTrans" cxnId="{24992540-80B2-494F-91FE-FA9B56C33207}">
      <dgm:prSet/>
      <dgm:spPr/>
      <dgm:t>
        <a:bodyPr/>
        <a:lstStyle/>
        <a:p>
          <a:endParaRPr lang="es-ES"/>
        </a:p>
      </dgm:t>
    </dgm:pt>
    <dgm:pt modelId="{D2338DC4-DE79-4767-830D-A472DAA602F4}" type="sibTrans" cxnId="{24992540-80B2-494F-91FE-FA9B56C33207}">
      <dgm:prSet/>
      <dgm:spPr/>
      <dgm:t>
        <a:bodyPr/>
        <a:lstStyle/>
        <a:p>
          <a:endParaRPr lang="es-ES"/>
        </a:p>
      </dgm:t>
    </dgm:pt>
    <dgm:pt modelId="{C56A3A88-6B79-43C7-9414-39CF4C71DFD4}" type="pres">
      <dgm:prSet presAssocID="{46290E94-C5E0-4497-894B-62AC781073B4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24051C1F-C2AE-4A71-9042-7CEC4045090F}" type="pres">
      <dgm:prSet presAssocID="{46290E94-C5E0-4497-894B-62AC781073B4}" presName="dummyMaxCanvas" presStyleCnt="0"/>
      <dgm:spPr/>
    </dgm:pt>
    <dgm:pt modelId="{802EC3CE-144A-4959-8C88-5C5EE12ECD17}" type="pres">
      <dgm:prSet presAssocID="{46290E94-C5E0-4497-894B-62AC781073B4}" presName="parentComposite" presStyleCnt="0"/>
      <dgm:spPr/>
    </dgm:pt>
    <dgm:pt modelId="{0861B4EB-7ADC-405F-AEC7-39C8A33D8124}" type="pres">
      <dgm:prSet presAssocID="{46290E94-C5E0-4497-894B-62AC781073B4}" presName="parent1" presStyleLbl="alignAccFollowNode1" presStyleIdx="0" presStyleCnt="4" custScaleX="137326" custScaleY="109622">
        <dgm:presLayoutVars>
          <dgm:chMax val="4"/>
        </dgm:presLayoutVars>
      </dgm:prSet>
      <dgm:spPr/>
      <dgm:t>
        <a:bodyPr/>
        <a:lstStyle/>
        <a:p>
          <a:endParaRPr lang="es-ES"/>
        </a:p>
      </dgm:t>
    </dgm:pt>
    <dgm:pt modelId="{5F605CCD-FF1F-45D8-BC3E-83B63F2E4E75}" type="pres">
      <dgm:prSet presAssocID="{46290E94-C5E0-4497-894B-62AC781073B4}" presName="parent2" presStyleLbl="alignAccFollowNode1" presStyleIdx="1" presStyleCnt="4" custScaleX="138005" custScaleY="119245">
        <dgm:presLayoutVars>
          <dgm:chMax val="4"/>
        </dgm:presLayoutVars>
      </dgm:prSet>
      <dgm:spPr/>
      <dgm:t>
        <a:bodyPr/>
        <a:lstStyle/>
        <a:p>
          <a:endParaRPr lang="es-ES"/>
        </a:p>
      </dgm:t>
    </dgm:pt>
    <dgm:pt modelId="{88DEADDA-67BB-48FE-A3BA-F9FB7C4A3A01}" type="pres">
      <dgm:prSet presAssocID="{46290E94-C5E0-4497-894B-62AC781073B4}" presName="childrenComposite" presStyleCnt="0"/>
      <dgm:spPr/>
    </dgm:pt>
    <dgm:pt modelId="{51411F57-4F52-4846-8A82-1C0873D12DB8}" type="pres">
      <dgm:prSet presAssocID="{46290E94-C5E0-4497-894B-62AC781073B4}" presName="dummyMaxCanvas_ChildArea" presStyleCnt="0"/>
      <dgm:spPr/>
    </dgm:pt>
    <dgm:pt modelId="{E5D1F80E-EC5F-45D1-BECD-C6FB1C8E204C}" type="pres">
      <dgm:prSet presAssocID="{46290E94-C5E0-4497-894B-62AC781073B4}" presName="fulcrum" presStyleLbl="alignAccFollowNode1" presStyleIdx="2" presStyleCnt="4" custScaleY="120498"/>
      <dgm:spPr/>
    </dgm:pt>
    <dgm:pt modelId="{6AE23B66-FADC-4A3B-94FC-52ADA06CD9E6}" type="pres">
      <dgm:prSet presAssocID="{46290E94-C5E0-4497-894B-62AC781073B4}" presName="balance_11" presStyleLbl="alignAccFollowNode1" presStyleIdx="3" presStyleCnt="4" custScaleX="107217" custScaleY="56009">
        <dgm:presLayoutVars>
          <dgm:bulletEnabled val="1"/>
        </dgm:presLayoutVars>
      </dgm:prSet>
      <dgm:spPr/>
    </dgm:pt>
    <dgm:pt modelId="{1C4AEC20-E642-495F-BDB3-D5A954F07FDB}" type="pres">
      <dgm:prSet presAssocID="{46290E94-C5E0-4497-894B-62AC781073B4}" presName="left_11_1" presStyleLbl="node1" presStyleIdx="0" presStyleCnt="2" custScaleX="124884">
        <dgm:presLayoutVars>
          <dgm:bulletEnabled val="1"/>
        </dgm:presLayoutVars>
      </dgm:prSet>
      <dgm:spPr/>
    </dgm:pt>
    <dgm:pt modelId="{14219532-CD81-488D-B285-D14D31EEDE95}" type="pres">
      <dgm:prSet presAssocID="{46290E94-C5E0-4497-894B-62AC781073B4}" presName="right_11_1" presStyleLbl="node1" presStyleIdx="1" presStyleCnt="2" custScaleX="123599">
        <dgm:presLayoutVars>
          <dgm:bulletEnabled val="1"/>
        </dgm:presLayoutVars>
      </dgm:prSet>
      <dgm:spPr/>
    </dgm:pt>
  </dgm:ptLst>
  <dgm:cxnLst>
    <dgm:cxn modelId="{C18C639A-1983-4FC6-9E5C-62763B926AFE}" srcId="{3AA610EA-AEE8-4FA1-AA4F-52F82F7E48F8}" destId="{2A90A3FB-5CB4-4E34-986A-1A76B65F98F2}" srcOrd="0" destOrd="0" parTransId="{5F686624-2B68-45E8-93D5-E8FC7E763DCE}" sibTransId="{2E5552AA-7DB4-437D-BFB9-568810377ED3}"/>
    <dgm:cxn modelId="{93AB630A-6A68-4A3D-A7A3-7CEC0CFE2849}" type="presOf" srcId="{3AA610EA-AEE8-4FA1-AA4F-52F82F7E48F8}" destId="{0861B4EB-7ADC-405F-AEC7-39C8A33D8124}" srcOrd="0" destOrd="0" presId="urn:microsoft.com/office/officeart/2005/8/layout/balance1"/>
    <dgm:cxn modelId="{35DD5D5B-FCF0-4D91-9E34-71AC7B941811}" type="presOf" srcId="{46290E94-C5E0-4497-894B-62AC781073B4}" destId="{C56A3A88-6B79-43C7-9414-39CF4C71DFD4}" srcOrd="0" destOrd="0" presId="urn:microsoft.com/office/officeart/2005/8/layout/balance1"/>
    <dgm:cxn modelId="{12F91FF9-BBB0-4B68-A1BF-50D8E09BB828}" type="presOf" srcId="{AE7391BE-5D45-46E5-AD56-0CCA57B3BCA0}" destId="{14219532-CD81-488D-B285-D14D31EEDE95}" srcOrd="0" destOrd="0" presId="urn:microsoft.com/office/officeart/2005/8/layout/balance1"/>
    <dgm:cxn modelId="{987EB9A9-0580-4345-9BF9-E27870B7D60A}" srcId="{46290E94-C5E0-4497-894B-62AC781073B4}" destId="{3AA610EA-AEE8-4FA1-AA4F-52F82F7E48F8}" srcOrd="0" destOrd="0" parTransId="{24259D4C-484C-478A-8232-99390A106A2B}" sibTransId="{56AAFAD3-8E79-4383-B6C2-96383178BD0A}"/>
    <dgm:cxn modelId="{DE898663-5C63-4714-ADF3-327DC62648C2}" type="presOf" srcId="{ABF4C72B-F6DF-4171-86B2-21D02194BE93}" destId="{5F605CCD-FF1F-45D8-BC3E-83B63F2E4E75}" srcOrd="0" destOrd="0" presId="urn:microsoft.com/office/officeart/2005/8/layout/balance1"/>
    <dgm:cxn modelId="{24992540-80B2-494F-91FE-FA9B56C33207}" srcId="{ABF4C72B-F6DF-4171-86B2-21D02194BE93}" destId="{AE7391BE-5D45-46E5-AD56-0CCA57B3BCA0}" srcOrd="0" destOrd="0" parTransId="{96534121-7081-4FEF-9DD2-A4A3166926F3}" sibTransId="{D2338DC4-DE79-4767-830D-A472DAA602F4}"/>
    <dgm:cxn modelId="{C582B692-211F-4029-822C-C4E8058F59FB}" type="presOf" srcId="{2A90A3FB-5CB4-4E34-986A-1A76B65F98F2}" destId="{1C4AEC20-E642-495F-BDB3-D5A954F07FDB}" srcOrd="0" destOrd="0" presId="urn:microsoft.com/office/officeart/2005/8/layout/balance1"/>
    <dgm:cxn modelId="{E20BEA6F-456E-473B-833D-ABBE84CC2C1D}" srcId="{46290E94-C5E0-4497-894B-62AC781073B4}" destId="{ABF4C72B-F6DF-4171-86B2-21D02194BE93}" srcOrd="1" destOrd="0" parTransId="{CF900C61-20A7-460F-8C82-4EC27B6A37B4}" sibTransId="{E692A83E-629F-4F4C-A975-CB0DD0D0F346}"/>
    <dgm:cxn modelId="{49680538-19C1-47F7-8BC1-518A09E9D1AB}" type="presParOf" srcId="{C56A3A88-6B79-43C7-9414-39CF4C71DFD4}" destId="{24051C1F-C2AE-4A71-9042-7CEC4045090F}" srcOrd="0" destOrd="0" presId="urn:microsoft.com/office/officeart/2005/8/layout/balance1"/>
    <dgm:cxn modelId="{72FFA851-B74B-4D73-BB45-875C2BD17E2B}" type="presParOf" srcId="{C56A3A88-6B79-43C7-9414-39CF4C71DFD4}" destId="{802EC3CE-144A-4959-8C88-5C5EE12ECD17}" srcOrd="1" destOrd="0" presId="urn:microsoft.com/office/officeart/2005/8/layout/balance1"/>
    <dgm:cxn modelId="{8C3E7CE4-E3F4-43A9-890E-DF96C62C41B6}" type="presParOf" srcId="{802EC3CE-144A-4959-8C88-5C5EE12ECD17}" destId="{0861B4EB-7ADC-405F-AEC7-39C8A33D8124}" srcOrd="0" destOrd="0" presId="urn:microsoft.com/office/officeart/2005/8/layout/balance1"/>
    <dgm:cxn modelId="{8265D290-8A1F-445E-AF88-5541D6311B37}" type="presParOf" srcId="{802EC3CE-144A-4959-8C88-5C5EE12ECD17}" destId="{5F605CCD-FF1F-45D8-BC3E-83B63F2E4E75}" srcOrd="1" destOrd="0" presId="urn:microsoft.com/office/officeart/2005/8/layout/balance1"/>
    <dgm:cxn modelId="{5D53C493-7ED9-4D82-B1D4-9F97A21200DD}" type="presParOf" srcId="{C56A3A88-6B79-43C7-9414-39CF4C71DFD4}" destId="{88DEADDA-67BB-48FE-A3BA-F9FB7C4A3A01}" srcOrd="2" destOrd="0" presId="urn:microsoft.com/office/officeart/2005/8/layout/balance1"/>
    <dgm:cxn modelId="{54F81367-C06C-4B3B-87F9-65336C934490}" type="presParOf" srcId="{88DEADDA-67BB-48FE-A3BA-F9FB7C4A3A01}" destId="{51411F57-4F52-4846-8A82-1C0873D12DB8}" srcOrd="0" destOrd="0" presId="urn:microsoft.com/office/officeart/2005/8/layout/balance1"/>
    <dgm:cxn modelId="{D0B76808-E76A-426E-8B7D-50E245EF63FA}" type="presParOf" srcId="{88DEADDA-67BB-48FE-A3BA-F9FB7C4A3A01}" destId="{E5D1F80E-EC5F-45D1-BECD-C6FB1C8E204C}" srcOrd="1" destOrd="0" presId="urn:microsoft.com/office/officeart/2005/8/layout/balance1"/>
    <dgm:cxn modelId="{D27CC6C5-1B72-4944-88CB-B11EFDB1C58E}" type="presParOf" srcId="{88DEADDA-67BB-48FE-A3BA-F9FB7C4A3A01}" destId="{6AE23B66-FADC-4A3B-94FC-52ADA06CD9E6}" srcOrd="2" destOrd="0" presId="urn:microsoft.com/office/officeart/2005/8/layout/balance1"/>
    <dgm:cxn modelId="{7250D6AF-1958-41A6-828B-1346041E0C70}" type="presParOf" srcId="{88DEADDA-67BB-48FE-A3BA-F9FB7C4A3A01}" destId="{1C4AEC20-E642-495F-BDB3-D5A954F07FDB}" srcOrd="3" destOrd="0" presId="urn:microsoft.com/office/officeart/2005/8/layout/balance1"/>
    <dgm:cxn modelId="{662CA49A-48BF-4B31-A54B-734F91829566}" type="presParOf" srcId="{88DEADDA-67BB-48FE-A3BA-F9FB7C4A3A01}" destId="{14219532-CD81-488D-B285-D14D31EEDE95}" srcOrd="4" destOrd="0" presId="urn:microsoft.com/office/officeart/2005/8/layout/balance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223002-907D-4130-8AC1-E3980633CA56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03AAB18-65AC-4E70-8B76-4797F6EC9EAA}">
      <dgm:prSet phldrT="[Texto]"/>
      <dgm:spPr/>
      <dgm:t>
        <a:bodyPr/>
        <a:lstStyle/>
        <a:p>
          <a:r>
            <a:rPr lang="es-MX" b="1" dirty="0" smtClean="0"/>
            <a:t>=PAGO(Interés Anual /12, Años * Mensualidades, -Importe del Prestamos)</a:t>
          </a:r>
          <a:endParaRPr lang="es-ES" dirty="0"/>
        </a:p>
      </dgm:t>
    </dgm:pt>
    <dgm:pt modelId="{6243363F-2216-4A24-A045-3003DFD1DA6B}" type="parTrans" cxnId="{1078E3F9-CEF8-47ED-AF20-09BE119593E3}">
      <dgm:prSet/>
      <dgm:spPr/>
      <dgm:t>
        <a:bodyPr/>
        <a:lstStyle/>
        <a:p>
          <a:endParaRPr lang="es-ES"/>
        </a:p>
      </dgm:t>
    </dgm:pt>
    <dgm:pt modelId="{7F9A5246-E696-46DF-8F83-4D8DBCFCF0CC}" type="sibTrans" cxnId="{1078E3F9-CEF8-47ED-AF20-09BE119593E3}">
      <dgm:prSet/>
      <dgm:spPr/>
      <dgm:t>
        <a:bodyPr/>
        <a:lstStyle/>
        <a:p>
          <a:endParaRPr lang="es-ES"/>
        </a:p>
      </dgm:t>
    </dgm:pt>
    <dgm:pt modelId="{1EF5ACA2-408A-4D75-A16A-3DEC2B86CD8C}">
      <dgm:prSet phldrT="[Texto]"/>
      <dgm:spPr/>
      <dgm:t>
        <a:bodyPr/>
        <a:lstStyle/>
        <a:p>
          <a:r>
            <a:rPr lang="es-MX" dirty="0" smtClean="0"/>
            <a:t>Barra de herramientas seleccionamos </a:t>
          </a:r>
          <a:r>
            <a:rPr lang="es-MX" b="1" dirty="0" smtClean="0"/>
            <a:t>Datos &gt; Análisis Y si: Tabla </a:t>
          </a:r>
          <a:endParaRPr lang="es-ES" dirty="0"/>
        </a:p>
      </dgm:t>
    </dgm:pt>
    <dgm:pt modelId="{83FC558A-6F40-4C3F-909E-8A8D8FBAEF5A}" type="parTrans" cxnId="{9E455F5D-FEFA-4516-B07C-6F266B2B5D77}">
      <dgm:prSet/>
      <dgm:spPr/>
      <dgm:t>
        <a:bodyPr/>
        <a:lstStyle/>
        <a:p>
          <a:endParaRPr lang="es-ES"/>
        </a:p>
      </dgm:t>
    </dgm:pt>
    <dgm:pt modelId="{5952C3D2-B030-4381-9514-93102F2C1950}" type="sibTrans" cxnId="{9E455F5D-FEFA-4516-B07C-6F266B2B5D77}">
      <dgm:prSet/>
      <dgm:spPr/>
      <dgm:t>
        <a:bodyPr/>
        <a:lstStyle/>
        <a:p>
          <a:endParaRPr lang="es-ES"/>
        </a:p>
      </dgm:t>
    </dgm:pt>
    <dgm:pt modelId="{699286D8-1CEA-4F2A-8697-BB7FE6F02942}" type="pres">
      <dgm:prSet presAssocID="{E6223002-907D-4130-8AC1-E3980633CA56}" presName="compositeShape" presStyleCnt="0">
        <dgm:presLayoutVars>
          <dgm:chMax val="2"/>
          <dgm:dir/>
          <dgm:resizeHandles val="exact"/>
        </dgm:presLayoutVars>
      </dgm:prSet>
      <dgm:spPr/>
    </dgm:pt>
    <dgm:pt modelId="{D8AF9C83-01E6-4A25-8AFC-77D89C39E00F}" type="pres">
      <dgm:prSet presAssocID="{E6223002-907D-4130-8AC1-E3980633CA56}" presName="divider" presStyleLbl="fgShp" presStyleIdx="0" presStyleCnt="1"/>
      <dgm:spPr/>
    </dgm:pt>
    <dgm:pt modelId="{F6DD6BE9-3B19-4C50-A4AF-2FBBAC45BDF7}" type="pres">
      <dgm:prSet presAssocID="{203AAB18-65AC-4E70-8B76-4797F6EC9EAA}" presName="downArrow" presStyleLbl="node1" presStyleIdx="0" presStyleCnt="2"/>
      <dgm:spPr/>
    </dgm:pt>
    <dgm:pt modelId="{C209A519-B2EE-4443-850F-FA59EEC1D260}" type="pres">
      <dgm:prSet presAssocID="{203AAB18-65AC-4E70-8B76-4797F6EC9EAA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AE8349-632F-4E62-97B5-0D431BA0E354}" type="pres">
      <dgm:prSet presAssocID="{1EF5ACA2-408A-4D75-A16A-3DEC2B86CD8C}" presName="upArrow" presStyleLbl="node1" presStyleIdx="1" presStyleCnt="2"/>
      <dgm:spPr/>
    </dgm:pt>
    <dgm:pt modelId="{7F598F68-282B-4088-A311-C049F8929FD3}" type="pres">
      <dgm:prSet presAssocID="{1EF5ACA2-408A-4D75-A16A-3DEC2B86CD8C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078E3F9-CEF8-47ED-AF20-09BE119593E3}" srcId="{E6223002-907D-4130-8AC1-E3980633CA56}" destId="{203AAB18-65AC-4E70-8B76-4797F6EC9EAA}" srcOrd="0" destOrd="0" parTransId="{6243363F-2216-4A24-A045-3003DFD1DA6B}" sibTransId="{7F9A5246-E696-46DF-8F83-4D8DBCFCF0CC}"/>
    <dgm:cxn modelId="{C7787DB2-D541-4BD6-A277-9D16851BEC4A}" type="presOf" srcId="{E6223002-907D-4130-8AC1-E3980633CA56}" destId="{699286D8-1CEA-4F2A-8697-BB7FE6F02942}" srcOrd="0" destOrd="0" presId="urn:microsoft.com/office/officeart/2005/8/layout/arrow3"/>
    <dgm:cxn modelId="{64A4399A-181C-4985-AC23-8009F57B830E}" type="presOf" srcId="{1EF5ACA2-408A-4D75-A16A-3DEC2B86CD8C}" destId="{7F598F68-282B-4088-A311-C049F8929FD3}" srcOrd="0" destOrd="0" presId="urn:microsoft.com/office/officeart/2005/8/layout/arrow3"/>
    <dgm:cxn modelId="{9E455F5D-FEFA-4516-B07C-6F266B2B5D77}" srcId="{E6223002-907D-4130-8AC1-E3980633CA56}" destId="{1EF5ACA2-408A-4D75-A16A-3DEC2B86CD8C}" srcOrd="1" destOrd="0" parTransId="{83FC558A-6F40-4C3F-909E-8A8D8FBAEF5A}" sibTransId="{5952C3D2-B030-4381-9514-93102F2C1950}"/>
    <dgm:cxn modelId="{496D9549-4B33-4DBE-9DF5-7CA1AFA18A89}" type="presOf" srcId="{203AAB18-65AC-4E70-8B76-4797F6EC9EAA}" destId="{C209A519-B2EE-4443-850F-FA59EEC1D260}" srcOrd="0" destOrd="0" presId="urn:microsoft.com/office/officeart/2005/8/layout/arrow3"/>
    <dgm:cxn modelId="{16C2F979-74DB-4694-92F8-551E78F83241}" type="presParOf" srcId="{699286D8-1CEA-4F2A-8697-BB7FE6F02942}" destId="{D8AF9C83-01E6-4A25-8AFC-77D89C39E00F}" srcOrd="0" destOrd="0" presId="urn:microsoft.com/office/officeart/2005/8/layout/arrow3"/>
    <dgm:cxn modelId="{E99F8DED-CE62-43A5-A6D7-FACE45266846}" type="presParOf" srcId="{699286D8-1CEA-4F2A-8697-BB7FE6F02942}" destId="{F6DD6BE9-3B19-4C50-A4AF-2FBBAC45BDF7}" srcOrd="1" destOrd="0" presId="urn:microsoft.com/office/officeart/2005/8/layout/arrow3"/>
    <dgm:cxn modelId="{E191C972-BC3C-4D6D-8EED-E226E1AEDC75}" type="presParOf" srcId="{699286D8-1CEA-4F2A-8697-BB7FE6F02942}" destId="{C209A519-B2EE-4443-850F-FA59EEC1D260}" srcOrd="2" destOrd="0" presId="urn:microsoft.com/office/officeart/2005/8/layout/arrow3"/>
    <dgm:cxn modelId="{A5FE47B8-7FB8-4511-B1FA-22278BEBEA03}" type="presParOf" srcId="{699286D8-1CEA-4F2A-8697-BB7FE6F02942}" destId="{60AE8349-632F-4E62-97B5-0D431BA0E354}" srcOrd="3" destOrd="0" presId="urn:microsoft.com/office/officeart/2005/8/layout/arrow3"/>
    <dgm:cxn modelId="{9CA89957-363B-48FF-8A6F-C9BBB2A115AB}" type="presParOf" srcId="{699286D8-1CEA-4F2A-8697-BB7FE6F02942}" destId="{7F598F68-282B-4088-A311-C049F8929FD3}" srcOrd="4" destOrd="0" presId="urn:microsoft.com/office/officeart/2005/8/layout/arrow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2D966-AA60-4807-A3AC-7DB010D0DC99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095AA-1975-4778-BC4C-843A81A9581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2D966-AA60-4807-A3AC-7DB010D0DC99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095AA-1975-4778-BC4C-843A81A9581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2D966-AA60-4807-A3AC-7DB010D0DC99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095AA-1975-4778-BC4C-843A81A9581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2D966-AA60-4807-A3AC-7DB010D0DC99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095AA-1975-4778-BC4C-843A81A9581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2D966-AA60-4807-A3AC-7DB010D0DC99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095AA-1975-4778-BC4C-843A81A9581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2D966-AA60-4807-A3AC-7DB010D0DC99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095AA-1975-4778-BC4C-843A81A9581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2D966-AA60-4807-A3AC-7DB010D0DC99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095AA-1975-4778-BC4C-843A81A9581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2D966-AA60-4807-A3AC-7DB010D0DC99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095AA-1975-4778-BC4C-843A81A9581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2D966-AA60-4807-A3AC-7DB010D0DC99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095AA-1975-4778-BC4C-843A81A9581D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2D966-AA60-4807-A3AC-7DB010D0DC99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095AA-1975-4778-BC4C-843A81A9581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2D966-AA60-4807-A3AC-7DB010D0DC99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095AA-1975-4778-BC4C-843A81A9581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F22D966-AA60-4807-A3AC-7DB010D0DC99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0C095AA-1975-4778-BC4C-843A81A9581D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4.bp.blogspot.com/_KI68NED3EBQ/TJdu1_f__vI/AAAAAAAAAl0/xKO_YjgflLw/s1600/Tabla+2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lh6.ggpht.com/_KI68NED3EBQ/TJb_7R2yktI/AAAAAAAAAkY/4xMgSEfkhBo/s1600-h/Tabla12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h4.ggpht.com/_KI68NED3EBQ/TJcAAPlkSaI/AAAAAAAAAko/sa_iswhr_3o/s1600-h/Tabla32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1.bp.blogspot.com/_KI68NED3EBQ/TJdvLjmpoTI/AAAAAAAAAl8/L2GhjlAj1WI/s1600/Tabla+4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85852" y="1428736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s-ES" sz="4800" b="1" dirty="0" smtClean="0">
                <a:latin typeface="Arial" pitchFamily="34" charset="0"/>
                <a:cs typeface="Arial" pitchFamily="34" charset="0"/>
              </a:rPr>
              <a:t>TABLA DE DATOS DE UNA VARIABLE  Y DOS VARIABLES</a:t>
            </a:r>
            <a:endParaRPr lang="es-E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28728" y="3214686"/>
            <a:ext cx="7406640" cy="3214710"/>
          </a:xfrm>
        </p:spPr>
        <p:txBody>
          <a:bodyPr>
            <a:normAutofit fontScale="85000" lnSpcReduction="20000"/>
          </a:bodyPr>
          <a:lstStyle/>
          <a:p>
            <a:r>
              <a:rPr lang="es-ES" sz="3000" b="1" dirty="0" smtClean="0"/>
              <a:t>Integrantes:</a:t>
            </a:r>
          </a:p>
          <a:p>
            <a:endParaRPr lang="es-ES" sz="3000" b="1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Andrea </a:t>
            </a:r>
            <a:r>
              <a:rPr lang="es-ES" dirty="0" smtClean="0"/>
              <a:t>Robles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Karla </a:t>
            </a:r>
            <a:r>
              <a:rPr lang="es-ES" dirty="0" err="1" smtClean="0"/>
              <a:t>Ibañez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err="1" smtClean="0"/>
              <a:t>Maria</a:t>
            </a:r>
            <a:r>
              <a:rPr lang="es-ES" dirty="0" smtClean="0"/>
              <a:t> </a:t>
            </a:r>
            <a:r>
              <a:rPr lang="es-ES" dirty="0" err="1" smtClean="0"/>
              <a:t>Naula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Erika </a:t>
            </a:r>
            <a:r>
              <a:rPr lang="es-ES" dirty="0" smtClean="0"/>
              <a:t>Erazo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Giovanni </a:t>
            </a:r>
            <a:r>
              <a:rPr lang="es-ES" dirty="0" err="1" smtClean="0"/>
              <a:t>Echeverria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err="1" smtClean="0"/>
              <a:t>Cristhian</a:t>
            </a:r>
            <a:r>
              <a:rPr lang="es-ES" dirty="0" smtClean="0"/>
              <a:t> </a:t>
            </a:r>
            <a:r>
              <a:rPr lang="es-ES" dirty="0" smtClean="0"/>
              <a:t>Saavedra</a:t>
            </a:r>
          </a:p>
          <a:p>
            <a:pPr>
              <a:buFont typeface="Arial" pitchFamily="34" charset="0"/>
              <a:buChar char="•"/>
            </a:pPr>
            <a:r>
              <a:rPr lang="es-ES" dirty="0" err="1" smtClean="0"/>
              <a:t>Marjorie</a:t>
            </a:r>
            <a:r>
              <a:rPr lang="es-ES" dirty="0" smtClean="0"/>
              <a:t> </a:t>
            </a:r>
            <a:r>
              <a:rPr lang="es-ES" dirty="0" err="1" smtClean="0"/>
              <a:t>Merizalde</a:t>
            </a:r>
            <a:endParaRPr lang="es-ES" dirty="0" smtClean="0"/>
          </a:p>
        </p:txBody>
      </p:sp>
      <p:pic>
        <p:nvPicPr>
          <p:cNvPr id="14338" name="Picture 2" descr="http://capacitate.wdfiles.com/local--files/tablas-de-una-y-dos-variables/Tablas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000372"/>
            <a:ext cx="3571900" cy="35719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85852" y="428604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CONCLUSIONES</a:t>
            </a:r>
            <a:endParaRPr lang="es-ES" dirty="0"/>
          </a:p>
        </p:txBody>
      </p:sp>
      <p:sp>
        <p:nvSpPr>
          <p:cNvPr id="4" name="3 Pergamino horizontal"/>
          <p:cNvSpPr/>
          <p:nvPr/>
        </p:nvSpPr>
        <p:spPr>
          <a:xfrm>
            <a:off x="1428728" y="1571612"/>
            <a:ext cx="7286676" cy="4500594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C" dirty="0">
                <a:latin typeface="Arial" pitchFamily="34" charset="0"/>
                <a:cs typeface="Arial" pitchFamily="34" charset="0"/>
              </a:rPr>
              <a:t>Administrar una empresa involucra diversos aspectos, dentro de los cuales la función más importante radica en la toma de decisiones, que se basan en análisis de datos históricos o de fuentes primarias. El procesamiento de los datos con fines </a:t>
            </a:r>
            <a:r>
              <a:rPr lang="es-EC" dirty="0" err="1">
                <a:latin typeface="Arial" pitchFamily="34" charset="0"/>
                <a:cs typeface="Arial" pitchFamily="34" charset="0"/>
              </a:rPr>
              <a:t>inferenciales</a:t>
            </a:r>
            <a:r>
              <a:rPr lang="es-EC" dirty="0">
                <a:latin typeface="Arial" pitchFamily="34" charset="0"/>
                <a:cs typeface="Arial" pitchFamily="34" charset="0"/>
              </a:rPr>
              <a:t> dentro de la informática constituye la herramienta básica para los administradores. La informática permite adaptar determinadas tablas para fines de análisis financieros en evaluaciones de proyectos de inversión o financiamiento, entre ellas destacan las tablas de datos con una o dos variables de entrada</a:t>
            </a:r>
            <a:r>
              <a:rPr lang="es-EC" dirty="0" smtClean="0">
                <a:latin typeface="Arial" pitchFamily="34" charset="0"/>
                <a:cs typeface="Arial" pitchFamily="34" charset="0"/>
              </a:rPr>
              <a:t>.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TABLAS DE </a:t>
            </a:r>
            <a:r>
              <a:rPr lang="en-US" b="1" dirty="0" smtClean="0"/>
              <a:t>DATOS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285852" y="1357298"/>
          <a:ext cx="7499350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PARTES DE UNA TABLA DE DATOS.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285852" y="1428736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upo 2"/>
          <p:cNvGrpSpPr>
            <a:grpSpLocks/>
          </p:cNvGrpSpPr>
          <p:nvPr/>
        </p:nvGrpSpPr>
        <p:grpSpPr bwMode="auto">
          <a:xfrm>
            <a:off x="1500166" y="357166"/>
            <a:ext cx="6715172" cy="5929354"/>
            <a:chOff x="0" y="0"/>
            <a:chExt cx="4526" cy="3817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" y="11"/>
              <a:ext cx="4505" cy="3796"/>
            </a:xfrm>
            <a:prstGeom prst="rect">
              <a:avLst/>
            </a:prstGeom>
            <a:noFill/>
          </p:spPr>
        </p:pic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5" y="5"/>
              <a:ext cx="4516" cy="3807"/>
              <a:chOff x="5" y="5"/>
              <a:chExt cx="4516" cy="3807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5" y="5"/>
                <a:ext cx="4516" cy="3807"/>
              </a:xfrm>
              <a:custGeom>
                <a:avLst/>
                <a:gdLst>
                  <a:gd name="T0" fmla="*/ 0 w 4516"/>
                  <a:gd name="T1" fmla="*/ 3811 h 3807"/>
                  <a:gd name="T2" fmla="*/ 4515 w 4516"/>
                  <a:gd name="T3" fmla="*/ 3811 h 3807"/>
                  <a:gd name="T4" fmla="*/ 4515 w 4516"/>
                  <a:gd name="T5" fmla="*/ 5 h 3807"/>
                  <a:gd name="T6" fmla="*/ 0 w 4516"/>
                  <a:gd name="T7" fmla="*/ 5 h 3807"/>
                  <a:gd name="T8" fmla="*/ 0 w 4516"/>
                  <a:gd name="T9" fmla="*/ 3811 h 38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16" h="3807">
                    <a:moveTo>
                      <a:pt x="0" y="3806"/>
                    </a:moveTo>
                    <a:lnTo>
                      <a:pt x="4515" y="3806"/>
                    </a:lnTo>
                    <a:lnTo>
                      <a:pt x="4515" y="0"/>
                    </a:lnTo>
                    <a:lnTo>
                      <a:pt x="0" y="0"/>
                    </a:lnTo>
                    <a:lnTo>
                      <a:pt x="0" y="3806"/>
                    </a:lnTo>
                    <a:close/>
                  </a:path>
                </a:pathLst>
              </a:custGeom>
              <a:noFill/>
              <a:ln w="6172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</p:grp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7290" y="142852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CLASIFICACIÓN DE LAS TABLAS DE DATOS</a:t>
            </a:r>
            <a:endParaRPr lang="es-ES" sz="3600" dirty="0"/>
          </a:p>
        </p:txBody>
      </p:sp>
      <p:sp>
        <p:nvSpPr>
          <p:cNvPr id="4" name="3 Pergamino horizontal"/>
          <p:cNvSpPr/>
          <p:nvPr/>
        </p:nvSpPr>
        <p:spPr>
          <a:xfrm>
            <a:off x="1285852" y="1214422"/>
            <a:ext cx="7500990" cy="107157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C" dirty="0">
                <a:solidFill>
                  <a:schemeClr val="tx1"/>
                </a:solidFill>
              </a:rPr>
              <a:t>Una tabla de una variable muestra el resultado de una o más fórmulas cuando se usan múltiples valores para una sola variable</a:t>
            </a:r>
            <a:r>
              <a:rPr lang="es-EC" dirty="0" smtClean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5 Imagen" descr="http://4.bp.blogspot.com/_KI68NED3EBQ/TJdu1_f__vI/AAAAAAAAAl0/xKO_YjgflLw/s320/Tabla+2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214942" y="2285992"/>
            <a:ext cx="3714776" cy="435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6 Imagen" descr="Tabla 1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85852" y="2928934"/>
            <a:ext cx="3643338" cy="2428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357290" y="1428736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019917" y="154188"/>
            <a:ext cx="8124083" cy="77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C" sz="3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TABLAS DE DATOS DE UNA VARIABLE</a:t>
            </a:r>
            <a:endParaRPr lang="es-EC" sz="3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Tabla 3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42976" y="1500174"/>
            <a:ext cx="3286148" cy="2000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4 Imagen" descr="http://1.bp.blogspot.com/_KI68NED3EBQ/TJdvLjmpoTI/AAAAAAAAAl8/L2GhjlAj1WI/s400/Tabla+4.jp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786314" y="428604"/>
            <a:ext cx="4000496" cy="4929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5 Nube"/>
          <p:cNvSpPr/>
          <p:nvPr/>
        </p:nvSpPr>
        <p:spPr>
          <a:xfrm>
            <a:off x="1214414" y="3857628"/>
            <a:ext cx="3357586" cy="257176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Entre mayor es el plazo, los pagos aumentan ya que el interés se determinan de forma progresiva.</a:t>
            </a:r>
            <a:endParaRPr lang="es-ES" dirty="0"/>
          </a:p>
        </p:txBody>
      </p:sp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C" b="1" dirty="0" smtClean="0"/>
              <a:t>TABLAS DE DATOS DE DOS VARIABLES</a:t>
            </a:r>
            <a:endParaRPr lang="es-ES" dirty="0"/>
          </a:p>
        </p:txBody>
      </p:sp>
      <p:sp>
        <p:nvSpPr>
          <p:cNvPr id="4" name="3 Pergamino horizontal"/>
          <p:cNvSpPr/>
          <p:nvPr/>
        </p:nvSpPr>
        <p:spPr>
          <a:xfrm>
            <a:off x="1142976" y="1428736"/>
            <a:ext cx="7786742" cy="928694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dirty="0"/>
              <a:t>El procedimiento es igual al caso anterior solo varia que en este aspecto se desea conocer el valor según los diferentes plazos de pago y sus intereses</a:t>
            </a:r>
            <a:r>
              <a:rPr lang="es-MX" dirty="0" smtClean="0"/>
              <a:t>.</a:t>
            </a:r>
            <a:endParaRPr lang="es-ES" dirty="0"/>
          </a:p>
        </p:txBody>
      </p:sp>
      <p:pic>
        <p:nvPicPr>
          <p:cNvPr id="5" name="4 Imagen" descr="Cálculo de pago mensual de un préstamo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643182"/>
            <a:ext cx="392909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Especificar filas y columnas para la tabla de dato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3786190"/>
            <a:ext cx="507209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Nube"/>
          <p:cNvSpPr/>
          <p:nvPr/>
        </p:nvSpPr>
        <p:spPr>
          <a:xfrm>
            <a:off x="142844" y="4857760"/>
            <a:ext cx="3571900" cy="178595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Tasa </a:t>
            </a:r>
            <a:r>
              <a:rPr lang="es-EC" dirty="0"/>
              <a:t>de interés diferente así como diversos plazos de </a:t>
            </a:r>
            <a:r>
              <a:rPr lang="es-EC" dirty="0" smtClean="0"/>
              <a:t>pago.</a:t>
            </a:r>
            <a:endParaRPr lang="es-ES" dirty="0"/>
          </a:p>
        </p:txBody>
      </p:sp>
    </p:spTree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uadro de diálogo Tabla de dato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52"/>
            <a:ext cx="5429288" cy="3000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4 Imagen" descr="Tabla de datos para el Análisis Y si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3429000"/>
            <a:ext cx="5572132" cy="3143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5 Nube"/>
          <p:cNvSpPr/>
          <p:nvPr/>
        </p:nvSpPr>
        <p:spPr>
          <a:xfrm>
            <a:off x="0" y="3857628"/>
            <a:ext cx="3428992" cy="271464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Entre </a:t>
            </a:r>
            <a:r>
              <a:rPr lang="es-EC" dirty="0"/>
              <a:t>mayor es el </a:t>
            </a:r>
            <a:r>
              <a:rPr lang="es-EC" dirty="0" smtClean="0"/>
              <a:t>plazo, </a:t>
            </a:r>
            <a:r>
              <a:rPr lang="es-EC" dirty="0"/>
              <a:t>los pagos mensuales se reducen y entre mayor es la tasa de interés el pago mensual se incrementa. </a:t>
            </a:r>
            <a:endParaRPr lang="es-ES" dirty="0"/>
          </a:p>
        </p:txBody>
      </p:sp>
    </p:spTree>
  </p:cSld>
  <p:clrMapOvr>
    <a:masterClrMapping/>
  </p:clrMapOvr>
  <p:transition>
    <p:checke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</TotalTime>
  <Words>456</Words>
  <Application>Microsoft Office PowerPoint</Application>
  <PresentationFormat>Presentación en pantalla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Solsticio</vt:lpstr>
      <vt:lpstr>TABLA DE DATOS DE UNA VARIABLE  Y DOS VARIABLES</vt:lpstr>
      <vt:lpstr>TABLAS DE DATOS</vt:lpstr>
      <vt:lpstr>PARTES DE UNA TABLA DE DATOS.</vt:lpstr>
      <vt:lpstr>Diapositiva 4</vt:lpstr>
      <vt:lpstr>CLASIFICACIÓN DE LAS TABLAS DE DATOS</vt:lpstr>
      <vt:lpstr>Diapositiva 6</vt:lpstr>
      <vt:lpstr>Diapositiva 7</vt:lpstr>
      <vt:lpstr>TABLAS DE DATOS DE DOS VARIABLES</vt:lpstr>
      <vt:lpstr>Diapositiva 9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 DE DATOS DE UNA VARIABLE  Y DOS VARIABLES</dc:title>
  <dc:creator>jorge</dc:creator>
  <cp:lastModifiedBy>jorge</cp:lastModifiedBy>
  <cp:revision>12</cp:revision>
  <dcterms:created xsi:type="dcterms:W3CDTF">2015-06-22T07:32:34Z</dcterms:created>
  <dcterms:modified xsi:type="dcterms:W3CDTF">2015-06-22T08:07:28Z</dcterms:modified>
</cp:coreProperties>
</file>