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vboxsrv\universidad\2015-2016\clases\computacion_aplicada_2\clase_10\practica_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clase!$C$4</c:f>
              <c:strCache>
                <c:ptCount val="1"/>
                <c:pt idx="0">
                  <c:v>Zapatos</c:v>
                </c:pt>
              </c:strCache>
            </c:strRef>
          </c:tx>
          <c:marker>
            <c:symbol val="none"/>
          </c:marker>
          <c:cat>
            <c:numRef>
              <c:f>clase!$B$5:$B$19</c:f>
              <c:numCache>
                <c:formatCode>General</c:formatCode>
                <c:ptCount val="1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  <c:pt idx="12">
                  <c:v>2026</c:v>
                </c:pt>
                <c:pt idx="13">
                  <c:v>2027</c:v>
                </c:pt>
                <c:pt idx="14">
                  <c:v>2028</c:v>
                </c:pt>
              </c:numCache>
            </c:numRef>
          </c:cat>
          <c:val>
            <c:numRef>
              <c:f>clase!$C$5:$C$19</c:f>
              <c:numCache>
                <c:formatCode>General</c:formatCode>
                <c:ptCount val="15"/>
                <c:pt idx="0">
                  <c:v>5790</c:v>
                </c:pt>
                <c:pt idx="1">
                  <c:v>5890</c:v>
                </c:pt>
                <c:pt idx="2">
                  <c:v>6010</c:v>
                </c:pt>
                <c:pt idx="3">
                  <c:v>6110</c:v>
                </c:pt>
                <c:pt idx="4">
                  <c:v>4500</c:v>
                </c:pt>
                <c:pt idx="5">
                  <c:v>5800</c:v>
                </c:pt>
                <c:pt idx="6">
                  <c:v>6200</c:v>
                </c:pt>
                <c:pt idx="7">
                  <c:v>6210</c:v>
                </c:pt>
                <c:pt idx="8">
                  <c:v>5720</c:v>
                </c:pt>
                <c:pt idx="9">
                  <c:v>5747.5</c:v>
                </c:pt>
                <c:pt idx="10">
                  <c:v>5714.5833333333285</c:v>
                </c:pt>
                <c:pt idx="11">
                  <c:v>5615.277777777781</c:v>
                </c:pt>
                <c:pt idx="12">
                  <c:v>5457.9050925925985</c:v>
                </c:pt>
                <c:pt idx="13">
                  <c:v>6090.534336419747</c:v>
                </c:pt>
                <c:pt idx="14">
                  <c:v>6047.5507973251079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clase!$D$4</c:f>
              <c:strCache>
                <c:ptCount val="1"/>
                <c:pt idx="0">
                  <c:v>Camisas</c:v>
                </c:pt>
              </c:strCache>
            </c:strRef>
          </c:tx>
          <c:marker>
            <c:symbol val="none"/>
          </c:marker>
          <c:cat>
            <c:numRef>
              <c:f>clase!$B$5:$B$19</c:f>
              <c:numCache>
                <c:formatCode>General</c:formatCode>
                <c:ptCount val="1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  <c:pt idx="12">
                  <c:v>2026</c:v>
                </c:pt>
                <c:pt idx="13">
                  <c:v>2027</c:v>
                </c:pt>
                <c:pt idx="14">
                  <c:v>2028</c:v>
                </c:pt>
              </c:numCache>
            </c:numRef>
          </c:cat>
          <c:val>
            <c:numRef>
              <c:f>clase!$D$5:$D$19</c:f>
              <c:numCache>
                <c:formatCode>General</c:formatCode>
                <c:ptCount val="15"/>
                <c:pt idx="0">
                  <c:v>3210</c:v>
                </c:pt>
                <c:pt idx="1">
                  <c:v>3200</c:v>
                </c:pt>
                <c:pt idx="2">
                  <c:v>3340</c:v>
                </c:pt>
                <c:pt idx="3">
                  <c:v>3700</c:v>
                </c:pt>
                <c:pt idx="4">
                  <c:v>2980</c:v>
                </c:pt>
                <c:pt idx="5">
                  <c:v>3300</c:v>
                </c:pt>
                <c:pt idx="6">
                  <c:v>3210</c:v>
                </c:pt>
                <c:pt idx="7">
                  <c:v>3285.3746366592804</c:v>
                </c:pt>
                <c:pt idx="8">
                  <c:v>3304.7033347837814</c:v>
                </c:pt>
                <c:pt idx="9">
                  <c:v>3353.6510687202522</c:v>
                </c:pt>
                <c:pt idx="10">
                  <c:v>3388.261415271747</c:v>
                </c:pt>
                <c:pt idx="11">
                  <c:v>3055.5891430401357</c:v>
                </c:pt>
                <c:pt idx="12">
                  <c:v>3270.3943200776803</c:v>
                </c:pt>
                <c:pt idx="13">
                  <c:v>3270.5708982753454</c:v>
                </c:pt>
                <c:pt idx="14">
                  <c:v>3304.1789031134886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clase!$E$4</c:f>
              <c:strCache>
                <c:ptCount val="1"/>
                <c:pt idx="0">
                  <c:v>Pantalones</c:v>
                </c:pt>
              </c:strCache>
            </c:strRef>
          </c:tx>
          <c:marker>
            <c:symbol val="none"/>
          </c:marker>
          <c:cat>
            <c:numRef>
              <c:f>clase!$B$5:$B$19</c:f>
              <c:numCache>
                <c:formatCode>General</c:formatCode>
                <c:ptCount val="1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  <c:pt idx="12">
                  <c:v>2026</c:v>
                </c:pt>
                <c:pt idx="13">
                  <c:v>2027</c:v>
                </c:pt>
                <c:pt idx="14">
                  <c:v>2028</c:v>
                </c:pt>
              </c:numCache>
            </c:numRef>
          </c:cat>
          <c:val>
            <c:numRef>
              <c:f>clase!$E$5:$E$19</c:f>
              <c:numCache>
                <c:formatCode>General</c:formatCode>
                <c:ptCount val="15"/>
                <c:pt idx="0">
                  <c:v>2500</c:v>
                </c:pt>
                <c:pt idx="1">
                  <c:v>2600</c:v>
                </c:pt>
                <c:pt idx="2">
                  <c:v>2550</c:v>
                </c:pt>
                <c:pt idx="3">
                  <c:v>2650</c:v>
                </c:pt>
                <c:pt idx="4">
                  <c:v>2710</c:v>
                </c:pt>
                <c:pt idx="5">
                  <c:v>2230</c:v>
                </c:pt>
                <c:pt idx="6">
                  <c:v>2800</c:v>
                </c:pt>
                <c:pt idx="7">
                  <c:v>2760</c:v>
                </c:pt>
                <c:pt idx="8">
                  <c:v>2606.7886021991872</c:v>
                </c:pt>
                <c:pt idx="9">
                  <c:v>2624.9991361135117</c:v>
                </c:pt>
                <c:pt idx="10">
                  <c:v>2612.2818468553201</c:v>
                </c:pt>
                <c:pt idx="11">
                  <c:v>2574.651949327184</c:v>
                </c:pt>
                <c:pt idx="12">
                  <c:v>2682.6345110543725</c:v>
                </c:pt>
                <c:pt idx="13">
                  <c:v>2606.8497076131039</c:v>
                </c:pt>
                <c:pt idx="14">
                  <c:v>2657.7558298210197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61472"/>
        <c:axId val="139963008"/>
      </c:lineChart>
      <c:catAx>
        <c:axId val="139961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963008"/>
        <c:crosses val="autoZero"/>
        <c:auto val="1"/>
        <c:lblAlgn val="ctr"/>
        <c:lblOffset val="100"/>
        <c:noMultiLvlLbl val="0"/>
      </c:catAx>
      <c:valAx>
        <c:axId val="139963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9961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3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35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2" name="71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3" name="72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61000"/>
            <a:ext cx="8229240" cy="524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61000"/>
            <a:ext cx="8229240" cy="1132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C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36 Imagen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280" cy="6857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s-EC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EC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C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C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C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C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55640" y="256500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dirty="0" err="1" smtClean="0">
                <a:solidFill>
                  <a:srgbClr val="FFFFFF"/>
                </a:solidFill>
                <a:latin typeface="Book Antiqua"/>
              </a:rPr>
              <a:t>Graficos</a:t>
            </a:r>
            <a:r>
              <a:rPr lang="en-US" sz="5400" dirty="0" smtClean="0">
                <a:solidFill>
                  <a:srgbClr val="FFFFFF"/>
                </a:solidFill>
                <a:latin typeface="Book Antiqua"/>
              </a:rPr>
              <a:t> en Excel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3400" y="59589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Dar formato a un elemento de grafico.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9250"/>
            <a:ext cx="69342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8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3400" y="59589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>
                <a:solidFill>
                  <a:schemeClr val="bg1"/>
                </a:solidFill>
              </a:rPr>
              <a:t>Agregar líneas verticales a un gráfico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1447800"/>
            <a:ext cx="3655325" cy="468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199"/>
            <a:ext cx="5029200" cy="453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5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3400" y="59589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685800" y="74829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Bordes Redondeados de un grafico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28800"/>
            <a:ext cx="4419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0"/>
            <a:ext cx="4038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75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81000" y="335321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Alinear gráficos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57200" y="1111982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Con el comando </a:t>
            </a:r>
            <a:r>
              <a:rPr lang="es-ES" sz="2800" dirty="0" err="1" smtClean="0"/>
              <a:t>Ctrl</a:t>
            </a:r>
            <a:r>
              <a:rPr lang="es-ES" sz="2800" dirty="0" smtClean="0"/>
              <a:t>, se puede escoger varios gráficos a la vez.</a:t>
            </a:r>
            <a:endParaRPr lang="es-E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95450"/>
            <a:ext cx="8763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67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335321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Gráficos Combinados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696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49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81000" y="335321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Practica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152400" y="1090373"/>
            <a:ext cx="8686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 </a:t>
            </a:r>
            <a:r>
              <a:rPr lang="en-US" sz="2800" dirty="0" err="1" smtClean="0"/>
              <a:t>relacion</a:t>
            </a:r>
            <a:r>
              <a:rPr lang="en-US" sz="2800" dirty="0" smtClean="0"/>
              <a:t> a la </a:t>
            </a:r>
            <a:r>
              <a:rPr lang="en-US" sz="2800" dirty="0" err="1" smtClean="0"/>
              <a:t>tabla</a:t>
            </a:r>
            <a:r>
              <a:rPr lang="en-US" sz="2800" dirty="0" smtClean="0"/>
              <a:t>,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un </a:t>
            </a:r>
            <a:r>
              <a:rPr lang="en-US" sz="2800" dirty="0" err="1" smtClean="0"/>
              <a:t>grafico</a:t>
            </a:r>
            <a:r>
              <a:rPr lang="en-US" sz="2800" dirty="0" smtClean="0"/>
              <a:t> de 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apilada</a:t>
            </a:r>
            <a:r>
              <a:rPr lang="en-US" sz="2800" dirty="0" smtClean="0"/>
              <a:t> con </a:t>
            </a:r>
            <a:r>
              <a:rPr lang="en-US" sz="2800" dirty="0" err="1" smtClean="0"/>
              <a:t>marcadores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Colocar</a:t>
            </a:r>
            <a:r>
              <a:rPr lang="en-US" sz="2800" dirty="0" smtClean="0"/>
              <a:t> </a:t>
            </a:r>
            <a:r>
              <a:rPr lang="en-US" sz="2800" dirty="0" err="1" smtClean="0"/>
              <a:t>bordes</a:t>
            </a:r>
            <a:r>
              <a:rPr lang="en-US" sz="2800" dirty="0" smtClean="0"/>
              <a:t> </a:t>
            </a:r>
            <a:r>
              <a:rPr lang="en-US" sz="2800" dirty="0" err="1" smtClean="0"/>
              <a:t>redondeados</a:t>
            </a:r>
            <a:r>
              <a:rPr lang="en-US" sz="2800" dirty="0" smtClean="0"/>
              <a:t> al area del </a:t>
            </a:r>
            <a:r>
              <a:rPr lang="en-US" sz="2800" dirty="0" err="1" smtClean="0"/>
              <a:t>grafico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Colocar</a:t>
            </a:r>
            <a:r>
              <a:rPr lang="en-US" sz="2800" dirty="0" smtClean="0"/>
              <a:t> </a:t>
            </a:r>
            <a:r>
              <a:rPr lang="en-US" sz="2800" dirty="0" err="1" smtClean="0"/>
              <a:t>titulo</a:t>
            </a:r>
            <a:r>
              <a:rPr lang="en-US" sz="2800" dirty="0" smtClean="0"/>
              <a:t> </a:t>
            </a:r>
            <a:r>
              <a:rPr lang="en-US" sz="2800" dirty="0" err="1" smtClean="0"/>
              <a:t>llamado</a:t>
            </a:r>
            <a:r>
              <a:rPr lang="en-US" sz="2800" dirty="0" smtClean="0"/>
              <a:t>, </a:t>
            </a:r>
            <a:r>
              <a:rPr lang="en-US" sz="2800" dirty="0" err="1" smtClean="0"/>
              <a:t>Reporte</a:t>
            </a:r>
            <a:r>
              <a:rPr lang="en-US" sz="2800" dirty="0" smtClean="0"/>
              <a:t> </a:t>
            </a:r>
            <a:r>
              <a:rPr lang="en-US" sz="2800" dirty="0" err="1" smtClean="0"/>
              <a:t>anual</a:t>
            </a:r>
            <a:r>
              <a:rPr lang="en-US" sz="2800" dirty="0" smtClean="0"/>
              <a:t> de </a:t>
            </a:r>
            <a:r>
              <a:rPr lang="en-US" sz="2800" dirty="0" err="1" smtClean="0"/>
              <a:t>venta</a:t>
            </a:r>
            <a:r>
              <a:rPr lang="en-US" sz="2800" dirty="0" smtClean="0"/>
              <a:t> de </a:t>
            </a:r>
            <a:r>
              <a:rPr lang="en-US" sz="2800" dirty="0" err="1" smtClean="0"/>
              <a:t>electrodomesticos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Aplicar</a:t>
            </a:r>
            <a:r>
              <a:rPr lang="en-US" sz="2800" dirty="0" smtClean="0"/>
              <a:t> </a:t>
            </a:r>
            <a:r>
              <a:rPr lang="en-US" sz="2800" dirty="0" err="1" smtClean="0"/>
              <a:t>maximo</a:t>
            </a:r>
            <a:r>
              <a:rPr lang="en-US" sz="2800" dirty="0" smtClean="0"/>
              <a:t> de $10000. y un </a:t>
            </a:r>
            <a:r>
              <a:rPr lang="en-US" sz="2800" dirty="0" err="1" smtClean="0"/>
              <a:t>minimo</a:t>
            </a:r>
            <a:r>
              <a:rPr lang="en-US" sz="2800" dirty="0" smtClean="0"/>
              <a:t> de $7000 en los </a:t>
            </a:r>
            <a:r>
              <a:rPr lang="en-US" sz="2800" dirty="0" err="1" smtClean="0"/>
              <a:t>ejes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Crear</a:t>
            </a:r>
            <a:r>
              <a:rPr lang="en-US" sz="2800" dirty="0" smtClean="0"/>
              <a:t> un </a:t>
            </a:r>
            <a:r>
              <a:rPr lang="en-US" sz="2800" dirty="0" err="1" smtClean="0"/>
              <a:t>grafico</a:t>
            </a:r>
            <a:r>
              <a:rPr lang="en-US" sz="2800" dirty="0" smtClean="0"/>
              <a:t> </a:t>
            </a:r>
            <a:r>
              <a:rPr lang="en-US" sz="2800" dirty="0" err="1" smtClean="0"/>
              <a:t>combinado</a:t>
            </a:r>
            <a:r>
              <a:rPr lang="en-US" sz="2800" dirty="0" smtClean="0"/>
              <a:t> entre </a:t>
            </a:r>
            <a:r>
              <a:rPr lang="en-US" sz="2800" dirty="0" err="1" smtClean="0"/>
              <a:t>Refriegeradoras</a:t>
            </a:r>
            <a:r>
              <a:rPr lang="en-US" sz="2800" dirty="0" smtClean="0"/>
              <a:t>(</a:t>
            </a:r>
            <a:r>
              <a:rPr lang="en-US" sz="2800" dirty="0" err="1" smtClean="0"/>
              <a:t>Barras</a:t>
            </a:r>
            <a:r>
              <a:rPr lang="en-US" sz="2800" dirty="0" smtClean="0"/>
              <a:t>) y </a:t>
            </a:r>
            <a:r>
              <a:rPr lang="en-US" sz="2800" dirty="0" err="1" smtClean="0"/>
              <a:t>Cocinas</a:t>
            </a:r>
            <a:r>
              <a:rPr lang="en-US" sz="2800" dirty="0" smtClean="0"/>
              <a:t>(</a:t>
            </a:r>
            <a:r>
              <a:rPr lang="en-US" sz="2800" dirty="0" err="1" smtClean="0"/>
              <a:t>linea</a:t>
            </a:r>
            <a:r>
              <a:rPr lang="en-US" sz="2800" dirty="0" smtClean="0"/>
              <a:t> </a:t>
            </a:r>
            <a:r>
              <a:rPr lang="en-US" sz="2800" dirty="0" err="1" smtClean="0"/>
              <a:t>apilada</a:t>
            </a:r>
            <a:r>
              <a:rPr lang="en-US" sz="2800" dirty="0" smtClean="0"/>
              <a:t> de </a:t>
            </a:r>
            <a:r>
              <a:rPr lang="en-US" sz="2800" dirty="0" err="1" smtClean="0"/>
              <a:t>marcado</a:t>
            </a:r>
            <a:r>
              <a:rPr lang="en-US" sz="2800" dirty="0" smtClean="0"/>
              <a:t>), y </a:t>
            </a:r>
            <a:r>
              <a:rPr lang="en-US" sz="2800" dirty="0" err="1" smtClean="0"/>
              <a:t>dar</a:t>
            </a:r>
            <a:r>
              <a:rPr lang="en-US" sz="2800" dirty="0" smtClean="0"/>
              <a:t> </a:t>
            </a:r>
            <a:r>
              <a:rPr lang="en-US" sz="2800" dirty="0" err="1" smtClean="0"/>
              <a:t>su</a:t>
            </a:r>
            <a:r>
              <a:rPr lang="en-US" sz="2800" dirty="0" smtClean="0"/>
              <a:t> opinion en </a:t>
            </a:r>
            <a:r>
              <a:rPr lang="en-US" sz="2800" dirty="0" err="1" smtClean="0"/>
              <a:t>relacion</a:t>
            </a:r>
            <a:r>
              <a:rPr lang="en-US" sz="2800" dirty="0" smtClean="0"/>
              <a:t> al </a:t>
            </a:r>
            <a:r>
              <a:rPr lang="en-US" sz="2800" dirty="0" err="1" smtClean="0"/>
              <a:t>resultado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2236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62000" y="381000"/>
            <a:ext cx="7848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6"/>
            </a:pPr>
            <a:r>
              <a:rPr lang="en-US" sz="2800" dirty="0" err="1" smtClean="0"/>
              <a:t>Realizar</a:t>
            </a:r>
            <a:r>
              <a:rPr lang="en-US" sz="2800" dirty="0" smtClean="0"/>
              <a:t> un </a:t>
            </a:r>
            <a:r>
              <a:rPr lang="en-US" sz="2800" dirty="0" err="1" smtClean="0"/>
              <a:t>grafico</a:t>
            </a:r>
            <a:r>
              <a:rPr lang="en-US" sz="2800" dirty="0" smtClean="0"/>
              <a:t> </a:t>
            </a:r>
            <a:r>
              <a:rPr lang="en-US" sz="2800" dirty="0" err="1" smtClean="0"/>
              <a:t>tipo</a:t>
            </a:r>
            <a:r>
              <a:rPr lang="en-US" sz="2800" dirty="0" smtClean="0"/>
              <a:t> pastel de </a:t>
            </a:r>
            <a:r>
              <a:rPr lang="en-US" sz="2800" dirty="0" err="1" smtClean="0"/>
              <a:t>Televisores</a:t>
            </a:r>
            <a:r>
              <a:rPr lang="en-US" sz="2800" dirty="0" smtClean="0"/>
              <a:t>, y </a:t>
            </a:r>
            <a:r>
              <a:rPr lang="en-US" sz="2800" dirty="0" err="1" smtClean="0"/>
              <a:t>mostrar</a:t>
            </a:r>
            <a:r>
              <a:rPr lang="en-US" sz="2800" dirty="0" smtClean="0"/>
              <a:t> la </a:t>
            </a:r>
            <a:r>
              <a:rPr lang="en-US" sz="2800" dirty="0" err="1" smtClean="0"/>
              <a:t>etiquetas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</a:t>
            </a:r>
            <a:r>
              <a:rPr lang="en-US" sz="2800" dirty="0" err="1" smtClean="0"/>
              <a:t>ajuste</a:t>
            </a:r>
            <a:r>
              <a:rPr lang="en-US" sz="2800" dirty="0" smtClean="0"/>
              <a:t> perfecto.</a:t>
            </a:r>
          </a:p>
          <a:p>
            <a:pPr marL="514350" indent="-514350">
              <a:buAutoNum type="arabicPeriod" startAt="6"/>
            </a:pPr>
            <a:r>
              <a:rPr lang="es-ES" sz="2800" dirty="0" smtClean="0"/>
              <a:t>Guardar </a:t>
            </a:r>
            <a:r>
              <a:rPr lang="es-ES" sz="2800" dirty="0"/>
              <a:t>y enviar al </a:t>
            </a:r>
            <a:r>
              <a:rPr lang="es-ES" sz="2800" dirty="0" smtClean="0"/>
              <a:t>correo kloayza@utmachala.edu.ec</a:t>
            </a:r>
          </a:p>
          <a:p>
            <a:pPr marL="514350" indent="-514350">
              <a:buFont typeface="+mj-lt"/>
              <a:buAutoNum type="arabicPeriod"/>
            </a:pPr>
            <a:endParaRPr lang="es-ES" sz="2800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35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777168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rgbClr val="FFFFFF"/>
                </a:solidFill>
                <a:latin typeface="Book Antiqua"/>
              </a:rPr>
              <a:t>Crear</a:t>
            </a:r>
            <a:r>
              <a:rPr lang="en-US" sz="4000" b="1" dirty="0" smtClean="0">
                <a:solidFill>
                  <a:srgbClr val="FFFFFF"/>
                </a:solidFill>
                <a:latin typeface="Book Antiqua"/>
              </a:rPr>
              <a:t> </a:t>
            </a:r>
            <a:r>
              <a:rPr lang="en-US" sz="4000" b="1" dirty="0" err="1" smtClean="0">
                <a:solidFill>
                  <a:srgbClr val="FFFFFF"/>
                </a:solidFill>
                <a:latin typeface="Book Antiqua"/>
              </a:rPr>
              <a:t>Grafico</a:t>
            </a:r>
            <a:r>
              <a:rPr lang="en-US" sz="4000" b="1" dirty="0" smtClean="0">
                <a:solidFill>
                  <a:srgbClr val="FFFFFF"/>
                </a:solidFill>
                <a:latin typeface="Book Antiqua"/>
              </a:rPr>
              <a:t> Excel</a:t>
            </a:r>
            <a:endParaRPr sz="4000" b="1" dirty="0"/>
          </a:p>
        </p:txBody>
      </p:sp>
      <p:graphicFrame>
        <p:nvGraphicFramePr>
          <p:cNvPr id="3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556928"/>
              </p:ext>
            </p:extLst>
          </p:nvPr>
        </p:nvGraphicFramePr>
        <p:xfrm>
          <a:off x="914400" y="1295400"/>
          <a:ext cx="68580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654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777168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>
                <a:solidFill>
                  <a:schemeClr val="bg1"/>
                </a:solidFill>
              </a:rPr>
              <a:t>Partes de un </a:t>
            </a:r>
            <a:r>
              <a:rPr lang="es-ES" sz="4000" dirty="0" smtClean="0">
                <a:solidFill>
                  <a:schemeClr val="bg1"/>
                </a:solidFill>
              </a:rPr>
              <a:t>gráfico de </a:t>
            </a:r>
            <a:r>
              <a:rPr lang="es-ES" sz="4000" dirty="0">
                <a:solidFill>
                  <a:schemeClr val="bg1"/>
                </a:solidFill>
              </a:rPr>
              <a:t>Excel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27" y="1243013"/>
            <a:ext cx="7910873" cy="500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6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777168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Tipos de gráficos de </a:t>
            </a:r>
            <a:r>
              <a:rPr lang="es-ES" sz="4000" dirty="0">
                <a:solidFill>
                  <a:schemeClr val="bg1"/>
                </a:solidFill>
              </a:rPr>
              <a:t>Excel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228600" y="990600"/>
            <a:ext cx="8610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Gráficos de </a:t>
            </a:r>
            <a:r>
              <a:rPr lang="es-ES" sz="2800" b="1" dirty="0" smtClean="0">
                <a:solidFill>
                  <a:schemeClr val="bg1"/>
                </a:solidFill>
              </a:rPr>
              <a:t>columna</a:t>
            </a:r>
          </a:p>
          <a:p>
            <a:endParaRPr lang="es-ES" sz="2800" dirty="0" smtClean="0"/>
          </a:p>
          <a:p>
            <a:r>
              <a:rPr lang="es-ES" sz="2800" dirty="0" smtClean="0"/>
              <a:t>Hace </a:t>
            </a:r>
            <a:r>
              <a:rPr lang="es-ES" sz="2800" dirty="0"/>
              <a:t>un </a:t>
            </a:r>
            <a:r>
              <a:rPr lang="es-ES" sz="2800" dirty="0" smtClean="0"/>
              <a:t>énfasis especial </a:t>
            </a:r>
            <a:r>
              <a:rPr lang="es-ES" sz="2800" dirty="0"/>
              <a:t>en las variaciones de los datos a </a:t>
            </a:r>
            <a:r>
              <a:rPr lang="es-ES" sz="2800" dirty="0" smtClean="0"/>
              <a:t>través del tiempo. Los </a:t>
            </a:r>
            <a:r>
              <a:rPr lang="es-ES" sz="2800" dirty="0"/>
              <a:t>gráficos de</a:t>
            </a:r>
          </a:p>
          <a:p>
            <a:r>
              <a:rPr lang="es-ES" sz="2800" dirty="0"/>
              <a:t>barra las categorías aparecen en el eje vertical.</a:t>
            </a:r>
            <a:endParaRPr lang="es-ES" sz="2800" dirty="0" smtClean="0"/>
          </a:p>
          <a:p>
            <a:endParaRPr lang="es-ES" sz="2800" dirty="0"/>
          </a:p>
          <a:p>
            <a:r>
              <a:rPr lang="es-ES" sz="2800" b="1" dirty="0" smtClean="0">
                <a:solidFill>
                  <a:schemeClr val="bg1"/>
                </a:solidFill>
              </a:rPr>
              <a:t>Gráficos </a:t>
            </a:r>
            <a:r>
              <a:rPr lang="es-ES" sz="2800" b="1" dirty="0">
                <a:solidFill>
                  <a:schemeClr val="bg1"/>
                </a:solidFill>
              </a:rPr>
              <a:t>de línea</a:t>
            </a:r>
            <a:r>
              <a:rPr lang="es-ES" sz="28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s-ES" sz="2800" dirty="0"/>
              <a:t>Un gráfico de línea muestra las</a:t>
            </a:r>
          </a:p>
          <a:p>
            <a:r>
              <a:rPr lang="es-ES" sz="2800" dirty="0"/>
              <a:t>relaciones de los cambios en los datos en un período </a:t>
            </a:r>
            <a:r>
              <a:rPr lang="es-ES" sz="2800" dirty="0" smtClean="0"/>
              <a:t>de tiempo. </a:t>
            </a:r>
            <a:r>
              <a:rPr lang="es-ES" sz="2800" dirty="0"/>
              <a:t>hacen un énfasis especial</a:t>
            </a:r>
          </a:p>
          <a:p>
            <a:r>
              <a:rPr lang="es-ES" sz="2800" dirty="0"/>
              <a:t>en las tendencias de los datos más que en las </a:t>
            </a:r>
            <a:r>
              <a:rPr lang="es-ES" sz="2800" dirty="0" smtClean="0"/>
              <a:t>cantidades de cambio.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705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81000" y="457200"/>
            <a:ext cx="8458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Gráficos circulares.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s-ES" sz="2800" dirty="0"/>
              <a:t>Estos gráficos </a:t>
            </a:r>
            <a:r>
              <a:rPr lang="es-ES" sz="2800" dirty="0" smtClean="0"/>
              <a:t>pueden contener </a:t>
            </a:r>
            <a:r>
              <a:rPr lang="es-ES" sz="2800" dirty="0"/>
              <a:t>una sola serie de datos ya que muestran </a:t>
            </a:r>
            <a:r>
              <a:rPr lang="es-ES" sz="2800" dirty="0" smtClean="0"/>
              <a:t>los porcentajes </a:t>
            </a:r>
            <a:r>
              <a:rPr lang="es-ES" sz="2800" dirty="0"/>
              <a:t>de cada una de las partes respecto </a:t>
            </a:r>
            <a:r>
              <a:rPr lang="es-ES" sz="2800" dirty="0" smtClean="0"/>
              <a:t>al total</a:t>
            </a:r>
            <a:r>
              <a:rPr lang="es-ES" sz="2800" dirty="0"/>
              <a:t>.</a:t>
            </a:r>
            <a:endParaRPr lang="en-US" sz="2800" dirty="0"/>
          </a:p>
          <a:p>
            <a:endParaRPr lang="es-ES" sz="2800" b="1" dirty="0" smtClean="0">
              <a:solidFill>
                <a:schemeClr val="bg1"/>
              </a:solidFill>
            </a:endParaRPr>
          </a:p>
          <a:p>
            <a:r>
              <a:rPr lang="es-ES" sz="2800" b="1" dirty="0" smtClean="0">
                <a:solidFill>
                  <a:schemeClr val="bg1"/>
                </a:solidFill>
              </a:rPr>
              <a:t>Gráficos </a:t>
            </a:r>
            <a:r>
              <a:rPr lang="es-ES" sz="2800" b="1" dirty="0">
                <a:solidFill>
                  <a:schemeClr val="bg1"/>
                </a:solidFill>
              </a:rPr>
              <a:t>de Barra.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s-ES" sz="2800" b="1" dirty="0" smtClean="0">
              <a:solidFill>
                <a:schemeClr val="bg1"/>
              </a:solidFill>
            </a:endParaRPr>
          </a:p>
          <a:p>
            <a:r>
              <a:rPr lang="es-ES" sz="2800" dirty="0" smtClean="0"/>
              <a:t>Hace </a:t>
            </a:r>
            <a:r>
              <a:rPr lang="es-ES" sz="2800" dirty="0"/>
              <a:t>un énfasis </a:t>
            </a:r>
            <a:r>
              <a:rPr lang="es-ES" sz="2800" dirty="0" smtClean="0"/>
              <a:t>en la </a:t>
            </a:r>
            <a:r>
              <a:rPr lang="es-ES" sz="2800" dirty="0"/>
              <a:t>comparación entre elementos en un período de </a:t>
            </a:r>
            <a:r>
              <a:rPr lang="es-ES" sz="2800" dirty="0" smtClean="0"/>
              <a:t>tiempo específico</a:t>
            </a:r>
            <a:r>
              <a:rPr lang="es-ES" sz="2800" dirty="0"/>
              <a:t>. Este tipo de gráfico incluye cilindros, conos </a:t>
            </a:r>
            <a:r>
              <a:rPr lang="es-ES" sz="2800" dirty="0" smtClean="0"/>
              <a:t>y </a:t>
            </a:r>
            <a:r>
              <a:rPr lang="es-ES" sz="2800" dirty="0"/>
              <a:t>pirámides</a:t>
            </a:r>
            <a:r>
              <a:rPr lang="es-ES" sz="2800" dirty="0" smtClean="0"/>
              <a:t>.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0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57200" y="533400"/>
            <a:ext cx="8001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Gráficos de </a:t>
            </a:r>
            <a:r>
              <a:rPr lang="es-ES" sz="2800" b="1" dirty="0" smtClean="0">
                <a:solidFill>
                  <a:schemeClr val="bg1"/>
                </a:solidFill>
              </a:rPr>
              <a:t>Área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s-ES" sz="2800" dirty="0" smtClean="0"/>
              <a:t>Muestran la importancia </a:t>
            </a:r>
            <a:r>
              <a:rPr lang="es-ES" sz="2800" dirty="0"/>
              <a:t>de los valores a través del tiempo. Un </a:t>
            </a:r>
            <a:r>
              <a:rPr lang="es-ES" sz="2800" dirty="0" smtClean="0"/>
              <a:t>gráfico de </a:t>
            </a:r>
            <a:r>
              <a:rPr lang="es-ES" sz="2800" dirty="0"/>
              <a:t>área es </a:t>
            </a:r>
            <a:r>
              <a:rPr lang="es-ES" sz="2800" dirty="0" smtClean="0"/>
              <a:t>similar </a:t>
            </a:r>
            <a:r>
              <a:rPr lang="es-ES" sz="2800" dirty="0"/>
              <a:t>a un gráfico de línea, pero ya que </a:t>
            </a:r>
            <a:r>
              <a:rPr lang="es-ES" sz="2800" dirty="0" smtClean="0"/>
              <a:t>el área </a:t>
            </a:r>
            <a:r>
              <a:rPr lang="es-ES" sz="2800" dirty="0"/>
              <a:t>entre las líneas está </a:t>
            </a:r>
            <a:r>
              <a:rPr lang="es-ES" sz="2800" dirty="0" smtClean="0"/>
              <a:t>relleno.</a:t>
            </a:r>
            <a:endParaRPr lang="es-ES" sz="28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755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81000" y="22860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Modificar el tipo de gráfico de Excel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162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63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81000" y="22860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Agregar un titulo al Grafico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467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2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533400" y="595890"/>
            <a:ext cx="8458200" cy="7345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r>
              <a:rPr lang="es-ES" sz="4000" dirty="0" smtClean="0">
                <a:solidFill>
                  <a:schemeClr val="bg1"/>
                </a:solidFill>
              </a:rPr>
              <a:t>Agregar etiquetas de datos a un grafico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391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04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334</Words>
  <Application>Microsoft Office PowerPoint</Application>
  <PresentationFormat>Presentación en pantalla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kleber</cp:lastModifiedBy>
  <cp:revision>35</cp:revision>
  <dcterms:modified xsi:type="dcterms:W3CDTF">2015-06-16T01:38:48Z</dcterms:modified>
</cp:coreProperties>
</file>