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lang="es-EC">
                <a:solidFill>
                  <a:srgbClr val="000000"/>
                </a:solidFill>
                <a:latin typeface="Arial"/>
                <a:ea typeface="DejaVu Sans"/>
              </a:rPr>
              <a:t>Evolucion Criterios Evaluacion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Practicas</c:v>
                </c:pt>
              </c:strCache>
            </c:strRef>
          </c:tx>
          <c:spPr>
            <a:solidFill>
              <a:srgbClr val="4a7ebb"/>
            </a:solidFill>
            <a:ln w="28440">
              <a:solidFill>
                <a:srgbClr val="4a7ebb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Pedro</c:v>
                </c:pt>
                <c:pt idx="1">
                  <c:v>Luis</c:v>
                </c:pt>
                <c:pt idx="2">
                  <c:v>Andres</c:v>
                </c:pt>
                <c:pt idx="3">
                  <c:v>Santiago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0.466666666666667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Leccion</c:v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Pedro</c:v>
                </c:pt>
                <c:pt idx="1">
                  <c:v>Luis</c:v>
                </c:pt>
                <c:pt idx="2">
                  <c:v>Andres</c:v>
                </c:pt>
                <c:pt idx="3">
                  <c:v>Santiago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0.72</c:v>
                </c:pt>
                <c:pt idx="1">
                  <c:v>0.84</c:v>
                </c:pt>
                <c:pt idx="2">
                  <c:v>0.84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Trabajo Autonomo</c:v>
                </c:pt>
              </c:strCache>
            </c:strRef>
          </c:tx>
          <c:spPr>
            <a:solidFill>
              <a:srgbClr val="98b855"/>
            </a:solidFill>
            <a:ln w="28440">
              <a:solidFill>
                <a:srgbClr val="98b855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Pedro</c:v>
                </c:pt>
                <c:pt idx="1">
                  <c:v>Luis</c:v>
                </c:pt>
                <c:pt idx="2">
                  <c:v>Andres</c:v>
                </c:pt>
                <c:pt idx="3">
                  <c:v>Santiago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0.966666666666667</c:v>
                </c:pt>
                <c:pt idx="1">
                  <c:v>0.8</c:v>
                </c:pt>
                <c:pt idx="2">
                  <c:v>0.933333333333333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Examen</c:v>
                </c:pt>
              </c:strCache>
            </c:strRef>
          </c:tx>
          <c:spPr>
            <a:solidFill>
              <a:srgbClr val="7d5fa0"/>
            </a:solidFill>
            <a:ln w="28440">
              <a:solidFill>
                <a:srgbClr val="7d5fa0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Pedro</c:v>
                </c:pt>
                <c:pt idx="1">
                  <c:v>Luis</c:v>
                </c:pt>
                <c:pt idx="2">
                  <c:v>Andres</c:v>
                </c:pt>
                <c:pt idx="3">
                  <c:v>Santiago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0.966666666666667</c:v>
                </c:pt>
                <c:pt idx="1">
                  <c:v>0.933333333333333</c:v>
                </c:pt>
                <c:pt idx="2">
                  <c:v>0.966666666666667</c:v>
                </c:pt>
                <c:pt idx="3">
                  <c:v>0.5</c:v>
                </c:pt>
              </c:numCache>
            </c:numRef>
          </c:val>
        </c:ser>
        <c:marker val="1"/>
        <c:axId val="93930426"/>
        <c:axId val="34442760"/>
      </c:lineChart>
      <c:catAx>
        <c:axId val="9393042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4442760"/>
        <c:crosses val="autoZero"/>
        <c:auto val="1"/>
        <c:lblAlgn val="ctr"/>
        <c:lblOffset val="100"/>
      </c:catAx>
      <c:valAx>
        <c:axId val="3444276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3930426"/>
        <c:crossesAt val="0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lang="es-EC">
                <a:solidFill>
                  <a:srgbClr val="000000"/>
                </a:solidFill>
                <a:latin typeface="Arial"/>
                <a:ea typeface="DejaVu Sans"/>
              </a:rPr>
              <a:t>Evolucion Nota Estudiante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Pedro</c:v>
                </c:pt>
              </c:strCache>
            </c:strRef>
          </c:tx>
          <c:spPr>
            <a:solidFill>
              <a:srgbClr val="4a7ebb"/>
            </a:solidFill>
            <a:ln w="28440">
              <a:solidFill>
                <a:srgbClr val="4a7ebb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Practicas</c:v>
                </c:pt>
                <c:pt idx="1">
                  <c:v>Leccion</c:v>
                </c:pt>
                <c:pt idx="2">
                  <c:v>Trabajo Autonomo</c:v>
                </c:pt>
                <c:pt idx="3">
                  <c:v>Examen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</c:v>
                </c:pt>
                <c:pt idx="1">
                  <c:v>0.72</c:v>
                </c:pt>
                <c:pt idx="2">
                  <c:v>0.966666666666667</c:v>
                </c:pt>
                <c:pt idx="3">
                  <c:v>0.966666666666667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Luis</c:v>
                </c:pt>
              </c:strCache>
            </c:strRef>
          </c:tx>
          <c:spPr>
            <a:solidFill>
              <a:srgbClr val="be4b48"/>
            </a:solidFill>
            <a:ln w="28440">
              <a:solidFill>
                <a:srgbClr val="be4b48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Practicas</c:v>
                </c:pt>
                <c:pt idx="1">
                  <c:v>Leccion</c:v>
                </c:pt>
                <c:pt idx="2">
                  <c:v>Trabajo Autonomo</c:v>
                </c:pt>
                <c:pt idx="3">
                  <c:v>Examen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0.8</c:v>
                </c:pt>
                <c:pt idx="1">
                  <c:v>0.84</c:v>
                </c:pt>
                <c:pt idx="2">
                  <c:v>0.8</c:v>
                </c:pt>
                <c:pt idx="3">
                  <c:v>0.933333333333333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Andres</c:v>
                </c:pt>
              </c:strCache>
            </c:strRef>
          </c:tx>
          <c:spPr>
            <a:solidFill>
              <a:srgbClr val="98b855"/>
            </a:solidFill>
            <a:ln w="28440">
              <a:solidFill>
                <a:srgbClr val="98b855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Practicas</c:v>
                </c:pt>
                <c:pt idx="1">
                  <c:v>Leccion</c:v>
                </c:pt>
                <c:pt idx="2">
                  <c:v>Trabajo Autonomo</c:v>
                </c:pt>
                <c:pt idx="3">
                  <c:v>Examen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0.466666666666667</c:v>
                </c:pt>
                <c:pt idx="1">
                  <c:v>0.84</c:v>
                </c:pt>
                <c:pt idx="2">
                  <c:v>0.933333333333333</c:v>
                </c:pt>
                <c:pt idx="3">
                  <c:v>0.966666666666667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Santiago</c:v>
                </c:pt>
              </c:strCache>
            </c:strRef>
          </c:tx>
          <c:spPr>
            <a:solidFill>
              <a:srgbClr val="7d5fa0"/>
            </a:solidFill>
            <a:ln w="28440">
              <a:solidFill>
                <a:srgbClr val="7d5fa0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Practicas</c:v>
                </c:pt>
                <c:pt idx="1">
                  <c:v>Leccion</c:v>
                </c:pt>
                <c:pt idx="2">
                  <c:v>Trabajo Autonomo</c:v>
                </c:pt>
                <c:pt idx="3">
                  <c:v>Examen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0.5</c:v>
                </c:pt>
              </c:numCache>
            </c:numRef>
          </c:val>
        </c:ser>
        <c:marker val="1"/>
        <c:axId val="26273961"/>
        <c:axId val="27949946"/>
      </c:lineChart>
      <c:catAx>
        <c:axId val="2627396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7949946"/>
        <c:crosses val="autoZero"/>
        <c:auto val="1"/>
        <c:lblAlgn val="ctr"/>
        <c:lblOffset val="100"/>
      </c:catAx>
      <c:valAx>
        <c:axId val="2794994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6273961"/>
        <c:crossesAt val="0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2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888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2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  <a:ea typeface="DejaVu Sans"/>
              </a:rPr>
              <a:t>Graficos en Excel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0880" y="533520"/>
            <a:ext cx="8381520" cy="13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4000">
                <a:solidFill>
                  <a:srgbClr val="ffffff"/>
                </a:solidFill>
                <a:latin typeface="Arial"/>
                <a:ea typeface="DejaVu Sans"/>
              </a:rPr>
              <a:t>Grafica de pastel dentro de una Celda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609480" y="2133720"/>
            <a:ext cx="8076960" cy="41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Para poder utilizar los graficos dentro de una celda en excel, hay que descargar las fuentes necesarias que necesita Office, en el siguiente enlace, se podra descargar las fuentes: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400" u="sng">
                <a:solidFill>
                  <a:srgbClr val="0000ff"/>
                </a:solidFill>
                <a:latin typeface="Arial"/>
                <a:ea typeface="DejaVu Sans"/>
              </a:rPr>
              <a:t>https</a:t>
            </a:r>
            <a:r>
              <a:rPr lang="es-EC" sz="2400" u="sng">
                <a:solidFill>
                  <a:srgbClr val="0000ff"/>
                </a:solidFill>
                <a:latin typeface="Arial"/>
                <a:ea typeface="DejaVu Sans"/>
              </a:rPr>
              <a:t>://</a:t>
            </a:r>
            <a:r>
              <a:rPr lang="es-EC" sz="2400" u="sng">
                <a:solidFill>
                  <a:srgbClr val="0000ff"/>
                </a:solidFill>
                <a:latin typeface="Arial"/>
                <a:ea typeface="DejaVu Sans"/>
              </a:rPr>
              <a:t>cdn.exceltotal.com/wp-content/uploads/2011/00/pie4map.zip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Arial"/>
                <a:ea typeface="DejaVu Sans"/>
              </a:rPr>
              <a:t>Para poder instalar las fuentes, hay que descomprimir el archivo, y el archivo fuente se tiene que arrastrar a la fuente del panel del control para poder instalarlo.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10520" y="380880"/>
            <a:ext cx="4247640" cy="28191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52280" y="882720"/>
            <a:ext cx="419076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Arial"/>
                <a:ea typeface="DejaVu Sans"/>
              </a:rPr>
              <a:t>Para poder realizar las graficas, se tiene que aplicar la siguiente formula: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3200" y="3352680"/>
            <a:ext cx="872532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Arial"/>
                <a:ea typeface="DejaVu Sans"/>
              </a:rPr>
              <a:t>=CARACTER(CODIGO("a")+REDONDEAR(C5*21,1))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0880" y="533520"/>
            <a:ext cx="838152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4000">
                <a:solidFill>
                  <a:srgbClr val="ffffff"/>
                </a:solidFill>
                <a:latin typeface="Arial"/>
                <a:ea typeface="DejaVu Sans"/>
              </a:rPr>
              <a:t>Cambio de datos en Graficos Excel</a:t>
            </a:r>
            <a:endParaRPr/>
          </a:p>
        </p:txBody>
      </p:sp>
      <p:graphicFrame>
        <p:nvGraphicFramePr>
          <p:cNvPr id="81" name="3 Gráfico"/>
          <p:cNvGraphicFramePr/>
          <p:nvPr/>
        </p:nvGraphicFramePr>
        <p:xfrm>
          <a:off x="1066680" y="1371600"/>
          <a:ext cx="7009920" cy="259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2" name="3 Gráfico"/>
          <p:cNvGraphicFramePr/>
          <p:nvPr/>
        </p:nvGraphicFramePr>
        <p:xfrm>
          <a:off x="990720" y="3962520"/>
          <a:ext cx="73148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80880" y="533520"/>
            <a:ext cx="838152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4000">
                <a:solidFill>
                  <a:srgbClr val="ffffff"/>
                </a:solidFill>
                <a:latin typeface="Arial"/>
                <a:ea typeface="DejaVu Sans"/>
              </a:rPr>
              <a:t>Practica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80880" y="1291680"/>
            <a:ext cx="838152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Arial"/>
                <a:ea typeface="DejaVu Sans"/>
              </a:rPr>
              <a:t>Dado la tabla expuesta en la hoja practica, realizar los siguientes graficos, donde cada uno tiene que estar alineado de manera vertical, uno debajo de otro, con alineacion a la izquierda:</a:t>
            </a:r>
            <a:endParaRPr/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3429000"/>
            <a:ext cx="4419360" cy="275220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280" y="3394440"/>
            <a:ext cx="4295520" cy="2761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3200400"/>
            <a:ext cx="4562280" cy="2752200"/>
          </a:xfrm>
          <a:prstGeom prst="rect">
            <a:avLst/>
          </a:prstGeom>
          <a:ln>
            <a:noFill/>
          </a:ln>
        </p:spPr>
      </p:pic>
      <p:pic>
        <p:nvPicPr>
          <p:cNvPr id="8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040" y="228600"/>
            <a:ext cx="4581000" cy="2771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3440" y="1219320"/>
            <a:ext cx="4676400" cy="3342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