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0760" cy="6859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0760" cy="68590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120" y="2514600"/>
            <a:ext cx="7770600" cy="14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4400">
                <a:solidFill>
                  <a:srgbClr val="000000"/>
                </a:solidFill>
                <a:latin typeface="Calibri"/>
              </a:rPr>
              <a:t>Funciones Financieras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528000" y="2739240"/>
            <a:ext cx="2592000" cy="716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4400">
                <a:latin typeface="Arial"/>
              </a:rPr>
              <a:t>Practica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76000" y="360000"/>
            <a:ext cx="8136000" cy="6054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Colibri"/>
              </a:rPr>
              <a:t>1) El Sr. Pérez depositó en un banco $ 1,000 y los dejó 9 meses a una tasa de interés del 22% en interés simple. ¿Cuánto retiró en total?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2) ¿Cuánto le costará por concepto de intereses en préstamo de $ 100,000 por 6 trimestres a una tasa de interés anual del 24%?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3)¿Cuál será el valor futuro o monto de una inversión de $ 40,000 que se colocó en un banco durante 6 trimestres a una tasa del 36% y cuál fue el interés generado?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4)¿Cuánto tendría usted que pagar por un préstamo de $ 2,000 a 60 días al 48% anual? ¿Cuánto corresponde a interés?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000" y="504000"/>
            <a:ext cx="8280000" cy="7939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Colibri"/>
              </a:rPr>
              <a:t>5) Usando tabla de capitalización, fórmula y calculadora financiera determine el valor futuro de una inversión de $ 20,000 a 2.5 años al 30% anual con capitalización semestral. ¿Cuánto corresponde a intereses?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6) Una empresa de factoraje adquiere una factura con un valor de $ 40,000 que vence dentro de 10 meses. Si negoció una tasa de interés del 24% con capitalización mensual, ¿Cuánto pagará por la factura?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7) El Sr. Rodríguez necesita $ 80,000 dentro de 8 meses y al día de hoy cuenta con fondos. ¿Cuánto necesita depositar en este momento para reunir los $ 80,000 si la tasa de interés que le ofrece el banco es de un 30% con capitalización mensual.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32000" y="360000"/>
            <a:ext cx="8280000" cy="472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Colibri"/>
              </a:rPr>
              <a:t>8) Si la Sra. Juana del Pozo invirtió $ 2,000 durante un año y recibió $ 2,699.38. ¿A que tasa de interés con capitalización diaria colocó su inversión (año comercial)?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9) Si usted va a adquirir un auto a crédito y le indican que va a cubrir 40 mensualidades vencidas de $ 1,600 porque la tasa de interés que le aplicaron fue del 28% anual ¿Cuál es el valor del auto de contado? ¿Cuánto va a cubrir de intereses?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76000" y="216000"/>
            <a:ext cx="8064000" cy="7225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Colibri"/>
              </a:rPr>
              <a:t>10) El Sr. Díaz invirtió $ 2,000 durante un año al 30% con capitalización mensual y desea saber: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Cuál es el valor futuro de su inversión?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Los intereses que va a generar su inversión?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La tasa efectiva anual de su inversión?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olibri"/>
              </a:rPr>
              <a:t>Aplicando la tasa efectiva anual sobre su inversión compruebe el valor futuro?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11) Convierte las siguientes tasas efectivas en nominales:</a:t>
            </a:r>
            <a:endParaRPr/>
          </a:p>
          <a:p>
            <a:r>
              <a:rPr lang="es-EC" sz="2400">
                <a:latin typeface="Colibri"/>
              </a:rPr>
              <a:t>2% en 36 días</a:t>
            </a:r>
            <a:endParaRPr/>
          </a:p>
          <a:p>
            <a:r>
              <a:rPr lang="es-EC" sz="2400">
                <a:latin typeface="Colibri"/>
              </a:rPr>
              <a:t>2.5% en 28 días</a:t>
            </a:r>
            <a:endParaRPr/>
          </a:p>
          <a:p>
            <a:endParaRPr/>
          </a:p>
          <a:p>
            <a:r>
              <a:rPr lang="es-EC" sz="2400">
                <a:latin typeface="Colibri"/>
              </a:rPr>
              <a:t>12) Una deuda de $20.000 debe amortizarse con 12 pagos mensuales vencidos. Hallar el valor de estos, a la tasa efectiva del 8% mensual, y elaborar el cuadro de amortización para los dos primeros meses.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32000" y="360000"/>
            <a:ext cx="8279280" cy="61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AMORTIZ.LIN:</a:t>
            </a:r>
            <a:r>
              <a:rPr lang="es-EC" sz="2400">
                <a:latin typeface="Colibri"/>
              </a:rPr>
              <a:t> Devuelve la amortización de cada uno de los Períodos contables.</a:t>
            </a:r>
            <a:endParaRPr/>
          </a:p>
          <a:p>
            <a:r>
              <a:rPr b="1" lang="es-EC" sz="2400">
                <a:latin typeface="Colibri"/>
              </a:rPr>
              <a:t>AMORTIZ.PROGRE:</a:t>
            </a:r>
            <a:r>
              <a:rPr lang="es-EC" sz="2400">
                <a:latin typeface="Colibri"/>
              </a:rPr>
              <a:t> Devuelve la amortización de cada período Contable mediante el uso de un coeficiente de amortización.</a:t>
            </a:r>
            <a:endParaRPr/>
          </a:p>
          <a:p>
            <a:r>
              <a:rPr b="1" lang="es-EC" sz="2400">
                <a:latin typeface="Colibri"/>
              </a:rPr>
              <a:t>CUPON.DIAS:</a:t>
            </a:r>
            <a:r>
              <a:rPr lang="es-EC" sz="2400">
                <a:latin typeface="Colibri"/>
              </a:rPr>
              <a:t> Devuelve el número de días en el período nominal que contiene la fecha de liquidación.</a:t>
            </a:r>
            <a:endParaRPr/>
          </a:p>
          <a:p>
            <a:r>
              <a:rPr b="1" lang="es-EC" sz="2400">
                <a:latin typeface="Colibri"/>
              </a:rPr>
              <a:t>CUPON.DIAS.L1:</a:t>
            </a:r>
            <a:r>
              <a:rPr lang="es-EC" sz="2400">
                <a:latin typeface="Colibri"/>
              </a:rPr>
              <a:t> Devuelve el número de días del inicio del Período nominal hasta la fecha de liquidación.</a:t>
            </a:r>
            <a:endParaRPr/>
          </a:p>
          <a:p>
            <a:r>
              <a:rPr b="1" lang="es-EC" sz="2400">
                <a:latin typeface="Colibri"/>
              </a:rPr>
              <a:t>CUPON.DIAS.L2:</a:t>
            </a:r>
            <a:r>
              <a:rPr lang="es-EC" sz="2400">
                <a:latin typeface="Colibri"/>
              </a:rPr>
              <a:t> Devuelve el número de días de la fecha de Liquidación hasta la siguiente fecha nominal.</a:t>
            </a:r>
            <a:endParaRPr/>
          </a:p>
          <a:p>
            <a:r>
              <a:rPr b="1" lang="es-EC" sz="2400">
                <a:latin typeface="Colibri"/>
              </a:rPr>
              <a:t>CUPON.FECHA.L1:</a:t>
            </a:r>
            <a:r>
              <a:rPr lang="es-EC" sz="2400">
                <a:latin typeface="Colibri"/>
              </a:rPr>
              <a:t> Devuelve fecha de cupón anterior antes de la fecha de liquidación.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000" y="576000"/>
            <a:ext cx="8423280" cy="579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CUPON.FECHA.L2:</a:t>
            </a:r>
            <a:r>
              <a:rPr lang="es-EC" sz="2400">
                <a:latin typeface="Colibri"/>
              </a:rPr>
              <a:t> Devuelve la próxima fecha Nominal después de la fecha de liquidación.</a:t>
            </a:r>
            <a:endParaRPr/>
          </a:p>
          <a:p>
            <a:r>
              <a:rPr b="1" lang="es-EC" sz="2400">
                <a:latin typeface="Colibri"/>
              </a:rPr>
              <a:t>CUPON.NUM:</a:t>
            </a:r>
            <a:r>
              <a:rPr lang="es-EC" sz="2400">
                <a:latin typeface="Colibri"/>
              </a:rPr>
              <a:t> Devuelve el número de Cupones pagables entre la fecha de liquidación y la fecha de vencimiento.</a:t>
            </a:r>
            <a:endParaRPr/>
          </a:p>
          <a:p>
            <a:r>
              <a:rPr b="1" lang="es-EC" sz="2400">
                <a:latin typeface="Colibri"/>
              </a:rPr>
              <a:t>DB:</a:t>
            </a:r>
            <a:r>
              <a:rPr lang="es-EC" sz="2400">
                <a:latin typeface="Colibri"/>
              </a:rPr>
              <a:t> Devuelve la depreciación de un activo durante un Período Específico usando el método de depreciación de saldo fijo. </a:t>
            </a:r>
            <a:endParaRPr/>
          </a:p>
          <a:p>
            <a:r>
              <a:rPr b="1" lang="es-EC" sz="2400">
                <a:latin typeface="Colibri"/>
              </a:rPr>
              <a:t>DDB:</a:t>
            </a:r>
            <a:r>
              <a:rPr lang="es-EC" sz="2400">
                <a:latin typeface="Colibri"/>
              </a:rPr>
              <a:t> Devuelve la depreciación de un activo en un Período Específico mediante el método de Depreciación por doble disminución de saldo u otro método que se especifique.</a:t>
            </a:r>
            <a:endParaRPr/>
          </a:p>
          <a:p>
            <a:r>
              <a:rPr b="1" lang="es-EC" sz="2400">
                <a:latin typeface="Colibri"/>
              </a:rPr>
              <a:t>DURACION:</a:t>
            </a:r>
            <a:r>
              <a:rPr lang="es-EC" sz="2400">
                <a:latin typeface="Colibri"/>
              </a:rPr>
              <a:t> Devuelve la duración anual de un valor bursátil con pagos de Interés periódicos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0000" y="360000"/>
            <a:ext cx="8495280" cy="579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DVS:</a:t>
            </a:r>
            <a:r>
              <a:rPr lang="es-EC" sz="2400">
                <a:latin typeface="Colibri"/>
              </a:rPr>
              <a:t> Devuelve la depreciación de un activo para Cualquier Período Especificado, Incluyendo Períodos Parciales, usando el método de Depreciación por doble disminución del saldo u otro método que especifique.</a:t>
            </a:r>
            <a:endParaRPr/>
          </a:p>
          <a:p>
            <a:r>
              <a:rPr b="1" lang="es-EC" sz="2400">
                <a:latin typeface="Colibri"/>
              </a:rPr>
              <a:t>INT.ACUM:</a:t>
            </a:r>
            <a:r>
              <a:rPr lang="es-EC" sz="2400">
                <a:latin typeface="Colibri"/>
              </a:rPr>
              <a:t> Devuelve el Interés devengado de un valor bursátil que paga intereses periódicos.</a:t>
            </a:r>
            <a:endParaRPr/>
          </a:p>
          <a:p>
            <a:r>
              <a:rPr b="1" lang="es-EC" sz="2400">
                <a:latin typeface="Colibri"/>
              </a:rPr>
              <a:t>INT.ACUM.V:</a:t>
            </a:r>
            <a:r>
              <a:rPr lang="es-EC" sz="2400">
                <a:latin typeface="Colibri"/>
              </a:rPr>
              <a:t> Devuelve el Interés Devengado para un valor bursátil que paga intereses al vencimiento.</a:t>
            </a:r>
            <a:endParaRPr/>
          </a:p>
          <a:p>
            <a:r>
              <a:rPr b="1" lang="es-EC" sz="2400">
                <a:latin typeface="Colibri"/>
              </a:rPr>
              <a:t>INT.EFECTIVO:</a:t>
            </a:r>
            <a:r>
              <a:rPr lang="es-EC" sz="2400">
                <a:latin typeface="Colibri"/>
              </a:rPr>
              <a:t> Devuelve la tasa de interés anual efectiva.</a:t>
            </a:r>
            <a:endParaRPr/>
          </a:p>
          <a:p>
            <a:r>
              <a:rPr b="1" lang="es-EC" sz="2400">
                <a:latin typeface="Colibri"/>
              </a:rPr>
              <a:t>INT.PAGO.DIR:</a:t>
            </a:r>
            <a:r>
              <a:rPr lang="es-EC" sz="2400">
                <a:latin typeface="Colibri"/>
              </a:rPr>
              <a:t> Devuelve el interés de un préstamo de pagos directos.</a:t>
            </a:r>
            <a:endParaRPr/>
          </a:p>
          <a:p>
            <a:r>
              <a:rPr b="1" lang="es-EC" sz="2400">
                <a:latin typeface="Colibri"/>
              </a:rPr>
              <a:t>LETRA.DE.TES.PRECIO:</a:t>
            </a:r>
            <a:r>
              <a:rPr lang="es-EC" sz="2400">
                <a:latin typeface="Colibri"/>
              </a:rPr>
              <a:t> Devuelve el precio de un valor nominal de 100$ para una letra de tesorería.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32000" y="720000"/>
            <a:ext cx="8279280" cy="544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LETRA.DE.TES.RENDTO:</a:t>
            </a:r>
            <a:r>
              <a:rPr lang="es-EC" sz="2400">
                <a:latin typeface="Colibri"/>
              </a:rPr>
              <a:t> Devuelve el rendimiento de una letra de tesorería.</a:t>
            </a:r>
            <a:endParaRPr/>
          </a:p>
          <a:p>
            <a:r>
              <a:rPr b="1" lang="es-EC" sz="2400">
                <a:latin typeface="Colibri"/>
              </a:rPr>
              <a:t>LETRA.DE.TEST.EQV.A.BONO:</a:t>
            </a:r>
            <a:r>
              <a:rPr lang="es-EC" sz="2400">
                <a:latin typeface="Colibri"/>
              </a:rPr>
              <a:t> Devuelve el Rendimiento para un bono equivalente a una letra de tesorería.</a:t>
            </a:r>
            <a:endParaRPr/>
          </a:p>
          <a:p>
            <a:r>
              <a:rPr b="1" lang="es-EC" sz="2400">
                <a:latin typeface="Colibri"/>
              </a:rPr>
              <a:t>MONEDA.DEC:</a:t>
            </a:r>
            <a:r>
              <a:rPr lang="es-EC" sz="2400">
                <a:latin typeface="Colibri"/>
              </a:rPr>
              <a:t> Convierte un precio en dólar, Expresado como fracción, en un precio en Dólares, Expresado como número decimal. </a:t>
            </a:r>
            <a:endParaRPr/>
          </a:p>
          <a:p>
            <a:r>
              <a:rPr b="1" lang="es-EC" sz="2400">
                <a:latin typeface="Colibri"/>
              </a:rPr>
              <a:t>MONEDA.FRAC:</a:t>
            </a:r>
            <a:r>
              <a:rPr lang="es-EC" sz="2400">
                <a:latin typeface="Colibri"/>
              </a:rPr>
              <a:t> Convierte un precio en dólar, Expresado como número decimal, en un precio en dólares, Expresado como una fracción.</a:t>
            </a:r>
            <a:endParaRPr/>
          </a:p>
          <a:p>
            <a:r>
              <a:rPr b="1" lang="es-EC" sz="2400">
                <a:latin typeface="Colibri"/>
              </a:rPr>
              <a:t>NPER:</a:t>
            </a:r>
            <a:r>
              <a:rPr lang="es-EC" sz="2400">
                <a:latin typeface="Colibri"/>
              </a:rPr>
              <a:t> Devuelve el número de pagos de una Inversión, basado en Pagos constantes y periódicos y una tasa de Interés constante.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360000"/>
            <a:ext cx="8351280" cy="61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PAGO:</a:t>
            </a:r>
            <a:r>
              <a:rPr lang="es-EC" sz="2400">
                <a:latin typeface="Colibri"/>
              </a:rPr>
              <a:t> Calcula el pago de un préstamo basado en pagos y tasa de Interés constantes.</a:t>
            </a:r>
            <a:endParaRPr/>
          </a:p>
          <a:p>
            <a:r>
              <a:rPr b="1" lang="es-EC" sz="2400">
                <a:latin typeface="Colibri"/>
              </a:rPr>
              <a:t>PAGO.INT.ENTRE:</a:t>
            </a:r>
            <a:r>
              <a:rPr lang="es-EC" sz="2400">
                <a:latin typeface="Colibri"/>
              </a:rPr>
              <a:t> Devuelve el pago de Intereses Acumulativo entre dos períodos.</a:t>
            </a:r>
            <a:endParaRPr/>
          </a:p>
          <a:p>
            <a:r>
              <a:rPr b="1" lang="es-EC" sz="2400">
                <a:latin typeface="Colibri"/>
              </a:rPr>
              <a:t>PAGO.PRINC.ENTRE:</a:t>
            </a:r>
            <a:r>
              <a:rPr lang="es-EC" sz="2400">
                <a:latin typeface="Colibri"/>
              </a:rPr>
              <a:t> Devuelve el pago principal acumulativo de un préstamo entre dos períodos.</a:t>
            </a:r>
            <a:endParaRPr/>
          </a:p>
          <a:p>
            <a:r>
              <a:rPr b="1" lang="es-EC" sz="2400">
                <a:latin typeface="Colibri"/>
              </a:rPr>
              <a:t>PAGOINT:</a:t>
            </a:r>
            <a:r>
              <a:rPr lang="es-EC" sz="2400">
                <a:latin typeface="Colibri"/>
              </a:rPr>
              <a:t> Devuelve el interés pagado por una Inversión durante un Período determinado, basado en Pagos periódicos y constantes y una tasa de Interés constante.</a:t>
            </a:r>
            <a:endParaRPr/>
          </a:p>
          <a:p>
            <a:r>
              <a:rPr b="1" lang="es-EC" sz="2400">
                <a:latin typeface="Colibri"/>
              </a:rPr>
              <a:t>PAGOPRIN:</a:t>
            </a:r>
            <a:r>
              <a:rPr lang="es-EC" sz="2400">
                <a:latin typeface="Colibri"/>
              </a:rPr>
              <a:t> Devuelve el pago del capital de una Inversión Determinada, basado en Pagos constantes y periódicos, y una tasa de Interés constante.</a:t>
            </a:r>
            <a:endParaRPr/>
          </a:p>
          <a:p>
            <a:r>
              <a:rPr b="1" lang="es-EC" sz="2400">
                <a:latin typeface="Colibri"/>
              </a:rPr>
              <a:t>PRECIO:</a:t>
            </a:r>
            <a:r>
              <a:rPr lang="es-EC" sz="2400">
                <a:latin typeface="Colibri"/>
              </a:rPr>
              <a:t> Devuelve el precio por 100$ de valor nominal de un valor bursátil que paga una tasa de interés periódica.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360000"/>
            <a:ext cx="8423280" cy="330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PRECIO.DESCUENTO:</a:t>
            </a:r>
            <a:r>
              <a:rPr lang="es-EC" sz="2400">
                <a:latin typeface="Colibri"/>
              </a:rPr>
              <a:t> Devuelve el precio por 100$ de un valor nominal de un valor bursátil con descuento.</a:t>
            </a:r>
            <a:endParaRPr/>
          </a:p>
          <a:p>
            <a:r>
              <a:rPr b="1" lang="es-EC" sz="2400">
                <a:latin typeface="Colibri"/>
              </a:rPr>
              <a:t>PRECIO.VENCIMIENTO:</a:t>
            </a:r>
            <a:r>
              <a:rPr lang="es-EC" sz="2400">
                <a:latin typeface="Colibri"/>
              </a:rPr>
              <a:t> Devuelve el precio por 100$ de un valor nominal que Genera intereses al vencimiento.</a:t>
            </a:r>
            <a:endParaRPr/>
          </a:p>
          <a:p>
            <a:r>
              <a:rPr b="1" lang="es-EC" sz="2400">
                <a:latin typeface="Colibri"/>
              </a:rPr>
              <a:t>RENDTO: </a:t>
            </a:r>
            <a:r>
              <a:rPr lang="es-EC" sz="2400">
                <a:latin typeface="Colibri"/>
              </a:rPr>
              <a:t>Devuelve el rendimiento de un valor bursátil que Obtiene Intereses periódicos.</a:t>
            </a:r>
            <a:endParaRPr/>
          </a:p>
          <a:p>
            <a:r>
              <a:rPr b="1" lang="es-EC" sz="2400">
                <a:latin typeface="Colibri"/>
              </a:rPr>
              <a:t>RENDTO.DESC:</a:t>
            </a:r>
            <a:r>
              <a:rPr lang="es-EC" sz="2400">
                <a:latin typeface="Colibri"/>
              </a:rPr>
              <a:t> Devuelve el Rendimiento anual para el valor bursátil con descuento.</a:t>
            </a:r>
            <a:endParaRPr/>
          </a:p>
          <a:p>
            <a:r>
              <a:rPr b="1" lang="es-EC" sz="2400">
                <a:latin typeface="Colibri"/>
              </a:rPr>
              <a:t>RENDTO.VENCTO:</a:t>
            </a:r>
            <a:r>
              <a:rPr lang="es-EC" sz="2400">
                <a:latin typeface="Colibri"/>
              </a:rPr>
              <a:t> Devuelve el interés anual de un valor que Genera intereses al vencimiento.</a:t>
            </a:r>
            <a:endParaRPr/>
          </a:p>
          <a:p>
            <a:r>
              <a:rPr b="1" lang="es-EC" sz="2400">
                <a:latin typeface="Colibri"/>
              </a:rPr>
              <a:t>SLN:</a:t>
            </a:r>
            <a:r>
              <a:rPr lang="es-EC" sz="2400">
                <a:latin typeface="Colibri"/>
              </a:rPr>
              <a:t> Devuelve la Depreciación por método directo de un activo en un período dado.</a:t>
            </a:r>
            <a:endParaRPr/>
          </a:p>
          <a:p>
            <a:r>
              <a:rPr b="1" lang="es-EC" sz="2400">
                <a:latin typeface="Colibri"/>
              </a:rPr>
              <a:t>SYD:</a:t>
            </a:r>
            <a:r>
              <a:rPr lang="es-EC" sz="2400">
                <a:latin typeface="Colibri"/>
              </a:rPr>
              <a:t> Devuelve la Depreciación por método de anualidades de un activo durante un Período específico.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6000" y="288000"/>
            <a:ext cx="8783640" cy="61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TASA:</a:t>
            </a:r>
            <a:r>
              <a:rPr lang="es-EC" sz="2400">
                <a:latin typeface="Colibri"/>
              </a:rPr>
              <a:t> Devuelve la tasa de interés por período de un préstamo o una inversión.</a:t>
            </a:r>
            <a:endParaRPr/>
          </a:p>
          <a:p>
            <a:r>
              <a:rPr b="1" lang="es-EC" sz="2400">
                <a:latin typeface="Colibri"/>
              </a:rPr>
              <a:t>TASA.DESC:</a:t>
            </a:r>
            <a:r>
              <a:rPr lang="es-EC" sz="2400">
                <a:latin typeface="Colibri"/>
              </a:rPr>
              <a:t> Devuelve la tasa de descuento del valor bursátil.</a:t>
            </a:r>
            <a:endParaRPr/>
          </a:p>
          <a:p>
            <a:r>
              <a:rPr b="1" lang="es-EC" sz="2400">
                <a:latin typeface="Colibri"/>
              </a:rPr>
              <a:t>TASA.INT:</a:t>
            </a:r>
            <a:r>
              <a:rPr lang="es-EC" sz="2400">
                <a:latin typeface="Colibri"/>
              </a:rPr>
              <a:t> Devuelve la tasa de interés para la inversión total en un valor bursátil.</a:t>
            </a:r>
            <a:endParaRPr/>
          </a:p>
          <a:p>
            <a:r>
              <a:rPr b="1" lang="es-EC" sz="2400">
                <a:latin typeface="Colibri"/>
              </a:rPr>
              <a:t>TASA.NOMINAL:</a:t>
            </a:r>
            <a:r>
              <a:rPr lang="es-EC" sz="2400">
                <a:latin typeface="Colibri"/>
              </a:rPr>
              <a:t> Devuelve la tasa de interés nominal anual.</a:t>
            </a:r>
            <a:endParaRPr/>
          </a:p>
          <a:p>
            <a:r>
              <a:rPr b="1" lang="es-EC" sz="2400">
                <a:latin typeface="Colibri"/>
              </a:rPr>
              <a:t>TIR:</a:t>
            </a:r>
            <a:r>
              <a:rPr lang="es-EC" sz="2400">
                <a:latin typeface="Colibri"/>
              </a:rPr>
              <a:t> Devuelve la tasa interna de retorno de una inversión para una serie de valores en efectivo.</a:t>
            </a:r>
            <a:endParaRPr/>
          </a:p>
          <a:p>
            <a:r>
              <a:rPr b="1" lang="es-EC" sz="2400">
                <a:latin typeface="Colibri"/>
              </a:rPr>
              <a:t>TIR.NO.PER:</a:t>
            </a:r>
            <a:r>
              <a:rPr lang="es-EC" sz="2400">
                <a:latin typeface="Colibri"/>
              </a:rPr>
              <a:t> Devuelve la tasa interna de retorno para un flujo de caja que no es Necesariamente periódico.</a:t>
            </a:r>
            <a:endParaRPr/>
          </a:p>
          <a:p>
            <a:r>
              <a:rPr b="1" lang="es-EC" sz="2400">
                <a:latin typeface="Colibri"/>
              </a:rPr>
              <a:t>TIRM:</a:t>
            </a:r>
            <a:r>
              <a:rPr lang="es-EC" sz="2400">
                <a:latin typeface="Colibri"/>
              </a:rPr>
              <a:t> Devuelve la tasa interna de retorno para una serie de flujos de Efectivo Periódicos, Considerando costo de la inversión e interés al volver a invertir el efectivo.</a:t>
            </a:r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432000"/>
            <a:ext cx="8351640" cy="544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VA:</a:t>
            </a:r>
            <a:r>
              <a:rPr lang="es-EC" sz="2400">
                <a:latin typeface="Colibri"/>
              </a:rPr>
              <a:t> Devuelve el valor presente de una inversión: la suma total del valor actual de una serie de pagos futuros.</a:t>
            </a:r>
            <a:endParaRPr/>
          </a:p>
          <a:p>
            <a:r>
              <a:rPr b="1" lang="es-EC" sz="2400">
                <a:latin typeface="Colibri"/>
              </a:rPr>
              <a:t>VF:</a:t>
            </a:r>
            <a:r>
              <a:rPr lang="es-EC" sz="2400">
                <a:latin typeface="Colibri"/>
              </a:rPr>
              <a:t> Devuelve el valor futuro de una inversión basado en Pagos periódicos y constantes, y una tasa de interés también constante.</a:t>
            </a:r>
            <a:endParaRPr/>
          </a:p>
          <a:p>
            <a:r>
              <a:rPr b="1" lang="es-EC" sz="2400">
                <a:latin typeface="Colibri"/>
              </a:rPr>
              <a:t>VF.PLAN:</a:t>
            </a:r>
            <a:r>
              <a:rPr lang="es-EC" sz="2400">
                <a:latin typeface="Colibri"/>
              </a:rPr>
              <a:t> Devuelve el valor futuro de una inversión inicial después de aplicar una serie de tasas de interés compuesto. </a:t>
            </a:r>
            <a:endParaRPr/>
          </a:p>
          <a:p>
            <a:r>
              <a:rPr b="1" lang="es-EC" sz="2400">
                <a:latin typeface="Colibri"/>
              </a:rPr>
              <a:t>VNA:</a:t>
            </a:r>
            <a:r>
              <a:rPr lang="es-EC" sz="2400">
                <a:latin typeface="Colibri"/>
              </a:rPr>
              <a:t> Devuelve el valor neto actual de una inversión  partir de una tasa de descuento y una serie de pagos futuros (valores negativos) y Entradas (valores positivos).</a:t>
            </a:r>
            <a:endParaRPr/>
          </a:p>
          <a:p>
            <a:r>
              <a:rPr b="1" lang="es-EC" sz="2400">
                <a:latin typeface="Colibri"/>
              </a:rPr>
              <a:t>VNA.NO.PER:</a:t>
            </a:r>
            <a:r>
              <a:rPr lang="es-EC" sz="2400">
                <a:latin typeface="Colibri"/>
              </a:rPr>
              <a:t> Devuelve el valor neto actual para un flujo de caja que no es Necesariamente periódico.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