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674616"/>
              </a:gs>
            </a:gsLst>
            <a:path path="rect"/>
          </a:gradFill>
          <a:ln w="1908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ece9c6"/>
                </a:solidFill>
                <a:latin typeface="Book Antiqua"/>
              </a:rPr>
              <a:t>7/06/15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5EBB5C-9A4D-4F3D-B241-2E06984CE930}" type="slidenum">
              <a:rPr lang="es-EC" sz="1200">
                <a:solidFill>
                  <a:srgbClr val="ece9c6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310640" y="288756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e1dca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6" name="Line 6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7" name="Line 7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183320" y="1387800"/>
            <a:ext cx="6777000" cy="173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5400">
                <a:solidFill>
                  <a:srgbClr val="ffffff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600"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s-ES">
                <a:solidFill>
                  <a:srgbClr val="262626"/>
                </a:solidFill>
                <a:latin typeface="Book Antiqu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s-ES" sz="1600">
                <a:solidFill>
                  <a:srgbClr val="262626"/>
                </a:solidFill>
                <a:latin typeface="Book Antiqua"/>
              </a:rPr>
              <a:t>Quinto nivel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895d1d"/>
                </a:solidFill>
                <a:latin typeface="Book Antiqua"/>
              </a:rPr>
              <a:t>7/06/15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2ED61E-EA8A-455B-9874-5B15300A18D3}" type="slidenum">
              <a:rPr lang="es-EC" sz="1200">
                <a:solidFill>
                  <a:srgbClr val="895d1d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4289400" y="139212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51" name="Line 8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52" name="Line 9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800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32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15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C" sz="2760">
                <a:latin typeface="Arial"/>
              </a:rPr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C" sz="2360">
                <a:latin typeface="Arial"/>
              </a:rPr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C" sz="197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Séptimo nivel del esquema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es-EC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EC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8F890FF0-87D8-45B5-A453-350C530C69BE}" type="slidenum">
              <a:rPr lang="es-EC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55640" y="256500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Funciones Fecha y Hora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432000"/>
            <a:ext cx="8208000" cy="57214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>
                <a:latin typeface="Arial"/>
              </a:rPr>
              <a:t>AHORA:</a:t>
            </a:r>
            <a:r>
              <a:rPr lang="es-EC">
                <a:latin typeface="Arial"/>
              </a:rPr>
              <a:t> Devuelve la fecha y hora actuales con formato de fecha y hora.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AÑO:</a:t>
            </a:r>
            <a:r>
              <a:rPr lang="es-EC">
                <a:latin typeface="Arial"/>
              </a:rPr>
              <a:t> Devuelve el año, un número entero en el rango 1900- 9999.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DIA:</a:t>
            </a:r>
            <a:r>
              <a:rPr lang="es-EC">
                <a:latin typeface="Arial"/>
              </a:rPr>
              <a:t> Devuelve el día del mes (un número de 1 a 31).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DIA.LAB:</a:t>
            </a:r>
            <a:r>
              <a:rPr lang="es-EC">
                <a:latin typeface="Arial"/>
              </a:rPr>
              <a:t> Devuelve el número de serie de la fecha antes o después de un Número especificado de días laborables.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DIAS.LAB:</a:t>
            </a:r>
            <a:r>
              <a:rPr lang="es-EC">
                <a:latin typeface="Arial"/>
              </a:rPr>
              <a:t> Devuelve el número total de días laborables entre dos fechas.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DIAS360:</a:t>
            </a:r>
            <a:r>
              <a:rPr lang="es-EC">
                <a:latin typeface="Arial"/>
              </a:rPr>
              <a:t> Calcula el número de días entre dos fechas basándose en un año de 360 días (doce meses de 30 días).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DIASEM:</a:t>
            </a:r>
            <a:r>
              <a:rPr lang="es-EC">
                <a:latin typeface="Arial"/>
              </a:rPr>
              <a:t> Devuelve un número de 1 a 7 que identifica el día de la semana.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FECHA:</a:t>
            </a:r>
            <a:r>
              <a:rPr lang="es-EC">
                <a:latin typeface="Arial"/>
              </a:rPr>
              <a:t> Devuelve el número que representa la fecha en código de fecha y hora de Microsoft Excel.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FECHA.MES:</a:t>
            </a:r>
            <a:r>
              <a:rPr lang="es-EC">
                <a:latin typeface="Arial"/>
              </a:rPr>
              <a:t> Devuelve el número de serie de la fecha que es el número indicado de meses antes o después de la fecha inicial.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32000" y="576000"/>
            <a:ext cx="8280000" cy="62334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>
                <a:latin typeface="Arial"/>
              </a:rPr>
              <a:t>FECHANUMERO:</a:t>
            </a:r>
            <a:r>
              <a:rPr lang="es-EC">
                <a:latin typeface="Arial"/>
              </a:rPr>
              <a:t> Convierte una fecha en forma de texto en un número que representa la fecha en código de fecha y hora de Microsoft Excel.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FIN.MES:</a:t>
            </a:r>
            <a:r>
              <a:rPr lang="es-EC">
                <a:latin typeface="Arial"/>
              </a:rPr>
              <a:t> Devuelve el número de serie del último día del mes antes o después del Número especificado de meses.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FRAC.AÑO:</a:t>
            </a:r>
            <a:r>
              <a:rPr lang="es-EC">
                <a:latin typeface="Arial"/>
              </a:rPr>
              <a:t> Devuelve la fracción del año que representa el número de días completos entre la fecha_inicial y la fecha_fin.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HORA:</a:t>
            </a:r>
            <a:r>
              <a:rPr lang="es-EC">
                <a:latin typeface="Arial"/>
              </a:rPr>
              <a:t> Devuelve la hora como un número de 0 (12:00 a.m.) a</a:t>
            </a:r>
            <a:endParaRPr/>
          </a:p>
          <a:p>
            <a:r>
              <a:rPr lang="es-EC">
                <a:latin typeface="Arial"/>
              </a:rPr>
              <a:t>23 (11:00 p.m.).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HORANUMERO:</a:t>
            </a:r>
            <a:r>
              <a:rPr lang="es-EC">
                <a:latin typeface="Arial"/>
              </a:rPr>
              <a:t> Convierte una hora de texto en un número de serie de Excel para una hora, un número De 0 (12:00:00 a.m.) a 0.999988426 (11:59:59 p.m.). Da formato al número con un formato de hora después de introducir la fórmula.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HOY:</a:t>
            </a:r>
            <a:r>
              <a:rPr lang="es-EC">
                <a:latin typeface="Arial"/>
              </a:rPr>
              <a:t> Devuelve la fecha actual con formato de fecha.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MES:</a:t>
            </a:r>
            <a:r>
              <a:rPr lang="es-EC">
                <a:latin typeface="Arial"/>
              </a:rPr>
              <a:t> Devuelve el mes, un número entero de 1 (enero) a 12 (diciembre).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MINUTO:</a:t>
            </a:r>
            <a:r>
              <a:rPr lang="es-EC">
                <a:latin typeface="Arial"/>
              </a:rPr>
              <a:t> Devuelve el minuto, un número de 0 a 59.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849600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>
                <a:latin typeface="Arial"/>
              </a:rPr>
              <a:t>NSHORA:</a:t>
            </a:r>
            <a:r>
              <a:rPr lang="es-EC">
                <a:latin typeface="Arial"/>
              </a:rPr>
              <a:t> Convierte horas, minutos y segundos dados como números en un número de serie de Excel, con formato de hora.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NUM.DE.SEMANA:</a:t>
            </a:r>
            <a:r>
              <a:rPr lang="es-EC">
                <a:latin typeface="Arial"/>
              </a:rPr>
              <a:t> Devuelve el número de semanas en el año.</a:t>
            </a:r>
            <a:endParaRPr/>
          </a:p>
          <a:p>
            <a:endParaRPr/>
          </a:p>
          <a:p>
            <a:r>
              <a:rPr b="1" lang="es-EC">
                <a:latin typeface="Arial"/>
              </a:rPr>
              <a:t>SEGUNDO:</a:t>
            </a:r>
            <a:r>
              <a:rPr lang="es-EC">
                <a:latin typeface="Arial"/>
              </a:rPr>
              <a:t> Devuelve el segundo, un número de 0 a 59.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68000" y="2808000"/>
            <a:ext cx="3096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3600">
                <a:latin typeface="Arial"/>
              </a:rPr>
              <a:t>PRACTICA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32000" y="576000"/>
            <a:ext cx="8280000" cy="5721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>
                <a:latin typeface="Arial"/>
              </a:rPr>
              <a:t>1) Calcule la edad de Luis, donde su fecha de nacimiento es el 1987-11-12?</a:t>
            </a:r>
            <a:endParaRPr/>
          </a:p>
          <a:p>
            <a:endParaRPr/>
          </a:p>
          <a:p>
            <a:r>
              <a:rPr lang="es-EC">
                <a:latin typeface="Arial"/>
              </a:rPr>
              <a:t>2) Dado el siguiente reporte del reloj biométrico de Juan Pablo: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5/7/2015 9:01:13 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5/7/2015 12:43:18 PM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5/7/2015 2:31:15 PM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5/7/2015 7:00:33 PM</a:t>
            </a:r>
            <a:endParaRPr/>
          </a:p>
          <a:p>
            <a:endParaRPr/>
          </a:p>
          <a:p>
            <a:r>
              <a:rPr lang="es-EC">
                <a:latin typeface="Arial"/>
              </a:rPr>
              <a:t>Cuantas horas ha trabajado Juan Pablo el 7 de mayo del 2015?</a:t>
            </a:r>
            <a:endParaRPr/>
          </a:p>
          <a:p>
            <a:endParaRPr/>
          </a:p>
          <a:p>
            <a:r>
              <a:rPr lang="es-EC">
                <a:latin typeface="Arial"/>
              </a:rPr>
              <a:t>3) Si Juan entro a trabajar el 1 de mayo del 2011, y salio del trabajo el 31 de diciembre del 2013, Cuanto dinero gano en la empresa, suponiendo que se le pago de manera constante $8 la hora?</a:t>
            </a:r>
            <a:endParaRPr/>
          </a:p>
          <a:p>
            <a:endParaRPr/>
          </a:p>
          <a:p>
            <a:r>
              <a:rPr lang="es-EC">
                <a:latin typeface="Arial"/>
              </a:rPr>
              <a:t>4) Cual es la diferencia de años entre 2011-05-05 y 2001-04-04?</a:t>
            </a:r>
            <a:endParaRPr/>
          </a:p>
          <a:p>
            <a:endParaRPr/>
          </a:p>
          <a:p>
            <a:r>
              <a:rPr lang="es-EC">
                <a:latin typeface="Arial"/>
              </a:rPr>
              <a:t>5) Si Enrique ha comprado un seguro médico el 2008-08-31, donde lo mantuvo hasta el 2013-12-21, Obtenga el rango de fechas de pago mensual del seguro médico?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