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5.jpeg" ContentType="image/jpeg"/>
  <Override PartName="/ppt/media/image23.jpeg" ContentType="image/jpeg"/>
  <Override PartName="/ppt/media/image21.jpeg" ContentType="image/jpeg"/>
  <Override PartName="/ppt/media/image24.jpeg" ContentType="image/jpeg"/>
  <Override PartName="/ppt/media/image19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1.jpeg" ContentType="image/jpeg"/>
  <Override PartName="/ppt/media/image10.png" ContentType="image/png"/>
  <Override PartName="/ppt/media/image22.jpeg" ContentType="image/jpeg"/>
  <Override PartName="/ppt/media/image9.png" ContentType="image/png"/>
  <Override PartName="/ppt/media/image26.jpeg" ContentType="image/jpe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13.jpeg" ContentType="image/jpeg"/>
  <Override PartName="/ppt/media/image20.jpeg" ContentType="image/jpeg"/>
  <Override PartName="/ppt/media/image12.jpeg" ContentType="image/jpeg"/>
  <Override PartName="/ppt/media/image3.png" ContentType="image/png"/>
  <Override PartName="/ppt/media/image2.png" ContentType="image/png"/>
  <Override PartName="/ppt/media/image14.jpeg" ContentType="image/jpe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88320" y="570240"/>
            <a:ext cx="7755840" cy="488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88320" y="570240"/>
            <a:ext cx="7755840" cy="488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8320" y="570240"/>
            <a:ext cx="7755840" cy="488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674616"/>
              </a:gs>
            </a:gsLst>
            <a:path path="rect"/>
          </a:gradFill>
          <a:ln w="1908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360360" y="616140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C" sz="1200">
                <a:solidFill>
                  <a:srgbClr val="ece9c6"/>
                </a:solidFill>
                <a:latin typeface="Book Antiqua"/>
              </a:rPr>
              <a:t>6/06/15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16140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639120" y="616140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4189251-3EB0-46B8-B52D-C8D6DE9D13C7}" type="slidenum">
              <a:rPr lang="es-EC" sz="1200">
                <a:solidFill>
                  <a:srgbClr val="ece9c6"/>
                </a:solidFill>
                <a:latin typeface="Book Antiqua"/>
              </a:rPr>
              <a:t>&lt;número&gt;</a:t>
            </a:fld>
            <a:endParaRPr/>
          </a:p>
        </p:txBody>
      </p:sp>
      <p:sp>
        <p:nvSpPr>
          <p:cNvPr id="5" name="CustomShape 5"/>
          <p:cNvSpPr/>
          <p:nvPr/>
        </p:nvSpPr>
        <p:spPr>
          <a:xfrm>
            <a:off x="4310640" y="2887560"/>
            <a:ext cx="592560" cy="913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C" sz="5400">
                <a:solidFill>
                  <a:srgbClr val="e1dca5"/>
                </a:solidFill>
                <a:latin typeface="Wingdings"/>
              </a:rPr>
              <a:t></a:t>
            </a:r>
            <a:endParaRPr/>
          </a:p>
        </p:txBody>
      </p:sp>
      <p:sp>
        <p:nvSpPr>
          <p:cNvPr id="6" name="Line 6"/>
          <p:cNvSpPr/>
          <p:nvPr/>
        </p:nvSpPr>
        <p:spPr>
          <a:xfrm flipH="1" flipV="1">
            <a:off x="1193760" y="3431520"/>
            <a:ext cx="3119760" cy="1440"/>
          </a:xfrm>
          <a:prstGeom prst="line">
            <a:avLst/>
          </a:prstGeom>
          <a:ln w="12600">
            <a:solidFill>
              <a:srgbClr val="e1dca5"/>
            </a:solidFill>
            <a:round/>
          </a:ln>
        </p:spPr>
      </p:sp>
      <p:sp>
        <p:nvSpPr>
          <p:cNvPr id="7" name="Line 7"/>
          <p:cNvSpPr/>
          <p:nvPr/>
        </p:nvSpPr>
        <p:spPr>
          <a:xfrm flipH="1" flipV="1">
            <a:off x="4853160" y="3429000"/>
            <a:ext cx="3119760" cy="1440"/>
          </a:xfrm>
          <a:prstGeom prst="line">
            <a:avLst/>
          </a:prstGeom>
          <a:ln w="12600">
            <a:solidFill>
              <a:srgbClr val="e1dca5"/>
            </a:solidFill>
            <a:round/>
          </a:ln>
        </p:spPr>
      </p: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1183320" y="1387800"/>
            <a:ext cx="6777000" cy="1731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s-ES" sz="5400">
                <a:solidFill>
                  <a:srgbClr val="ffffff"/>
                </a:solidFill>
                <a:latin typeface="Book Antiqua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2400">
                <a:latin typeface="Book Antiqua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000">
                <a:latin typeface="Book Antiqua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Book Antiqua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1600">
                <a:latin typeface="Book Antiqua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Book Antiqua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Book Antiqua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Book Antiqua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1ca75"/>
              </a:gs>
            </a:gsLst>
            <a:path path="rect"/>
          </a:gradFill>
          <a:ln w="19080">
            <a:noFill/>
          </a:ln>
        </p:spPr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99120" y="2248200"/>
            <a:ext cx="7745040" cy="3877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Séptimo nivel del esquemaHaga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"/>
            </a:pPr>
            <a:r>
              <a:rPr lang="es-ES" sz="2200">
                <a:solidFill>
                  <a:srgbClr val="262626"/>
                </a:solidFill>
                <a:latin typeface="Book Antiqua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"/>
            </a:pPr>
            <a:r>
              <a:rPr lang="es-ES" sz="2000">
                <a:solidFill>
                  <a:srgbClr val="262626"/>
                </a:solidFill>
                <a:latin typeface="Book Antiqua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"/>
            </a:pPr>
            <a:r>
              <a:rPr lang="es-ES">
                <a:solidFill>
                  <a:srgbClr val="262626"/>
                </a:solidFill>
                <a:latin typeface="Book Antiqua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"/>
            </a:pPr>
            <a:r>
              <a:rPr lang="es-ES" sz="1600">
                <a:solidFill>
                  <a:srgbClr val="262626"/>
                </a:solidFill>
                <a:latin typeface="Book Antiqua"/>
              </a:rPr>
              <a:t>Quinto nivel</a:t>
            </a:r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360360" y="616140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C" sz="1200">
                <a:solidFill>
                  <a:srgbClr val="895d1d"/>
                </a:solidFill>
                <a:latin typeface="Book Antiqua"/>
              </a:rPr>
              <a:t>6/06/15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124080" y="616140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6639120" y="616140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8758614-0724-418E-8968-E88F2616081A}" type="slidenum">
              <a:rPr lang="es-EC" sz="1200">
                <a:solidFill>
                  <a:srgbClr val="895d1d"/>
                </a:solidFill>
                <a:latin typeface="Book Antiqua"/>
              </a:rPr>
              <a:t>&lt;número&gt;</a:t>
            </a:fld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3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5400">
                <a:solidFill>
                  <a:srgbClr val="895d1d"/>
                </a:solidFill>
                <a:latin typeface="Book Antiqua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50" name="CustomShape 7"/>
          <p:cNvSpPr/>
          <p:nvPr/>
        </p:nvSpPr>
        <p:spPr>
          <a:xfrm>
            <a:off x="4289400" y="1392120"/>
            <a:ext cx="592560" cy="913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C" sz="5400">
                <a:solidFill>
                  <a:srgbClr val="dba455"/>
                </a:solidFill>
                <a:latin typeface="Wingdings"/>
              </a:rPr>
              <a:t></a:t>
            </a:r>
            <a:endParaRPr/>
          </a:p>
        </p:txBody>
      </p:sp>
      <p:sp>
        <p:nvSpPr>
          <p:cNvPr id="51" name="Line 8"/>
          <p:cNvSpPr/>
          <p:nvPr/>
        </p:nvSpPr>
        <p:spPr>
          <a:xfrm flipH="1" flipV="1">
            <a:off x="1172520" y="1936080"/>
            <a:ext cx="3119760" cy="1800"/>
          </a:xfrm>
          <a:prstGeom prst="line">
            <a:avLst/>
          </a:prstGeom>
          <a:ln w="12600">
            <a:solidFill>
              <a:srgbClr val="dba455"/>
            </a:solidFill>
            <a:round/>
          </a:ln>
        </p:spPr>
      </p:sp>
      <p:sp>
        <p:nvSpPr>
          <p:cNvPr id="52" name="Line 9"/>
          <p:cNvSpPr/>
          <p:nvPr/>
        </p:nvSpPr>
        <p:spPr>
          <a:xfrm flipH="1" flipV="1">
            <a:off x="4831920" y="1933200"/>
            <a:ext cx="3119760" cy="1440"/>
          </a:xfrm>
          <a:prstGeom prst="line">
            <a:avLst/>
          </a:prstGeom>
          <a:ln w="12600">
            <a:solidFill>
              <a:srgbClr val="dba455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1ca75"/>
              </a:gs>
            </a:gsLst>
            <a:path path="rect"/>
          </a:gradFill>
          <a:ln w="1908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3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5400">
                <a:solidFill>
                  <a:srgbClr val="895d1d"/>
                </a:solidFill>
                <a:latin typeface="Book Antiqua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360360" y="616140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C" sz="1200">
                <a:solidFill>
                  <a:srgbClr val="895d1d"/>
                </a:solidFill>
                <a:latin typeface="Book Antiqua"/>
              </a:rPr>
              <a:t>6/06/15</a:t>
            </a:r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3124080" y="616140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6639120" y="616140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06F14E1-9A63-4780-A080-79F17478150D}" type="slidenum">
              <a:rPr lang="es-EC" sz="1200">
                <a:solidFill>
                  <a:srgbClr val="895d1d"/>
                </a:solidFill>
                <a:latin typeface="Book Antiqua"/>
              </a:rPr>
              <a:t>&lt;número&gt;</a:t>
            </a:fld>
            <a:endParaRPr/>
          </a:p>
        </p:txBody>
      </p:sp>
      <p:sp>
        <p:nvSpPr>
          <p:cNvPr id="92" name="CustomShape 6"/>
          <p:cNvSpPr/>
          <p:nvPr/>
        </p:nvSpPr>
        <p:spPr>
          <a:xfrm>
            <a:off x="4289400" y="1392120"/>
            <a:ext cx="592560" cy="913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C" sz="5400">
                <a:solidFill>
                  <a:srgbClr val="dba455"/>
                </a:solidFill>
                <a:latin typeface="Wingdings"/>
              </a:rPr>
              <a:t></a:t>
            </a:r>
            <a:endParaRPr/>
          </a:p>
        </p:txBody>
      </p:sp>
      <p:sp>
        <p:nvSpPr>
          <p:cNvPr id="93" name="Line 7"/>
          <p:cNvSpPr/>
          <p:nvPr/>
        </p:nvSpPr>
        <p:spPr>
          <a:xfrm flipH="1" flipV="1">
            <a:off x="1172520" y="1936080"/>
            <a:ext cx="3119760" cy="1800"/>
          </a:xfrm>
          <a:prstGeom prst="line">
            <a:avLst/>
          </a:prstGeom>
          <a:ln w="12600">
            <a:solidFill>
              <a:srgbClr val="dba455"/>
            </a:solidFill>
            <a:round/>
          </a:ln>
        </p:spPr>
      </p:sp>
      <p:sp>
        <p:nvSpPr>
          <p:cNvPr id="94" name="Line 8"/>
          <p:cNvSpPr/>
          <p:nvPr/>
        </p:nvSpPr>
        <p:spPr>
          <a:xfrm flipH="1" flipV="1">
            <a:off x="4831920" y="1933200"/>
            <a:ext cx="3119760" cy="1440"/>
          </a:xfrm>
          <a:prstGeom prst="line">
            <a:avLst/>
          </a:prstGeom>
          <a:ln w="12600">
            <a:solidFill>
              <a:srgbClr val="dba455"/>
            </a:solidFill>
            <a:round/>
          </a:ln>
        </p:spPr>
      </p:sp>
      <p:sp>
        <p:nvSpPr>
          <p:cNvPr id="95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2400">
                <a:latin typeface="Book Antiqua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000">
                <a:latin typeface="Book Antiqua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Book Antiqua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1600">
                <a:latin typeface="Book Antiqua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Book Antiqua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Book Antiqua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Book Antiqua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27640" y="1845000"/>
            <a:ext cx="7772040" cy="14695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s-ES" sz="5400">
                <a:solidFill>
                  <a:srgbClr val="ffffff"/>
                </a:solidFill>
                <a:latin typeface="Book Antiqua"/>
              </a:rPr>
              <a:t>Informática básica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539640" y="1700640"/>
            <a:ext cx="7848360" cy="4608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96840" y="2180880"/>
            <a:ext cx="43200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1987, IBM PS2, IBM</a:t>
            </a:r>
            <a:endParaRPr/>
          </a:p>
        </p:txBody>
      </p:sp>
      <p:pic>
        <p:nvPicPr>
          <p:cNvPr id="175" name="3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40" y="1350720"/>
            <a:ext cx="2269800" cy="2060640"/>
          </a:xfrm>
          <a:prstGeom prst="rect">
            <a:avLst/>
          </a:prstGeom>
          <a:ln>
            <a:noFill/>
          </a:ln>
        </p:spPr>
      </p:pic>
      <p:sp>
        <p:nvSpPr>
          <p:cNvPr id="176" name="CustomShape 2"/>
          <p:cNvSpPr/>
          <p:nvPr/>
        </p:nvSpPr>
        <p:spPr>
          <a:xfrm>
            <a:off x="539640" y="4581000"/>
            <a:ext cx="43200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Recomendación</a:t>
            </a: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971640" y="5301360"/>
            <a:ext cx="43200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Piratas del Silicon Valley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/>
        </p:nvGraphicFramePr>
        <p:xfrm>
          <a:off x="395640" y="1124640"/>
          <a:ext cx="7992360" cy="5112360"/>
        </p:xfrm>
        <a:graphic>
          <a:graphicData uri="http://schemas.openxmlformats.org/drawingml/2006/table">
            <a:tbl>
              <a:tblPr/>
              <a:tblGrid>
                <a:gridCol w="4040640"/>
                <a:gridCol w="2036160"/>
                <a:gridCol w="1915560"/>
              </a:tblGrid>
              <a:tr h="46116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s-EC" sz="1200">
                          <a:solidFill>
                            <a:srgbClr val="ffffff"/>
                          </a:solidFill>
                          <a:latin typeface="Book Antiqua"/>
                        </a:rPr>
                        <a:t>PARAMETROS DE EVALUACION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s-EC" sz="1200">
                          <a:solidFill>
                            <a:srgbClr val="ffffff"/>
                          </a:solidFill>
                          <a:latin typeface="Book Antiqua"/>
                        </a:rPr>
                        <a:t>PORCENTAJES</a:t>
                      </a:r>
                      <a:endParaRPr/>
                    </a:p>
                  </a:txBody>
                  <a:tcPr/>
                </a:tc>
              </a:tr>
              <a:tr h="462600"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C" sz="1200">
                          <a:solidFill>
                            <a:srgbClr val="000000"/>
                          </a:solidFill>
                          <a:latin typeface="Book Antiqua"/>
                        </a:rPr>
                        <a:t>1er. PARCIAL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C" sz="1200">
                          <a:solidFill>
                            <a:srgbClr val="000000"/>
                          </a:solidFill>
                          <a:latin typeface="Book Antiqua"/>
                        </a:rPr>
                        <a:t>2do. PARCIAL</a:t>
                      </a:r>
                      <a:endParaRPr/>
                    </a:p>
                  </a:txBody>
                  <a:tcPr/>
                </a:tc>
              </a:tr>
              <a:tr h="950040">
                <a:tc>
                  <a:txBody>
                    <a:bodyPr lIns="68400" rIns="68400" tIns="0" bIns="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es-EC" sz="1200">
                          <a:solidFill>
                            <a:srgbClr val="ffffff"/>
                          </a:solidFill>
                          <a:latin typeface="Book Antiqua"/>
                        </a:rPr>
                        <a:t>Pruebas parciales dentro del proceso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C" sz="1200">
                          <a:solidFill>
                            <a:srgbClr val="000000"/>
                          </a:solidFill>
                          <a:latin typeface="Book Antiqua"/>
                        </a:rPr>
                        <a:t>20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C" sz="1200">
                          <a:solidFill>
                            <a:srgbClr val="000000"/>
                          </a:solidFill>
                          <a:latin typeface="Book Antiqua"/>
                        </a:rPr>
                        <a:t>15</a:t>
                      </a:r>
                      <a:endParaRPr/>
                    </a:p>
                  </a:txBody>
                  <a:tcPr/>
                </a:tc>
              </a:tr>
              <a:tr h="462600">
                <a:tc>
                  <a:txBody>
                    <a:bodyPr lIns="68400" rIns="68400" tIns="0" bIns="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es-EC" sz="1200">
                          <a:solidFill>
                            <a:srgbClr val="ffffff"/>
                          </a:solidFill>
                          <a:latin typeface="Book Antiqua"/>
                        </a:rPr>
                        <a:t>Presentación de informes escritos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C" sz="1200">
                          <a:solidFill>
                            <a:srgbClr val="000000"/>
                          </a:solidFill>
                          <a:latin typeface="Book Antiqua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C" sz="1200">
                          <a:solidFill>
                            <a:srgbClr val="000000"/>
                          </a:solidFill>
                          <a:latin typeface="Book Antiqua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462600">
                <a:tc>
                  <a:txBody>
                    <a:bodyPr lIns="68400" rIns="68400" tIns="0" bIns="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es-EC" sz="1200">
                          <a:solidFill>
                            <a:srgbClr val="ffffff"/>
                          </a:solidFill>
                          <a:latin typeface="Book Antiqua"/>
                        </a:rPr>
                        <a:t>Investigaciones bibliográficas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C" sz="1200">
                          <a:solidFill>
                            <a:srgbClr val="000000"/>
                          </a:solidFill>
                          <a:latin typeface="Book Antiqua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C" sz="1200">
                          <a:solidFill>
                            <a:srgbClr val="000000"/>
                          </a:solidFill>
                          <a:latin typeface="Book Antiqua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462600">
                <a:tc>
                  <a:txBody>
                    <a:bodyPr lIns="68400" rIns="68400" tIns="0" bIns="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es-EC" sz="1200">
                          <a:solidFill>
                            <a:srgbClr val="ffffff"/>
                          </a:solidFill>
                          <a:latin typeface="Book Antiqua"/>
                        </a:rPr>
                        <a:t>Participación en clase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C" sz="1200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C" sz="1200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462600">
                <a:tc>
                  <a:txBody>
                    <a:bodyPr lIns="68400" rIns="68400" tIns="0" bIns="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es-EC" sz="1200">
                          <a:solidFill>
                            <a:srgbClr val="ffffff"/>
                          </a:solidFill>
                          <a:latin typeface="Book Antiqua"/>
                        </a:rPr>
                        <a:t>Trabajo autónomo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C" sz="1200">
                          <a:solidFill>
                            <a:srgbClr val="000000"/>
                          </a:solidFill>
                          <a:latin typeface="Book Antiqua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C" sz="1200">
                          <a:solidFill>
                            <a:srgbClr val="000000"/>
                          </a:solidFill>
                          <a:latin typeface="Book Antiqua"/>
                        </a:rPr>
                        <a:t>10</a:t>
                      </a:r>
                      <a:endParaRPr/>
                    </a:p>
                  </a:txBody>
                  <a:tcPr/>
                </a:tc>
              </a:tr>
              <a:tr h="462600">
                <a:tc>
                  <a:txBody>
                    <a:bodyPr lIns="68400" rIns="68400" tIns="0" bIns="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es-EC" sz="1200">
                          <a:solidFill>
                            <a:srgbClr val="ffffff"/>
                          </a:solidFill>
                          <a:latin typeface="Book Antiqua"/>
                        </a:rPr>
                        <a:t>Prácticas de laboratorio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C" sz="1200">
                          <a:solidFill>
                            <a:srgbClr val="000000"/>
                          </a:solidFill>
                          <a:latin typeface="Book Antiqua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C" sz="1200">
                          <a:solidFill>
                            <a:srgbClr val="000000"/>
                          </a:solidFill>
                          <a:latin typeface="Book Antiqua"/>
                        </a:rPr>
                        <a:t>10</a:t>
                      </a:r>
                      <a:endParaRPr/>
                    </a:p>
                  </a:txBody>
                  <a:tcPr/>
                </a:tc>
              </a:tr>
              <a:tr h="462600">
                <a:tc>
                  <a:txBody>
                    <a:bodyPr lIns="0" rIns="0" tIns="0" bIns="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es-EC" sz="1200">
                          <a:solidFill>
                            <a:srgbClr val="ffffff"/>
                          </a:solidFill>
                          <a:latin typeface="Book Antiqua"/>
                        </a:rPr>
                        <a:t>P</a:t>
                      </a:r>
                      <a:r>
                        <a:rPr b="1" lang="es-EC" sz="1200">
                          <a:solidFill>
                            <a:srgbClr val="ffffff"/>
                          </a:solidFill>
                          <a:latin typeface="Book Antiqua"/>
                        </a:rPr>
                        <a:t>rácticas de campo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C" sz="1200">
                          <a:solidFill>
                            <a:srgbClr val="000000"/>
                          </a:solidFill>
                          <a:latin typeface="Book Antiqua"/>
                          <a:ea typeface="Droid Sans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C" sz="1200">
                          <a:solidFill>
                            <a:srgbClr val="000000"/>
                          </a:solidFill>
                          <a:latin typeface="Book Antiqua"/>
                          <a:ea typeface="Droid Sans"/>
                        </a:rPr>
                        <a:t>30</a:t>
                      </a:r>
                      <a:endParaRPr/>
                    </a:p>
                  </a:txBody>
                  <a:tcPr/>
                </a:tc>
              </a:tr>
              <a:tr h="462600">
                <a:tc>
                  <a:txBody>
                    <a:bodyPr lIns="68400" rIns="68400" tIns="0" bIns="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es-EC" sz="1200">
                          <a:solidFill>
                            <a:srgbClr val="ffffff"/>
                          </a:solidFill>
                          <a:latin typeface="Book Antiqua"/>
                        </a:rPr>
                        <a:t>Exámenes Finales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C" sz="1200">
                          <a:solidFill>
                            <a:srgbClr val="000000"/>
                          </a:solidFill>
                          <a:latin typeface="Book Antiqua"/>
                        </a:rPr>
                        <a:t>30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C" sz="1200">
                          <a:solidFill>
                            <a:srgbClr val="000000"/>
                          </a:solidFill>
                          <a:latin typeface="Book Antiqua"/>
                        </a:rPr>
                        <a:t>30</a:t>
                      </a:r>
                      <a:endParaRPr/>
                    </a:p>
                  </a:txBody>
                  <a:tcPr/>
                </a:tc>
              </a:tr>
              <a:tr h="462960">
                <a:tc>
                  <a:txBody>
                    <a:bodyPr lIns="68400" rIns="68400" tIns="0" bIns="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es-EC" sz="1200">
                          <a:solidFill>
                            <a:srgbClr val="ffffff"/>
                          </a:solidFill>
                          <a:latin typeface="Book Antiqua"/>
                        </a:rPr>
                        <a:t>Total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C" sz="1200">
                          <a:solidFill>
                            <a:srgbClr val="000000"/>
                          </a:solidFill>
                          <a:latin typeface="Book Antiqua"/>
                        </a:rPr>
                        <a:t>100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C" sz="1200">
                          <a:solidFill>
                            <a:srgbClr val="000000"/>
                          </a:solidFill>
                          <a:latin typeface="Book Antiqua"/>
                        </a:rPr>
                        <a:t>100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3" name="CustomShape 2"/>
          <p:cNvSpPr/>
          <p:nvPr/>
        </p:nvSpPr>
        <p:spPr>
          <a:xfrm>
            <a:off x="318600" y="472680"/>
            <a:ext cx="3156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Book Antiqua"/>
              </a:rPr>
              <a:t>Parámetros de Evaluación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88320" y="570240"/>
            <a:ext cx="7755840" cy="1053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5400">
                <a:solidFill>
                  <a:srgbClr val="000000"/>
                </a:solidFill>
                <a:latin typeface="Book Antiqua"/>
              </a:rPr>
              <a:t>¿Que es la Informática?</a:t>
            </a:r>
            <a:r>
              <a:rPr lang="es-ES" sz="5400">
                <a:solidFill>
                  <a:srgbClr val="000000"/>
                </a:solidFill>
                <a:latin typeface="Book Antiqua"/>
              </a:rPr>
              <a:t>
</a:t>
            </a:r>
            <a:endParaRPr/>
          </a:p>
        </p:txBody>
      </p:sp>
      <p:pic>
        <p:nvPicPr>
          <p:cNvPr id="135" name="3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47600" y="3069000"/>
            <a:ext cx="2592000" cy="304776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570240" y="2711520"/>
            <a:ext cx="1828440" cy="640440"/>
          </a:xfrm>
          <a:prstGeom prst="rect">
            <a:avLst/>
          </a:prstGeom>
          <a:noFill/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s-EC" sz="3600">
                <a:solidFill>
                  <a:srgbClr val="b96a62"/>
                </a:solidFill>
                <a:latin typeface="Book Antiqua"/>
              </a:rPr>
              <a:t>Datos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5724000" y="2702880"/>
            <a:ext cx="3096720" cy="57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s-EC" sz="3200">
                <a:solidFill>
                  <a:srgbClr val="ffae7d"/>
                </a:solidFill>
                <a:latin typeface="Book Antiqua"/>
              </a:rPr>
              <a:t>Información</a:t>
            </a:r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845280" y="4054680"/>
            <a:ext cx="1511640" cy="57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73624"/>
          </a:solidFill>
          <a:ln w="19080">
            <a:solidFill>
              <a:srgbClr val="4e1f14"/>
            </a:solidFill>
            <a:round/>
          </a:ln>
        </p:spPr>
      </p:sp>
      <p:sp>
        <p:nvSpPr>
          <p:cNvPr id="139" name="CustomShape 5"/>
          <p:cNvSpPr/>
          <p:nvPr/>
        </p:nvSpPr>
        <p:spPr>
          <a:xfrm>
            <a:off x="6084000" y="4054680"/>
            <a:ext cx="1511640" cy="57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73624"/>
          </a:solidFill>
          <a:ln w="19080">
            <a:solidFill>
              <a:srgbClr val="4e1f14"/>
            </a:solidFill>
            <a:round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88320" y="570240"/>
            <a:ext cx="7755840" cy="1053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5400">
                <a:solidFill>
                  <a:srgbClr val="895d1d"/>
                </a:solidFill>
                <a:latin typeface="Book Antiqua"/>
              </a:rPr>
              <a:t>Historia de la Informática</a:t>
            </a:r>
            <a:endParaRPr/>
          </a:p>
        </p:txBody>
      </p:sp>
      <p:pic>
        <p:nvPicPr>
          <p:cNvPr id="141" name="3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7640" y="1650240"/>
            <a:ext cx="2016000" cy="127440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3564000" y="2087640"/>
            <a:ext cx="468000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Hace 2000  años aproximadamente, Abaco Chino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3660840" y="3506040"/>
            <a:ext cx="364716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Siglo XVII, Calculadora Pascal</a:t>
            </a:r>
            <a:endParaRPr/>
          </a:p>
        </p:txBody>
      </p:sp>
      <p:pic>
        <p:nvPicPr>
          <p:cNvPr id="144" name="2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7640" y="3069000"/>
            <a:ext cx="2016000" cy="1274400"/>
          </a:xfrm>
          <a:prstGeom prst="rect">
            <a:avLst/>
          </a:prstGeom>
          <a:ln>
            <a:noFill/>
          </a:ln>
        </p:spPr>
      </p:pic>
      <p:pic>
        <p:nvPicPr>
          <p:cNvPr id="145" name="7 Imagen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78760" y="4581000"/>
            <a:ext cx="1982520" cy="1237680"/>
          </a:xfrm>
          <a:prstGeom prst="rect">
            <a:avLst/>
          </a:prstGeom>
          <a:ln>
            <a:noFill/>
          </a:ln>
        </p:spPr>
      </p:pic>
      <p:sp>
        <p:nvSpPr>
          <p:cNvPr id="146" name="CustomShape 4"/>
          <p:cNvSpPr/>
          <p:nvPr/>
        </p:nvSpPr>
        <p:spPr>
          <a:xfrm>
            <a:off x="3660840" y="4799880"/>
            <a:ext cx="364716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Siglo XVIII, Maquina de  Leibnitz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4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3640" y="836640"/>
            <a:ext cx="2304000" cy="165600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3529800" y="5110560"/>
            <a:ext cx="432000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1944, Eniac,  John Presper Eckert 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3540240" y="1408320"/>
            <a:ext cx="432000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Siglo XIX, Máquina analítica, Babbage</a:t>
            </a:r>
            <a:endParaRPr/>
          </a:p>
        </p:txBody>
      </p:sp>
      <p:pic>
        <p:nvPicPr>
          <p:cNvPr id="150" name="7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3640" y="4581000"/>
            <a:ext cx="2304000" cy="1458360"/>
          </a:xfrm>
          <a:prstGeom prst="rect">
            <a:avLst/>
          </a:prstGeom>
          <a:ln>
            <a:noFill/>
          </a:ln>
        </p:spPr>
      </p:pic>
      <p:pic>
        <p:nvPicPr>
          <p:cNvPr id="151" name="8 Imagen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59520" y="2709000"/>
            <a:ext cx="2304000" cy="158436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3504960" y="3119040"/>
            <a:ext cx="432000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1936, Maquina de Turing,  Alan Turing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4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" y="620640"/>
            <a:ext cx="2448000" cy="172800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3701520" y="2997000"/>
            <a:ext cx="432000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1951, Univac II, John Presper Eckert </a:t>
            </a:r>
            <a:endParaRPr/>
          </a:p>
        </p:txBody>
      </p:sp>
      <p:pic>
        <p:nvPicPr>
          <p:cNvPr id="155" name="6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1280" y="2637000"/>
            <a:ext cx="2448000" cy="172800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3692880" y="1360800"/>
            <a:ext cx="432000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1951, Univac I, John Presper Eckert </a:t>
            </a:r>
            <a:endParaRPr/>
          </a:p>
        </p:txBody>
      </p:sp>
      <p:pic>
        <p:nvPicPr>
          <p:cNvPr id="157" name="8 Imagen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91480" y="4653000"/>
            <a:ext cx="2396160" cy="172800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3675960" y="5112360"/>
            <a:ext cx="43200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1960, IBM 7070, IBM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360" y="472680"/>
            <a:ext cx="46832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Book Antiqua"/>
              </a:rPr>
              <a:t>Se Crearon Lenguajes de Programación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755640" y="980640"/>
            <a:ext cx="2664000" cy="255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s-EC">
                <a:solidFill>
                  <a:srgbClr val="000000"/>
                </a:solidFill>
                <a:latin typeface="Book Antiqua"/>
              </a:rPr>
              <a:t>Cobol,     1959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s-EC">
                <a:solidFill>
                  <a:srgbClr val="000000"/>
                </a:solidFill>
                <a:latin typeface="Book Antiqua"/>
              </a:rPr>
              <a:t>Algol,      1960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s-EC">
                <a:solidFill>
                  <a:srgbClr val="000000"/>
                </a:solidFill>
                <a:latin typeface="Book Antiqua"/>
              </a:rPr>
              <a:t>Lisp,        1962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s-EC">
                <a:solidFill>
                  <a:srgbClr val="000000"/>
                </a:solidFill>
                <a:latin typeface="Book Antiqua"/>
              </a:rPr>
              <a:t>Fortran,  1954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s-EC">
                <a:solidFill>
                  <a:srgbClr val="000000"/>
                </a:solidFill>
                <a:latin typeface="Book Antiqua"/>
              </a:rPr>
              <a:t>Basic,       1964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s-EC">
                <a:solidFill>
                  <a:srgbClr val="000000"/>
                </a:solidFill>
                <a:latin typeface="Book Antiqua"/>
              </a:rPr>
              <a:t>Pascal,      1971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1" name="7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5920" y="3016080"/>
            <a:ext cx="2396160" cy="169596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3871080" y="5157360"/>
            <a:ext cx="43200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1970, IBM 370, IBM</a:t>
            </a:r>
            <a:endParaRPr/>
          </a:p>
        </p:txBody>
      </p:sp>
      <p:pic>
        <p:nvPicPr>
          <p:cNvPr id="163" name="9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2280" y="4869000"/>
            <a:ext cx="2396880" cy="1669320"/>
          </a:xfrm>
          <a:prstGeom prst="rect">
            <a:avLst/>
          </a:prstGeom>
          <a:ln>
            <a:noFill/>
          </a:ln>
        </p:spPr>
      </p:pic>
      <p:sp>
        <p:nvSpPr>
          <p:cNvPr id="164" name="CustomShape 4"/>
          <p:cNvSpPr/>
          <p:nvPr/>
        </p:nvSpPr>
        <p:spPr>
          <a:xfrm>
            <a:off x="3871080" y="3498480"/>
            <a:ext cx="43200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1964, IBM 360, IBM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71400" y="1052640"/>
            <a:ext cx="2664000" cy="228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s-EC">
                <a:solidFill>
                  <a:srgbClr val="000000"/>
                </a:solidFill>
                <a:latin typeface="Book Antiqua"/>
              </a:rPr>
              <a:t>Cobol,     1970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s-EC">
                <a:solidFill>
                  <a:srgbClr val="000000"/>
                </a:solidFill>
                <a:latin typeface="Book Antiqua"/>
              </a:rPr>
              <a:t>Algol,      1968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s-EC">
                <a:solidFill>
                  <a:srgbClr val="000000"/>
                </a:solidFill>
                <a:latin typeface="Book Antiqua"/>
              </a:rPr>
              <a:t>Fortran,  1966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s-EC">
                <a:solidFill>
                  <a:srgbClr val="000000"/>
                </a:solidFill>
                <a:latin typeface="Book Antiqua"/>
              </a:rPr>
              <a:t>Basic,       1964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s-EC">
                <a:solidFill>
                  <a:srgbClr val="000000"/>
                </a:solidFill>
                <a:latin typeface="Book Antiqua"/>
              </a:rPr>
              <a:t>Pascal,      1971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-202320" y="472680"/>
            <a:ext cx="71596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Book Antiqua"/>
              </a:rPr>
              <a:t>Se estandarizaron los principales lenguajes de programación</a:t>
            </a:r>
            <a:endParaRPr/>
          </a:p>
        </p:txBody>
      </p:sp>
      <p:pic>
        <p:nvPicPr>
          <p:cNvPr id="167" name="7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1400" y="2925000"/>
            <a:ext cx="2379600" cy="1695960"/>
          </a:xfrm>
          <a:prstGeom prst="rect">
            <a:avLst/>
          </a:prstGeom>
          <a:ln>
            <a:noFill/>
          </a:ln>
        </p:spPr>
      </p:pic>
      <p:sp>
        <p:nvSpPr>
          <p:cNvPr id="168" name="CustomShape 3"/>
          <p:cNvSpPr/>
          <p:nvPr/>
        </p:nvSpPr>
        <p:spPr>
          <a:xfrm>
            <a:off x="3871080" y="3348360"/>
            <a:ext cx="43200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1974, Altair 8080, MITS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42560" y="472680"/>
            <a:ext cx="388152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C" sz="2400">
                <a:solidFill>
                  <a:srgbClr val="000000"/>
                </a:solidFill>
                <a:latin typeface="Book Antiqua"/>
              </a:rPr>
              <a:t>Ordenadores Personales</a:t>
            </a:r>
            <a:endParaRPr/>
          </a:p>
        </p:txBody>
      </p:sp>
      <p:pic>
        <p:nvPicPr>
          <p:cNvPr id="170" name="5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360" y="1484640"/>
            <a:ext cx="2397240" cy="1712160"/>
          </a:xfrm>
          <a:prstGeom prst="rect">
            <a:avLst/>
          </a:prstGeom>
          <a:ln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3564000" y="1940760"/>
            <a:ext cx="43200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1981, IBM PC, IBM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3699000" y="4149000"/>
            <a:ext cx="43200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1984, PC AT, IBM</a:t>
            </a:r>
            <a:endParaRPr/>
          </a:p>
        </p:txBody>
      </p:sp>
      <p:pic>
        <p:nvPicPr>
          <p:cNvPr id="173" name="9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5760" y="3492720"/>
            <a:ext cx="2408040" cy="17121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