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4.jpeg" ContentType="image/jpeg"/>
  <Override PartName="/ppt/media/image21.jpeg" ContentType="image/jpeg"/>
  <Override PartName="/ppt/media/image19.png" ContentType="image/png"/>
  <Override PartName="/ppt/media/image18.jpeg" ContentType="image/jpeg"/>
  <Override PartName="/ppt/media/image16.jpeg" ContentType="image/jpeg"/>
  <Override PartName="/ppt/media/image23.png" ContentType="image/png"/>
  <Override PartName="/ppt/media/image15.jpeg" ContentType="image/jpeg"/>
  <Override PartName="/ppt/media/image17.png" ContentType="image/png"/>
  <Override PartName="/ppt/media/image14.png" ContentType="image/png"/>
  <Override PartName="/ppt/media/image11.jpeg" ContentType="image/jpeg"/>
  <Override PartName="/ppt/media/image10.png" ContentType="image/png"/>
  <Override PartName="/ppt/media/image22.jpeg" ContentType="image/jpeg"/>
  <Override PartName="/ppt/media/image9.png" ContentType="image/png"/>
  <Override PartName="/ppt/media/image26.jpeg" ContentType="image/jpe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674616"/>
              </a:gs>
            </a:gsLst>
            <a:path path="rect"/>
          </a:gradFill>
          <a:ln w="1908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310640" y="2887560"/>
            <a:ext cx="592200" cy="912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e1dca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3" name="Line 3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4" name="Line 4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480" cy="105372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4289400" y="1392120"/>
            <a:ext cx="592200" cy="912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43" name="Line 3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44" name="Line 4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840" cy="68601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32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15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s-EC" sz="2760">
                <a:latin typeface="Arial"/>
              </a:rPr>
              <a:t>Segundo nivel del esquema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s-EC" sz="2360">
                <a:latin typeface="Arial"/>
              </a:rPr>
              <a:t>Tercer nivel del esquema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Cuarto nivel del esquema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s-EC" sz="197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1970">
                <a:latin typeface="Arial"/>
              </a:rPr>
              <a:t>Séptimo nivel del esquema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es-EC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EC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02CE8B0C-DB08-4EAF-82EE-BB5C0DBD3A39}" type="slidenum">
              <a:rPr lang="es-EC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7640" y="2637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Antivirus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99120" y="224820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262626"/>
                </a:solidFill>
                <a:latin typeface="Book Antiqua"/>
              </a:rPr>
              <a:t>Es el arte para resolver Problemas.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Que significa Heuristica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360" y="2349000"/>
            <a:ext cx="2000520" cy="29516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611640" y="44640"/>
            <a:ext cx="775548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Symantec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07640" y="980640"/>
            <a:ext cx="6696000" cy="630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C" sz="2300">
                <a:solidFill>
                  <a:srgbClr val="000000"/>
                </a:solidFill>
                <a:latin typeface="Book Antiqua"/>
              </a:rPr>
              <a:t>Symantec Corporation </a:t>
            </a:r>
            <a:r>
              <a:rPr lang="es-EC" sz="2300">
                <a:solidFill>
                  <a:srgbClr val="000000"/>
                </a:solidFill>
                <a:latin typeface="Book Antiqua"/>
              </a:rPr>
              <a:t>es una corporación internacional que desarrolla software para computadoras.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Symantec es también un líder de industria en la seguridad electrónica completa de mensajería, ofreciendo las soluciones para antispam y antivirus.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La organización Symantec Security Response es uno de los principales antivirus y grupos de investigación en la industria.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C" sz="2300">
                <a:solidFill>
                  <a:srgbClr val="000000"/>
                </a:solidFill>
                <a:latin typeface="Book Antiqua"/>
              </a:rPr>
              <a:t>Productos: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Norton AntiVirusNorton AntiVirus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Norton Internet Security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Norton 360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Norton 360 MultiDevice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360" y="1412640"/>
            <a:ext cx="2657160" cy="424764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39640" y="188640"/>
            <a:ext cx="7755480" cy="57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Panda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07640" y="880200"/>
            <a:ext cx="6048000" cy="667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Centrada inicialmente en la producción de software antivirus.</a:t>
            </a:r>
            <a:endParaRPr/>
          </a:p>
          <a:p>
            <a:pPr>
              <a:lnSpc>
                <a:spcPct val="100000"/>
              </a:lnSpc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Ademas incluye los siguientes software: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Cortafuegos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Deteccion de Spam y Spyware.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Prevencion CyberCrimen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Tipo de Malware.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Deteccion de intrusos en redes Wifi.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Sus herramientas son patentadas por TruePrevent.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En 2009 lanzo Panda Cloud Antivirus.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Permite analisis automatico de las amenazas, lo que le permite ser mas rapido y eficiente.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360" y="3213000"/>
            <a:ext cx="2676240" cy="11422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683640" y="0"/>
            <a:ext cx="7755480" cy="76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McAfee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251640" y="980640"/>
            <a:ext cx="5832000" cy="557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Es una compañía de software relacionada con la seguridad informática.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Su producto más conocido es el antivirus McAfee VirusScan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La empresa fue fundada en 1987 con el nombre de McAfee Associates.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McAfee compro Trusted Information Systems.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Trusted Information Systems  se encargó del desarrollo del Firewall Toolkit.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2010 Intel compro McAfee por 7.680 millones de dólares.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360" y="2421000"/>
            <a:ext cx="1857240" cy="295164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467640" y="116640"/>
            <a:ext cx="775548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Kaspersky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79640" y="908640"/>
            <a:ext cx="6408000" cy="582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Es un grupo internacional activo en, aproximadamente, 200 países del mundo. Su sede central se encuentra en Moscú, Rusia.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El grupo engloba 31 oficinas ubicadas en treinta países diferentes.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Lab es la empresa privada más grande del mundo y uno de los proveedores de protección TI con mayor crecimiento.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La línea actual de productos Kaspersky ofrece los siguientes productos: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Pure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Internet Security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AntiVirus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Mobile Security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AntiVirus para Mac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Kaspersky Password Manager y Kaspersky Small Office.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83640" y="116640"/>
            <a:ext cx="775548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Avast</a:t>
            </a:r>
            <a:endParaRPr/>
          </a:p>
        </p:txBody>
      </p:sp>
      <p:pic>
        <p:nvPicPr>
          <p:cNvPr id="156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7480" y="1154160"/>
            <a:ext cx="2126160" cy="522648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51640" y="836640"/>
            <a:ext cx="6696000" cy="703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Es un </a:t>
            </a:r>
            <a:r>
              <a:rPr i="1" lang="es-EC" sz="2200">
                <a:solidFill>
                  <a:srgbClr val="000000"/>
                </a:solidFill>
                <a:latin typeface="Book Antiqua"/>
              </a:rPr>
              <a:t>software </a:t>
            </a:r>
            <a:r>
              <a:rPr lang="es-EC" sz="2200">
                <a:solidFill>
                  <a:srgbClr val="000000"/>
                </a:solidFill>
                <a:latin typeface="Book Antiqua"/>
              </a:rPr>
              <a:t>antivirus y suite de seguridad de la firma checa AVAST Software.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Desarrollada a principios de la década de 1990.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Su cuota del mercado de 21,4% es el software antivirus gratuito más utilizado en el mundo.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Avast incluyó su propio sistema de recomendación de compras en línea, SafePrice, el cual se activaba automáticamente por defecto, añadido en su extensión Online Security.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Existen varias versiones: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EC" sz="2200">
                <a:solidFill>
                  <a:srgbClr val="000000"/>
                </a:solidFill>
                <a:latin typeface="Book Antiqua"/>
              </a:rPr>
              <a:t>avast!  Free.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EC" sz="2200">
                <a:solidFill>
                  <a:srgbClr val="000000"/>
                </a:solidFill>
                <a:latin typeface="Book Antiqua"/>
              </a:rPr>
              <a:t>avast! Pro.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EC" sz="2200">
                <a:solidFill>
                  <a:srgbClr val="000000"/>
                </a:solidFill>
                <a:latin typeface="Book Antiqua"/>
              </a:rPr>
              <a:t>Motor de heurística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EC" sz="2200">
                <a:solidFill>
                  <a:srgbClr val="000000"/>
                </a:solidFill>
                <a:latin typeface="Book Antiqua"/>
              </a:rPr>
              <a:t>avast!  Internet Security.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64360" y="1556640"/>
            <a:ext cx="1861200" cy="510156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683640" y="29160"/>
            <a:ext cx="775548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Nod 32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79640" y="764640"/>
            <a:ext cx="6552000" cy="630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Es un programa antivirus desarrollado por la empresa ESET.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Es de origen eslovaco.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El producto está disponible para Windows, Linux, FreeBSD,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Solaris, Novell y Mac OS X.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Tiene versiones para estaciones de trabajo, dispositivos móviles, servidores de archivos, servidores de correo electrónico, servidores gateway.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También cuenta con un producto integrado llamado ESET Smart Security que además de todas las características de ESET NOD32, incluye un cortafuegos y un antispam.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300">
                <a:solidFill>
                  <a:srgbClr val="000000"/>
                </a:solidFill>
                <a:latin typeface="Book Antiqua"/>
              </a:rPr>
              <a:t>La primera versión de ESET NOD32 se publicó a principios de los años 90.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64360" y="1556640"/>
            <a:ext cx="1861200" cy="510156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79640" y="332640"/>
            <a:ext cx="6696000" cy="643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C" sz="2000">
                <a:solidFill>
                  <a:srgbClr val="000000"/>
                </a:solidFill>
                <a:latin typeface="Book Antiqua"/>
              </a:rPr>
              <a:t>Motor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Utiliza un motor unificado llamado </a:t>
            </a:r>
            <a:r>
              <a:rPr i="1" lang="es-EC" sz="2000">
                <a:solidFill>
                  <a:srgbClr val="000000"/>
                </a:solidFill>
                <a:latin typeface="Book Antiqua"/>
              </a:rPr>
              <a:t>ThreatSense 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que permite la detección en tiempo real de nuevas amenazas o virus nuevos aún no catalogados, analizando el código de ejecución en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busca de las intenciones malignas de alguna aplicación de malware.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C" sz="2000">
                <a:solidFill>
                  <a:srgbClr val="000000"/>
                </a:solidFill>
                <a:latin typeface="Book Antiqua"/>
              </a:rPr>
              <a:t>Módulos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En las versiones previas a la 3.0, ESET NOD32 Antivirus contaba con un modelo modularizado, con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componentes tales como: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C" sz="2000">
                <a:solidFill>
                  <a:srgbClr val="000000"/>
                </a:solidFill>
                <a:latin typeface="Book Antiqua"/>
              </a:rPr>
              <a:t>AMON 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(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A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ntivirus 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Mon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itor)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DMON (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D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ocument 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Mon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itor)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EMON (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E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mail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EC" sz="2000">
                <a:solidFill>
                  <a:srgbClr val="000000"/>
                </a:solidFill>
                <a:latin typeface="Book Antiqua"/>
              </a:rPr>
              <a:t>Mon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itor)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IMON (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I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nternet </a:t>
            </a:r>
            <a:r>
              <a:rPr b="1" lang="es-EC" sz="2000">
                <a:solidFill>
                  <a:srgbClr val="000000"/>
                </a:solidFill>
                <a:latin typeface="Book Antiqua"/>
              </a:rPr>
              <a:t>Mon</a:t>
            </a:r>
            <a:r>
              <a:rPr lang="es-EC" sz="2000">
                <a:solidFill>
                  <a:srgbClr val="000000"/>
                </a:solidFill>
                <a:latin typeface="Book Antiqua"/>
              </a:rPr>
              <a:t>itor), etc.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42840" y="1628640"/>
            <a:ext cx="1793160" cy="46180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688320" y="44640"/>
            <a:ext cx="7755480" cy="71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Avg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07640" y="764640"/>
            <a:ext cx="6984000" cy="712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Es un software antivirus desarrollado por la empresa checa AVG Technologies.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Disponible para sistemas operativos Windows, Linux, Android, iOS, Windows Phone, entre otros.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Technologies es una empresa privada checa formada en enero de 1991.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2006, el software AVG también ha sido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usado como un componente opcional de Seguridad de Correo.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AVG destaca la mayor parte de las funciones comunes disponibles en el antivirus moderno y programas de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seguridad de Internet, incluyendo escaneos periódicos, escaneos de correos electrónicos enviados y recibidos.</a:t>
            </a:r>
            <a:endParaRPr/>
          </a:p>
          <a:p>
            <a:pPr>
              <a:lnSpc>
                <a:spcPct val="100000"/>
              </a:lnSpc>
            </a:pPr>
            <a:r>
              <a:rPr lang="es-EC" sz="2000">
                <a:solidFill>
                  <a:srgbClr val="000000"/>
                </a:solidFill>
                <a:latin typeface="Book Antiqua"/>
              </a:rPr>
              <a:t>La capacidad de reparar algunos archivos infectados por virus, y una bóveda de virus donde los archivos infectados son guardados, un símil a una zona de cuarentena.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39640" y="404640"/>
            <a:ext cx="79200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Para elegir un buen antivirus hay que tomar en cuenta lo siguiente: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23640" y="1234440"/>
            <a:ext cx="5688000" cy="703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Actualizar firmas al menos una vez por semana.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La empresa que lo promueve debe contar con un equipo de soporte técnico con acceso a un laboratorio especializado en códigos maliciosos y un tiempo de respuesta que no excedan de 48 horas, el cual pueda orientarlo en caso de que contenga una infección.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Se debe contar con distintos métodos de verificación y análisis de posibles códigos maliciosos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200">
                <a:solidFill>
                  <a:srgbClr val="000000"/>
                </a:solidFill>
                <a:latin typeface="Book Antiqua"/>
              </a:rPr>
              <a:t>Se debe poder adaptar a las necesidades de diferentes usuarios.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8" name="2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13400" y="1251000"/>
            <a:ext cx="1913040" cy="1914840"/>
          </a:xfrm>
          <a:prstGeom prst="rect">
            <a:avLst/>
          </a:prstGeom>
          <a:ln>
            <a:noFill/>
          </a:ln>
        </p:spPr>
      </p:pic>
      <p:pic>
        <p:nvPicPr>
          <p:cNvPr id="169" name="4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01400" y="3769200"/>
            <a:ext cx="3137040" cy="28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1640" y="1628640"/>
            <a:ext cx="489600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C" sz="2400">
                <a:solidFill>
                  <a:srgbClr val="262626"/>
                </a:solidFill>
                <a:latin typeface="Book Antiqua"/>
              </a:rPr>
              <a:t>Constituyen una herramienta básica de la seguridad informática, que garantiza en principios la protección final de una estación de trabajo contra la infección por programas malignos.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Que es un Antivirus?</a:t>
            </a:r>
            <a:endParaRPr/>
          </a:p>
        </p:txBody>
      </p:sp>
      <p:pic>
        <p:nvPicPr>
          <p:cNvPr id="124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64000" y="2450520"/>
            <a:ext cx="3095640" cy="234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23640" y="188640"/>
            <a:ext cx="6120000" cy="667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Debe permitir la creación de discos de emergencia o de rescate.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No debe afectar el rendimiento o desempeño normal del equipo.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El programa residente en memoria debe ser lo mas pequeño posible.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El número de pasos positivos que se den, tanto en el rastreo normal como en el heurístico, debe ser el mínimo posible.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Su mecanismo de auto protección debe poder alertar sobre una posible infección por medio de las distintas vías de entrada, Internet, e–mail, red, discos flexibles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Debe tener posibilidad de chequear el arranque y los posibles cambios en el registro de las aplicaciones.</a:t>
            </a:r>
            <a:endParaRPr/>
          </a:p>
        </p:txBody>
      </p:sp>
      <p:pic>
        <p:nvPicPr>
          <p:cNvPr id="171" name="4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56000" y="476640"/>
            <a:ext cx="2702880" cy="3101760"/>
          </a:xfrm>
          <a:prstGeom prst="rect">
            <a:avLst/>
          </a:prstGeom>
          <a:ln>
            <a:noFill/>
          </a:ln>
        </p:spPr>
      </p:pic>
      <p:pic>
        <p:nvPicPr>
          <p:cNvPr id="172" name="5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74440" y="4217040"/>
            <a:ext cx="2761200" cy="25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55640" y="1628640"/>
            <a:ext cx="7744680" cy="387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C" sz="2600">
                <a:solidFill>
                  <a:srgbClr val="262626"/>
                </a:solidFill>
                <a:latin typeface="Book Antiqua"/>
              </a:rPr>
              <a:t>Surgen de la necesidad de mantener los sistemas operativos en optimas condiciones, como vigilante seguro.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C" sz="2600">
                <a:solidFill>
                  <a:srgbClr val="262626"/>
                </a:solidFill>
                <a:latin typeface="Book Antiqua"/>
              </a:rPr>
              <a:t>Ningun antivirus es 100% seguro, ya que a medida que avanza la tecnología se perfeccionan los programas malignos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C" sz="2600">
                <a:solidFill>
                  <a:srgbClr val="262626"/>
                </a:solidFill>
                <a:latin typeface="Book Antiqua"/>
              </a:rPr>
              <a:t>Los antivirus se han convertido en compañeros inseparables del trabajo diario. Hoy en día no se concibe ningún equipo conectado a Internet que carezca de una buena protección contra programas malignos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Surgimiento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3640" y="2853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Clasificacion de los Antivirus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277000"/>
            <a:ext cx="3264840" cy="38775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688320" y="5702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Antivirus Preventores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39640" y="2277000"/>
            <a:ext cx="4607640" cy="350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Book Antiqua"/>
              </a:rPr>
              <a:t>Los programas que previenen la infección, quedan residentes en la memoria de la</a:t>
            </a:r>
            <a:endParaRPr/>
          </a:p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Book Antiqua"/>
              </a:rPr>
              <a:t>computadora todo el tiempo y monitorean algunas funciones del sistema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96000" y="2709000"/>
            <a:ext cx="3213000" cy="28796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67640" y="570240"/>
            <a:ext cx="813636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Antivirus Identificadores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59640" y="1881000"/>
            <a:ext cx="5184000" cy="48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Estos productos antivirus identifican programas malignos específicos que infectan</a:t>
            </a: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al sistema. Los mismos trabajan con las características de un programas malignos o sus variantes, o</a:t>
            </a: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exploran el sistema buscando cadenas (secuencias de bytes) de códigos particulares o patrones</a:t>
            </a: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característicos de los mismos para identificarlos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3 Marcador de contenido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2277000"/>
            <a:ext cx="2977200" cy="38775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51640" y="570240"/>
            <a:ext cx="878436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4400">
                <a:solidFill>
                  <a:srgbClr val="895d1d"/>
                </a:solidFill>
                <a:latin typeface="Book Antiqua"/>
              </a:rPr>
              <a:t>Antivirus Descontaminadores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223920" y="1929960"/>
            <a:ext cx="5328000" cy="48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Sus características son similares a los productos identificadores, con la diferencia que su principal función es descontaminar a un sistema que ha sido infectado, eliminando</a:t>
            </a: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el programas malignos y retomando el sistema a su estado original por lo que tiene que ser muy</a:t>
            </a:r>
            <a:endParaRPr/>
          </a:p>
          <a:p>
            <a:pPr>
              <a:lnSpc>
                <a:spcPct val="100000"/>
              </a:lnSpc>
            </a:pPr>
            <a:r>
              <a:rPr lang="es-EC" sz="2400">
                <a:solidFill>
                  <a:srgbClr val="000000"/>
                </a:solidFill>
                <a:latin typeface="Book Antiqua"/>
              </a:rPr>
              <a:t>preciso en la identificación de los programas malignos contra los que descontaminan.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39640" y="1340640"/>
            <a:ext cx="8280360" cy="51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C" sz="2400">
                <a:solidFill>
                  <a:srgbClr val="262626"/>
                </a:solidFill>
                <a:latin typeface="Book Antiqua"/>
              </a:rPr>
              <a:t>Capacidad de detectar programas malignos que no están en su base de datos, a través  del sondeo del sistema en busca de síntomas clásicos de infección.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23640" y="116640"/>
            <a:ext cx="849636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Funcionamiento Antivirus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23640" y="1340640"/>
            <a:ext cx="8640360" cy="43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C" sz="2400">
                <a:solidFill>
                  <a:srgbClr val="262626"/>
                </a:solidFill>
                <a:latin typeface="Book Antiqua"/>
              </a:rPr>
              <a:t>Dentro de las principales antivirus, se encuentran: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Symantec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Panda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McAfee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Kaspersky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Avast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Nod_32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C" sz="2200">
                <a:solidFill>
                  <a:srgbClr val="262626"/>
                </a:solidFill>
                <a:latin typeface="Book Antiqua"/>
              </a:rPr>
              <a:t>Avg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11640" y="188640"/>
            <a:ext cx="7755480" cy="105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5400">
                <a:solidFill>
                  <a:srgbClr val="895d1d"/>
                </a:solidFill>
                <a:latin typeface="Book Antiqua"/>
              </a:rPr>
              <a:t>Principales Antivirus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