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5.jpeg" ContentType="image/jpeg"/>
  <Override PartName="/ppt/media/image14.gif" ContentType="image/gif"/>
  <Override PartName="/ppt/media/image8.gif" ContentType="image/gif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13.gif" ContentType="image/gif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880" y="155376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1200">
                <a:solidFill>
                  <a:srgbClr val="d38e28"/>
                </a:solidFill>
                <a:latin typeface="Franklin Gothic Book"/>
              </a:rPr>
              <a:t>6/06/15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5A458A9F-7510-47C8-998B-ED80BF55B818}" type="slidenum">
              <a:rPr lang="es-EC" sz="1200">
                <a:solidFill>
                  <a:srgbClr val="d38e28"/>
                </a:solidFill>
                <a:latin typeface="Franklin Gothic Book"/>
              </a:rPr>
              <a:t>&lt;número&gt;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Franklin Gothic Book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Franklin Gothic Book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Franklin Gothic Book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Franklin Gothic Book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Franklin Gothic Book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Franklin Gothic Book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Franklin Gothic Book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4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5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es-ES" sz="2800">
                <a:solidFill>
                  <a:srgbClr val="4e3b30"/>
                </a:solidFill>
                <a:latin typeface="Franklin Gothic Book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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 2" charset="2"/>
              <a:buChar char=""/>
            </a:pPr>
            <a:r>
              <a:rPr lang="es-ES" sz="2000">
                <a:solidFill>
                  <a:srgbClr val="4e3b30"/>
                </a:solidFill>
                <a:latin typeface="Franklin Gothic Book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60000"/>
              <a:buFont typeface="Wingdings 2" charset="2"/>
              <a:buChar char=""/>
            </a:pPr>
            <a:r>
              <a:rPr lang="es-ES">
                <a:solidFill>
                  <a:srgbClr val="4e3b30"/>
                </a:solidFill>
                <a:latin typeface="Franklin Gothic Book"/>
              </a:rPr>
              <a:t>Quinto nivel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1200">
                <a:solidFill>
                  <a:srgbClr val="d38e28"/>
                </a:solidFill>
                <a:latin typeface="Franklin Gothic Book"/>
              </a:rPr>
              <a:t>6/06/15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3581280" y="76320"/>
            <a:ext cx="2895120" cy="2887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8E238B2-3384-4D94-881F-CA28DD3AA6BE}" type="slidenum">
              <a:rPr lang="es-EC" sz="1200">
                <a:solidFill>
                  <a:srgbClr val="d38e28"/>
                </a:solidFill>
                <a:latin typeface="Franklin Gothic Book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5640" y="263700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Cortafuegos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Dual Homed Host</a:t>
            </a:r>
            <a:endParaRPr/>
          </a:p>
        </p:txBody>
      </p:sp>
      <p:pic>
        <p:nvPicPr>
          <p:cNvPr id="107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4000" y="1845000"/>
            <a:ext cx="3629160" cy="34776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9160" y="1232640"/>
            <a:ext cx="5184360" cy="59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Son dispositivos que están conectados a ambos perímetros y no dejan pasar paquetes IP.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Un usuario interior que desee hacer uso de un servicio exterior, deberá conectarse primero al Firewall, donde el Proxy atenderá su petición, y en función de la configuración impuesta en dicho Firewall, se conectará al servicio exterior solicitado y hará de puente entre este y el usuario interior.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Screened Host</a:t>
            </a:r>
            <a:endParaRPr/>
          </a:p>
        </p:txBody>
      </p:sp>
      <p:pic>
        <p:nvPicPr>
          <p:cNvPr id="110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000" y="1268640"/>
            <a:ext cx="3227760" cy="42480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23640" y="1628640"/>
            <a:ext cx="540036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Se combina un Router con un host bastión y el principal nivel de seguridad proviene del filtrado de paquetes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En el bastión, el único sistema accesible desde el exterior, se ejecuta el Proxy de aplicaciones y en el Choke se filtran los paquetes considerados peligrosos y sólo se permiten un número reducido de servicios.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25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Screened Subnet</a:t>
            </a:r>
            <a:endParaRPr/>
          </a:p>
        </p:txBody>
      </p:sp>
      <p:pic>
        <p:nvPicPr>
          <p:cNvPr id="113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4943880"/>
            <a:ext cx="7488360" cy="17971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51640" y="1196640"/>
            <a:ext cx="8712720" cy="374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Aisla la máquina más atacada y vulnerable del Firewall.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Si un intruso accede a esta máquina no consiga el acceso total a la subred protegida.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Se utilizan dos Routers, uno exterior y otro interior.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El Router exterior tiene la misión de bloquear el tráfico no deseado en ambos sentidos: hacia la red interna y hacia la red externa.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El Router interior hace lo mismo con la red interna y la DMZ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Restricciones en el Firewall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5194440" cy="4924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Usuarios internos con permiso de salida para servicios restringidos, estos usuarios, cuando provengan del interior, van a poder acceder a determinados servicios externos que se han definido.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Usuarios externos con permiso de entrada desde el exterior, usuarios externos que por algún motivo deben acceder para consultar servicios de la red interna.</a:t>
            </a:r>
            <a:endParaRPr/>
          </a:p>
        </p:txBody>
      </p:sp>
      <p:pic>
        <p:nvPicPr>
          <p:cNvPr id="117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133000"/>
            <a:ext cx="32778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46760" y="130680"/>
            <a:ext cx="8229240" cy="8496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Beneficios de un Firewall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124640"/>
            <a:ext cx="8229240" cy="5472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Los Firewalls manejan el acceso entre dos redes, y si no existiera, todos las computadoras de la red estarían expuestos a ataques desde el exterior.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El Firewall es el punto ideal para monitorear la seguridad de la red y generar alarmas de intentos de ataque, el administrador será el responsable de la revisión de estos monitoreos.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Llevar las estadísticas del ancho de banda "consumido" por el trafico de la red, y que procesos han influido más en ese trafico, de esta manera el administrador de la red puede restringir el uso de estos procesos y economizar o aprovechar mejor el ancho de banda disponible.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95640" y="116640"/>
            <a:ext cx="8229240" cy="9216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Limitaciones de un Firewall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124640"/>
            <a:ext cx="8229240" cy="5400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El hueco que no se tapa y que coincidentemente o no, es descubierto por un intruso.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No son sistemas inteligentes, ellos actúan de acuerdo a parámetros introducidos por su diseñador, por ende si un paquete de información no se encuentra dentro de estos parámetros como una amenaza de peligro simplemente lo deja pasar.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"NO es contra humanos", es decir que si un intruso logra entrar a la organización y descubrir passwords o los huecos del Firewall y difunde esta información, el Firewall no se dará cuenta.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NO protege de la gente que está dentro de la red interna.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Que es Cortafuegos?</a:t>
            </a:r>
            <a:endParaRPr/>
          </a:p>
        </p:txBody>
      </p:sp>
      <p:pic>
        <p:nvPicPr>
          <p:cNvPr id="87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00" y="2892600"/>
            <a:ext cx="2857680" cy="15714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07640" y="1628640"/>
            <a:ext cx="5040360" cy="48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Es una parte de un sistema o una red que está diseñada para bloquear el acceso no autorizado, permitiendo al mismo tiempo comunicaciones autorizadas.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Los cortafuegos pueden ser implementados en hardware o software,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Examina cada mensaje y bloquea aquellos que no cumplen los criterios de seguridad especificados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1640" y="299700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Historia Cortafuegos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640" y="274680"/>
            <a:ext cx="8784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Cortafuego de Red: Filtrado de Paquetes</a:t>
            </a:r>
            <a:endParaRPr/>
          </a:p>
        </p:txBody>
      </p:sp>
      <p:pic>
        <p:nvPicPr>
          <p:cNvPr id="91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12640"/>
            <a:ext cx="2874960" cy="41572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95640" y="1412640"/>
            <a:ext cx="5616360" cy="557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1988: Fue la primera generación de lo que se convertiría en una característica más técnica y evolucionada de la seguridad de Internet.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El filtrado de paquetes actúa mediante la inspección de los paquetes, Si un paquete coincide con el conjunto de reglas del filtro, el paquete se reducirá o será rechazado.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Se filtra cada paquete basándose únicamente en la información contenida en el paquete en sí.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Cortafuegos de Estado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51640" y="1340640"/>
            <a:ext cx="6120360" cy="5184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1989 y 1990: la colocación de cada paquete individual dentro de una serie de paquetes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Esta tecnología se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conoce generalmente como la inspección de estado de paquetes, ya que mantiene registros de todas las conexiones que pasan por el cortafuegos, siendo capaz de determinar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si un paquete indica el inicio de una nueva conexión, es parte de una conexión existente, o es un paquete erróneo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Este tipo de cortafuegos pueden ayudar a prevenir ataques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3200">
                <a:solidFill>
                  <a:srgbClr val="4e3b30"/>
                </a:solidFill>
                <a:latin typeface="Franklin Gothic Book"/>
              </a:rPr>
              <a:t>contra conexiones en curso </a:t>
            </a:r>
            <a:endParaRPr/>
          </a:p>
        </p:txBody>
      </p:sp>
      <p:pic>
        <p:nvPicPr>
          <p:cNvPr id="95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56000" y="1772640"/>
            <a:ext cx="296640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39640" y="116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4e3b30"/>
                </a:solidFill>
                <a:latin typeface="Franklin Gothic Medium"/>
              </a:rPr>
              <a:t>Cortafuegos de aplicación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251640" y="1340640"/>
            <a:ext cx="6048360" cy="5256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Son aquellos que actúan sobre la capa de aplicación.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Permite detectar si un protocolo no deseado se coló a través de un puerto no estándar o si se está abusando de un protocolo de forma perjudicial.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Es mucho mas seguro que el cortafuego de filtrado de paquetes, ya que repercute en las siete capas del modelo de referencia OSI.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Puede filtrar protocolos de capas superiores tales como FTP, TELNET, DNS, DHCP, HTTP, TCP, UDP y TFTP</a:t>
            </a:r>
            <a:endParaRPr/>
          </a:p>
        </p:txBody>
      </p:sp>
      <p:pic>
        <p:nvPicPr>
          <p:cNvPr id="98" name="3 Imagen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5198040" y="2696760"/>
            <a:ext cx="5040360" cy="218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39640" y="285300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Tipos de Cortafuego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ES" sz="3600">
                <a:solidFill>
                  <a:srgbClr val="4e3b30"/>
                </a:solidFill>
                <a:latin typeface="Franklin Gothic Medium"/>
              </a:rPr>
              <a:t>Filtrado de Paquetes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5770800" cy="4780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El Router es el encargado de filtrar los paquetes: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Protocolos utilizados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Dirección IP de origen y de destino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"/>
            </a:pPr>
            <a:r>
              <a:rPr lang="es-ES" sz="2400">
                <a:solidFill>
                  <a:srgbClr val="4e3b30"/>
                </a:solidFill>
                <a:latin typeface="Franklin Gothic Book"/>
              </a:rPr>
              <a:t>Puerto TCP/UDP de origen y de destino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600">
                <a:solidFill>
                  <a:srgbClr val="4e3b30"/>
                </a:solidFill>
                <a:latin typeface="Franklin Gothic Book"/>
              </a:rPr>
              <a:t>Permite establecer que servicios estarán disponibles al usuario y por cuales puertos se puede permitir navegar en la WWW (puerto 80 abierto) pero no acceder a la transferencia de archivos vía FTP.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"/>
            </a:pPr>
            <a:r>
              <a:rPr lang="es-ES" sz="2600">
                <a:solidFill>
                  <a:srgbClr val="4e3b30"/>
                </a:solidFill>
                <a:latin typeface="Franklin Gothic Book"/>
              </a:rPr>
              <a:t>Trabaja en los niveles de Transporte.</a:t>
            </a:r>
            <a:endParaRPr/>
          </a:p>
        </p:txBody>
      </p:sp>
      <p:pic>
        <p:nvPicPr>
          <p:cNvPr id="102" name="3 Imagen" descr=""/>
          <p:cNvPicPr/>
          <p:nvPr/>
        </p:nvPicPr>
        <p:blipFill>
          <a:blip r:embed="rId1"/>
          <a:stretch>
            <a:fillRect/>
          </a:stretch>
        </p:blipFill>
        <p:spPr>
          <a:xfrm rot="5400000">
            <a:off x="5238360" y="2545920"/>
            <a:ext cx="4752000" cy="27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51640" y="116640"/>
            <a:ext cx="8784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4000">
                <a:solidFill>
                  <a:srgbClr val="4e3b30"/>
                </a:solidFill>
                <a:latin typeface="Franklin Gothic Medium"/>
              </a:rPr>
              <a:t>Proxy y Gateways de Aplicaciones</a:t>
            </a:r>
            <a:endParaRPr/>
          </a:p>
        </p:txBody>
      </p:sp>
      <p:pic>
        <p:nvPicPr>
          <p:cNvPr id="104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8360" y="1628640"/>
            <a:ext cx="2745000" cy="35280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23640" y="1468440"/>
            <a:ext cx="5904360" cy="521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Actúa de intermediario entre el cliente y el servidor real de la aplicación, siendo transparente a ambas partes.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Cuando un usuario desea un servicio, lo hace a través del Proxy. Este, realiza el pedido al servidor real devuelve los resultados al cliente.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Franklin Gothic Book"/>
              </a:rPr>
              <a:t>Su función fue la de analizar el tráfico de red en busca de contenido que viole la seguridad de la misma.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