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428" y="-120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34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35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2" name="71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3" name="72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9" name="108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10" name="109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46" name="145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47" name="146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/>
          <p:nvPr/>
        </p:nvPicPr>
        <p:blipFill>
          <a:blip r:embed="rId14"/>
          <a:stretch>
            <a:fillRect/>
          </a:stretch>
        </p:blipFill>
        <p:spPr>
          <a:xfrm>
            <a:off x="1080" y="1440"/>
            <a:ext cx="10077120" cy="756216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C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EC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C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C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C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36 Imagen"/>
          <p:cNvPicPr/>
          <p:nvPr/>
        </p:nvPicPr>
        <p:blipFill>
          <a:blip r:embed="rId14"/>
          <a:stretch>
            <a:fillRect/>
          </a:stretch>
        </p:blipFill>
        <p:spPr>
          <a:xfrm>
            <a:off x="1080" y="1440"/>
            <a:ext cx="10077120" cy="756216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C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EC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C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C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C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C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C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C">
                <a:latin typeface="Arial"/>
              </a:rPr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73 Imagen"/>
          <p:cNvPicPr/>
          <p:nvPr/>
        </p:nvPicPr>
        <p:blipFill>
          <a:blip r:embed="rId14"/>
          <a:stretch>
            <a:fillRect/>
          </a:stretch>
        </p:blipFill>
        <p:spPr>
          <a:xfrm>
            <a:off x="1080" y="1440"/>
            <a:ext cx="10077120" cy="756216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C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EC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C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C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C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110 Imagen"/>
          <p:cNvPicPr/>
          <p:nvPr/>
        </p:nvPicPr>
        <p:blipFill>
          <a:blip r:embed="rId14"/>
          <a:stretch>
            <a:fillRect/>
          </a:stretch>
        </p:blipFill>
        <p:spPr>
          <a:xfrm>
            <a:off x="1080" y="1440"/>
            <a:ext cx="10077120" cy="7562160"/>
          </a:xfrm>
          <a:prstGeom prst="rect">
            <a:avLst/>
          </a:prstGeom>
          <a:ln>
            <a:noFill/>
          </a:ln>
        </p:spPr>
      </p:pic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C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EC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C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C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C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0" y="312984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EC" sz="4760">
                <a:latin typeface="Arial"/>
              </a:rPr>
              <a:t>Políticas y Seguridad Informática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4360" y="105840"/>
            <a:ext cx="9071280" cy="97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EC" sz="4760">
                <a:latin typeface="Arial"/>
              </a:rPr>
              <a:t>Generalidades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432000" y="1159560"/>
            <a:ext cx="9215640" cy="5968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1" name="CustomShape 3"/>
          <p:cNvSpPr/>
          <p:nvPr/>
        </p:nvSpPr>
        <p:spPr>
          <a:xfrm>
            <a:off x="792000" y="1159560"/>
            <a:ext cx="8783640" cy="504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C" sz="2800">
                <a:latin typeface="Colibri"/>
              </a:rPr>
              <a:t>Que es Seguridad Informática?</a:t>
            </a:r>
            <a:endParaRPr/>
          </a:p>
        </p:txBody>
      </p:sp>
      <p:sp>
        <p:nvSpPr>
          <p:cNvPr id="152" name="CustomShape 4"/>
          <p:cNvSpPr/>
          <p:nvPr/>
        </p:nvSpPr>
        <p:spPr>
          <a:xfrm>
            <a:off x="432000" y="2736000"/>
            <a:ext cx="6047640" cy="330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C" sz="2400">
                <a:latin typeface="Colibri"/>
              </a:rPr>
              <a:t>Es una herramienta organizacional para concientizar a los colaboradores de la organización sobre la</a:t>
            </a:r>
            <a:endParaRPr/>
          </a:p>
          <a:p>
            <a:r>
              <a:rPr lang="es-EC" sz="2400">
                <a:latin typeface="Colibri"/>
              </a:rPr>
              <a:t>importancia y sensibilidad de la información y servicios críticos que permiten a la empresa crecer y mantenerse competitiva.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id="153" name="152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6624000" y="1664640"/>
            <a:ext cx="3222720" cy="564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4000" y="301320"/>
            <a:ext cx="9071280" cy="99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EC" sz="4760">
                <a:latin typeface="Arial"/>
              </a:rPr>
              <a:t>Política de Seguridad Informática</a:t>
            </a:r>
            <a:endParaRPr/>
          </a:p>
        </p:txBody>
      </p:sp>
      <p:pic>
        <p:nvPicPr>
          <p:cNvPr id="155" name="154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6984000" y="1872000"/>
            <a:ext cx="2891880" cy="5339880"/>
          </a:xfrm>
          <a:prstGeom prst="rect">
            <a:avLst/>
          </a:prstGeom>
          <a:ln>
            <a:noFill/>
          </a:ln>
        </p:spPr>
      </p:pic>
      <p:sp>
        <p:nvSpPr>
          <p:cNvPr id="156" name="CustomShape 2"/>
          <p:cNvSpPr/>
          <p:nvPr/>
        </p:nvSpPr>
        <p:spPr>
          <a:xfrm>
            <a:off x="360000" y="1332000"/>
            <a:ext cx="6479640" cy="6154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SzPct val="101000"/>
              <a:buFont typeface="Wingdings" pitchFamily="2" charset="2"/>
              <a:buChar char="Ø"/>
            </a:pPr>
            <a:r>
              <a:rPr lang="es-EC" sz="2400" dirty="0">
                <a:latin typeface="Colibri"/>
              </a:rPr>
              <a:t>Es un canal formal de actuación del personal, en relación con los recursos y servicios informáticos de la organización.</a:t>
            </a:r>
            <a:endParaRPr dirty="0"/>
          </a:p>
          <a:p>
            <a:pPr marL="342900" indent="-342900">
              <a:lnSpc>
                <a:spcPct val="100000"/>
              </a:lnSpc>
              <a:buSzPct val="101000"/>
              <a:buFont typeface="Wingdings" pitchFamily="2" charset="2"/>
              <a:buChar char="Ø"/>
            </a:pPr>
            <a:r>
              <a:rPr lang="es-EC" sz="2400" dirty="0" smtClean="0">
                <a:latin typeface="Colibri"/>
              </a:rPr>
              <a:t>Cada </a:t>
            </a:r>
            <a:r>
              <a:rPr lang="es-EC" sz="2400" dirty="0">
                <a:latin typeface="Colibri"/>
              </a:rPr>
              <a:t>política de seguridad es una invitación a cada uno de sus miembros a reconocer la información como uno de sus principales activos así como, un motor de intercambio y desarrollo en el ámbito de sus negocios.</a:t>
            </a:r>
            <a:endParaRPr dirty="0"/>
          </a:p>
          <a:p>
            <a:pPr marL="342900" indent="-342900">
              <a:lnSpc>
                <a:spcPct val="100000"/>
              </a:lnSpc>
              <a:buSzPct val="101000"/>
              <a:buFont typeface="Wingdings" pitchFamily="2" charset="2"/>
              <a:buChar char="Ø"/>
            </a:pPr>
            <a:r>
              <a:rPr lang="es-EC" sz="2400" dirty="0">
                <a:latin typeface="Colibri"/>
              </a:rPr>
              <a:t>Las políticas de seguridad deben concluir en una posición consciente y vigilante del personal por el uso y limitaciones de los recursos y servicios informáticos.</a:t>
            </a:r>
            <a:endParaRPr dirty="0"/>
          </a:p>
          <a:p>
            <a:pPr marL="285750" indent="-285750">
              <a:lnSpc>
                <a:spcPct val="100000"/>
              </a:lnSpc>
              <a:buSzPct val="101000"/>
              <a:buFont typeface="Wingdings" pitchFamily="2" charset="2"/>
              <a:buChar char="Ø"/>
            </a:pPr>
            <a:endParaRPr dirty="0"/>
          </a:p>
          <a:p>
            <a:pPr marL="285750" indent="-285750">
              <a:lnSpc>
                <a:spcPct val="100000"/>
              </a:lnSpc>
              <a:buSzPct val="101000"/>
              <a:buFont typeface="Wingdings" pitchFamily="2" charset="2"/>
              <a:buChar char="Ø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000" y="236520"/>
            <a:ext cx="9071640" cy="1350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EC" sz="4760">
                <a:latin typeface="Arial"/>
              </a:rPr>
              <a:t> Elementos de una Política de Seguridad Informática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360000" y="1656000"/>
            <a:ext cx="5399640" cy="5896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SzPct val="45000"/>
              <a:buFont typeface="Wingdings" pitchFamily="2" charset="2"/>
              <a:buChar char="Ø"/>
            </a:pPr>
            <a:r>
              <a:rPr lang="es-EC" sz="2800" dirty="0">
                <a:latin typeface="Colibri"/>
              </a:rPr>
              <a:t>Alcance de las políticas, incluyendo facilidades, sistemas y personal sobre la cual aplica.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Wingdings" pitchFamily="2" charset="2"/>
              <a:buChar char="Ø"/>
            </a:pPr>
            <a:r>
              <a:rPr lang="es-EC" sz="2800" dirty="0">
                <a:latin typeface="Colibri"/>
              </a:rPr>
              <a:t>Objetivos de la política y descripción clara de los elementos involucrados en su definición.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Wingdings" pitchFamily="2" charset="2"/>
              <a:buChar char="Ø"/>
            </a:pPr>
            <a:r>
              <a:rPr lang="es-EC" sz="2800" dirty="0">
                <a:latin typeface="Colibri"/>
              </a:rPr>
              <a:t>Responsabilidades por cada uno de los servicios y recursos informáticos aplicado a todos los niveles de la organización.</a:t>
            </a:r>
            <a:endParaRPr dirty="0"/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dirty="0"/>
          </a:p>
        </p:txBody>
      </p:sp>
      <p:pic>
        <p:nvPicPr>
          <p:cNvPr id="159" name="158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6899760" y="4248000"/>
            <a:ext cx="2747880" cy="2812320"/>
          </a:xfrm>
          <a:prstGeom prst="rect">
            <a:avLst/>
          </a:prstGeom>
          <a:ln>
            <a:noFill/>
          </a:ln>
        </p:spPr>
      </p:pic>
      <p:pic>
        <p:nvPicPr>
          <p:cNvPr id="160" name="159 Imagen"/>
          <p:cNvPicPr/>
          <p:nvPr/>
        </p:nvPicPr>
        <p:blipFill>
          <a:blip r:embed="rId3"/>
          <a:stretch>
            <a:fillRect/>
          </a:stretch>
        </p:blipFill>
        <p:spPr>
          <a:xfrm>
            <a:off x="6120000" y="1728000"/>
            <a:ext cx="3743640" cy="208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32000" y="1008000"/>
            <a:ext cx="5831640" cy="568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SzPct val="45000"/>
              <a:buFont typeface="Wingdings" pitchFamily="2" charset="2"/>
              <a:buChar char="Ø"/>
            </a:pPr>
            <a:r>
              <a:rPr lang="es-EC" sz="2800" dirty="0" smtClean="0">
                <a:latin typeface="Colibri"/>
              </a:rPr>
              <a:t>Requerimientos </a:t>
            </a:r>
            <a:r>
              <a:rPr lang="es-EC" sz="2800" dirty="0">
                <a:latin typeface="Colibri"/>
              </a:rPr>
              <a:t>mínimos para configuración de la seguridad de los sistemas que abarca el alcance de la política.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Wingdings" pitchFamily="2" charset="2"/>
              <a:buChar char="Ø"/>
            </a:pPr>
            <a:r>
              <a:rPr lang="es-EC" sz="2800" dirty="0">
                <a:latin typeface="Colibri"/>
              </a:rPr>
              <a:t>Definición de violaciones y sanciones por no cumplir con las políticas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Wingdings" pitchFamily="2" charset="2"/>
              <a:buChar char="Ø"/>
            </a:pPr>
            <a:r>
              <a:rPr lang="es-EC" sz="2800" dirty="0">
                <a:latin typeface="Colibri"/>
              </a:rPr>
              <a:t>Responsabilidades de los usuarios con respecto a la información a la que tiene acceso.</a:t>
            </a:r>
            <a:endParaRPr dirty="0"/>
          </a:p>
        </p:txBody>
      </p:sp>
      <p:pic>
        <p:nvPicPr>
          <p:cNvPr id="162" name="161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6807960" y="4071240"/>
            <a:ext cx="2840040" cy="3200760"/>
          </a:xfrm>
          <a:prstGeom prst="rect">
            <a:avLst/>
          </a:prstGeom>
          <a:ln>
            <a:noFill/>
          </a:ln>
        </p:spPr>
      </p:pic>
      <p:pic>
        <p:nvPicPr>
          <p:cNvPr id="163" name="162 Imagen"/>
          <p:cNvPicPr/>
          <p:nvPr/>
        </p:nvPicPr>
        <p:blipFill>
          <a:blip r:embed="rId3"/>
          <a:stretch>
            <a:fillRect/>
          </a:stretch>
        </p:blipFill>
        <p:spPr>
          <a:xfrm>
            <a:off x="6696000" y="791640"/>
            <a:ext cx="2951640" cy="295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C" sz="4400">
                <a:latin typeface="Arial"/>
              </a:rPr>
              <a:t>Parámetros para establecer políticas de seguridad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576000" y="1800000"/>
            <a:ext cx="6264000" cy="579852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342900" indent="-342900">
              <a:buSzPct val="45000"/>
              <a:buFont typeface="Wingdings" pitchFamily="2" charset="2"/>
              <a:buChar char="Ø"/>
            </a:pPr>
            <a:r>
              <a:rPr lang="es-EC" sz="2400" dirty="0">
                <a:latin typeface="Colibri"/>
              </a:rPr>
              <a:t>Efectuar un análisis de riesgos informáticos, para valorar los activos y así adecuar las políticas a la realidad de la empresa.</a:t>
            </a:r>
            <a:endParaRPr dirty="0"/>
          </a:p>
          <a:p>
            <a:pPr marL="342900" indent="-342900">
              <a:buSzPct val="45000"/>
              <a:buFont typeface="Wingdings" pitchFamily="2" charset="2"/>
              <a:buChar char="Ø"/>
            </a:pPr>
            <a:r>
              <a:rPr lang="es-EC" sz="2400" dirty="0">
                <a:latin typeface="Colibri"/>
              </a:rPr>
              <a:t>Reunirse con los departamentos dueños de los recursos, ya que ellos poseen la experiencia y son la principal fuente para establecer el alcance y definir las violaciones a las políticas</a:t>
            </a:r>
            <a:endParaRPr dirty="0"/>
          </a:p>
          <a:p>
            <a:pPr marL="342900" indent="-342900">
              <a:buSzPct val="45000"/>
              <a:buFont typeface="Wingdings" pitchFamily="2" charset="2"/>
              <a:buChar char="Ø"/>
            </a:pPr>
            <a:r>
              <a:rPr lang="es-EC" sz="2400" dirty="0">
                <a:latin typeface="Colibri"/>
              </a:rPr>
              <a:t>Comunicar a todo el personal involucrado sobre el desarrollo de las políticas, incluyendo los beneficios y riesgos relacionados con los recursos y bienes, y sus elementos de seguridad</a:t>
            </a:r>
            <a:endParaRPr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2179637"/>
            <a:ext cx="3019962" cy="1762125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4699260"/>
            <a:ext cx="3015834" cy="2433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288000" y="864000"/>
            <a:ext cx="6048000" cy="615528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342900" indent="-342900">
              <a:buSzPct val="45000"/>
              <a:buFont typeface="Wingdings" pitchFamily="2" charset="2"/>
              <a:buChar char="Ø"/>
            </a:pPr>
            <a:r>
              <a:rPr lang="es-EC" sz="2400" dirty="0">
                <a:latin typeface="Colibri"/>
              </a:rPr>
              <a:t>Identificar quién tiene la autoridad para tomar decisiones en cada departamento, pues son ellos los interesados en salvaguardar los activos críticos su área.</a:t>
            </a:r>
            <a:endParaRPr dirty="0"/>
          </a:p>
          <a:p>
            <a:pPr marL="342900" indent="-342900">
              <a:buSzPct val="45000"/>
              <a:buFont typeface="Wingdings" pitchFamily="2" charset="2"/>
              <a:buChar char="Ø"/>
            </a:pPr>
            <a:r>
              <a:rPr lang="es-EC" sz="2400" dirty="0">
                <a:latin typeface="Colibri"/>
              </a:rPr>
              <a:t>Monitorear periódicamente los procedimientos y operaciones de la empresa, de forma tal, que ante cambios las políticas puedan actualizarse oportunamente.</a:t>
            </a:r>
            <a:endParaRPr dirty="0"/>
          </a:p>
          <a:p>
            <a:pPr marL="342900" indent="-342900">
              <a:buSzPct val="45000"/>
              <a:buFont typeface="Wingdings" pitchFamily="2" charset="2"/>
              <a:buChar char="Ø"/>
            </a:pPr>
            <a:r>
              <a:rPr lang="es-EC" sz="2400" dirty="0">
                <a:latin typeface="Colibri"/>
              </a:rPr>
              <a:t>Detallar explícita y concretamente el alcance de las políticas con el propósito de evitar situaciones de tensión al momento de establecer los mecanismos </a:t>
            </a:r>
            <a:r>
              <a:rPr lang="es-EC" sz="2400" dirty="0" smtClean="0">
                <a:latin typeface="Colibri"/>
              </a:rPr>
              <a:t>de</a:t>
            </a:r>
            <a:r>
              <a:rPr lang="es-EC" dirty="0"/>
              <a:t> </a:t>
            </a:r>
            <a:r>
              <a:rPr lang="es-EC" sz="2400" dirty="0" smtClean="0">
                <a:latin typeface="Colibri"/>
              </a:rPr>
              <a:t>seguridad </a:t>
            </a:r>
            <a:r>
              <a:rPr lang="es-EC" sz="2400" dirty="0">
                <a:latin typeface="Colibri"/>
              </a:rPr>
              <a:t>que respondan a las políticas trazadas.</a:t>
            </a:r>
            <a:endParaRPr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312" y="863999"/>
            <a:ext cx="3200400" cy="2306237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312" y="3475037"/>
            <a:ext cx="3200400" cy="3333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405</Words>
  <Application>Microsoft Office PowerPoint</Application>
  <PresentationFormat>Personalizado</PresentationFormat>
  <Paragraphs>24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kleber</cp:lastModifiedBy>
  <cp:revision>4</cp:revision>
  <dcterms:modified xsi:type="dcterms:W3CDTF">2015-06-06T14:20:00Z</dcterms:modified>
</cp:coreProperties>
</file>