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1DB0-E819-40D5-9393-0C5C9912AE54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EA72-9FD7-4B62-872F-08D0B739CE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3EA72-9FD7-4B62-872F-08D0B739CE4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852936"/>
            <a:ext cx="7772400" cy="1470025"/>
          </a:xfrm>
        </p:spPr>
        <p:txBody>
          <a:bodyPr/>
          <a:lstStyle/>
          <a:p>
            <a:r>
              <a:rPr lang="en-US" dirty="0" smtClean="0"/>
              <a:t>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76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2704"/>
          </a:xfrm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Virus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5194920" cy="154076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Troyano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err="1" smtClean="0"/>
              <a:t>Roba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informacion</a:t>
            </a:r>
            <a:r>
              <a:rPr lang="en-US" sz="2400" dirty="0" smtClean="0"/>
              <a:t>, o </a:t>
            </a:r>
            <a:r>
              <a:rPr lang="en-US" sz="2400" dirty="0" err="1" smtClean="0"/>
              <a:t>altera</a:t>
            </a:r>
            <a:r>
              <a:rPr lang="en-US" sz="2400" dirty="0" smtClean="0"/>
              <a:t> el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del hardware.</a:t>
            </a:r>
            <a:endParaRPr lang="es-ES" sz="24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3491" y="3429000"/>
            <a:ext cx="5194920" cy="15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Gusano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 err="1" smtClean="0"/>
              <a:t>Tiene</a:t>
            </a:r>
            <a:r>
              <a:rPr lang="en-US" sz="2800" dirty="0" smtClean="0"/>
              <a:t> 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 de </a:t>
            </a:r>
            <a:r>
              <a:rPr lang="en-US" sz="2800" dirty="0" err="1" smtClean="0"/>
              <a:t>duplicarse</a:t>
            </a:r>
            <a:r>
              <a:rPr lang="en-US" sz="2800" dirty="0" smtClean="0"/>
              <a:t> a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mismo</a:t>
            </a:r>
            <a:r>
              <a:rPr lang="en-US" sz="2800" dirty="0" smtClean="0"/>
              <a:t>, son invisibles </a:t>
            </a:r>
            <a:r>
              <a:rPr lang="en-US" sz="2800" dirty="0" err="1" smtClean="0"/>
              <a:t>para</a:t>
            </a:r>
            <a:r>
              <a:rPr lang="en-US" sz="2800" dirty="0" smtClean="0"/>
              <a:t> el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humano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07" y="1340768"/>
            <a:ext cx="3509789" cy="18002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07457"/>
            <a:ext cx="3384376" cy="13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476672"/>
            <a:ext cx="4896544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Bombas</a:t>
            </a:r>
            <a:r>
              <a:rPr lang="en-US" b="1" dirty="0" smtClean="0"/>
              <a:t> </a:t>
            </a:r>
            <a:r>
              <a:rPr lang="en-US" b="1" dirty="0" err="1" smtClean="0"/>
              <a:t>Logicas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activan</a:t>
            </a:r>
            <a:r>
              <a:rPr lang="en-US" sz="2400" dirty="0" smtClean="0"/>
              <a:t> al </a:t>
            </a:r>
            <a:r>
              <a:rPr lang="en-US" sz="2400" dirty="0" err="1" smtClean="0"/>
              <a:t>producirse</a:t>
            </a:r>
            <a:r>
              <a:rPr lang="en-US" sz="2400" dirty="0" smtClean="0"/>
              <a:t> un </a:t>
            </a:r>
            <a:r>
              <a:rPr lang="en-US" sz="2400" dirty="0" err="1" smtClean="0"/>
              <a:t>acontecimiento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determinado</a:t>
            </a:r>
            <a:r>
              <a:rPr lang="en-US" sz="2400" dirty="0" smtClean="0"/>
              <a:t>.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activarse</a:t>
            </a:r>
            <a:r>
              <a:rPr lang="en-US" sz="2400" dirty="0" smtClean="0"/>
              <a:t> con </a:t>
            </a:r>
            <a:r>
              <a:rPr lang="en-US" sz="2400" dirty="0" err="1" smtClean="0"/>
              <a:t>cierta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teclas</a:t>
            </a:r>
            <a:r>
              <a:rPr lang="en-US" sz="2400" dirty="0" smtClean="0"/>
              <a:t>, o </a:t>
            </a:r>
            <a:r>
              <a:rPr lang="en-US" sz="2400" dirty="0" err="1" smtClean="0"/>
              <a:t>ciertas</a:t>
            </a:r>
            <a:r>
              <a:rPr lang="en-US" sz="2400" dirty="0" smtClean="0"/>
              <a:t> </a:t>
            </a:r>
            <a:r>
              <a:rPr lang="en-US" sz="2400" dirty="0" err="1" smtClean="0"/>
              <a:t>condiciones</a:t>
            </a:r>
            <a:r>
              <a:rPr lang="en-US" sz="2400" dirty="0" smtClean="0"/>
              <a:t> </a:t>
            </a:r>
            <a:r>
              <a:rPr lang="en-US" sz="2400" dirty="0" err="1" smtClean="0"/>
              <a:t>tecnicas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0648"/>
            <a:ext cx="3571875" cy="2088232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60816" y="2780928"/>
            <a:ext cx="519492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Hoax</a:t>
            </a:r>
          </a:p>
          <a:p>
            <a:pPr marL="0" indent="0">
              <a:buNone/>
            </a:pPr>
            <a:r>
              <a:rPr lang="en-US" sz="2400" dirty="0" smtClean="0"/>
              <a:t>Son </a:t>
            </a:r>
            <a:r>
              <a:rPr lang="en-US" sz="2400" dirty="0" err="1" smtClean="0"/>
              <a:t>mensajes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contenido</a:t>
            </a:r>
            <a:r>
              <a:rPr lang="en-US" sz="2400" dirty="0" smtClean="0"/>
              <a:t> </a:t>
            </a:r>
            <a:r>
              <a:rPr lang="en-US" sz="2400" dirty="0" err="1" smtClean="0"/>
              <a:t>falso</a:t>
            </a:r>
            <a:r>
              <a:rPr lang="en-US" sz="2400" dirty="0" smtClean="0"/>
              <a:t>, </a:t>
            </a:r>
            <a:r>
              <a:rPr lang="en-US" sz="2400" dirty="0" err="1" smtClean="0"/>
              <a:t>trata</a:t>
            </a:r>
            <a:r>
              <a:rPr lang="en-US" sz="2400" dirty="0" smtClean="0"/>
              <a:t> de </a:t>
            </a:r>
            <a:r>
              <a:rPr lang="en-US" sz="2400" dirty="0" err="1" smtClean="0"/>
              <a:t>aprovecharse</a:t>
            </a:r>
            <a:r>
              <a:rPr lang="en-US" sz="2400" dirty="0" smtClean="0"/>
              <a:t> de </a:t>
            </a:r>
            <a:r>
              <a:rPr lang="en-US" sz="2400" dirty="0" err="1" smtClean="0"/>
              <a:t>novatos</a:t>
            </a:r>
            <a:r>
              <a:rPr lang="en-US" sz="2400" dirty="0" smtClean="0"/>
              <a:t>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36" y="2780927"/>
            <a:ext cx="3203866" cy="1728193"/>
          </a:xfrm>
          <a:prstGeom prst="rect">
            <a:avLst/>
          </a:prstGeom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409970" y="4581128"/>
            <a:ext cx="423403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Joke</a:t>
            </a:r>
          </a:p>
          <a:p>
            <a:pPr marL="0" indent="0">
              <a:buNone/>
            </a:pPr>
            <a:r>
              <a:rPr lang="en-US" sz="2400" dirty="0" smtClean="0"/>
              <a:t>Son </a:t>
            </a:r>
            <a:r>
              <a:rPr lang="en-US" sz="2400" dirty="0" err="1" smtClean="0"/>
              <a:t>mensajes</a:t>
            </a:r>
            <a:r>
              <a:rPr lang="en-US" sz="2400" dirty="0" smtClean="0"/>
              <a:t> </a:t>
            </a:r>
            <a:r>
              <a:rPr lang="en-US" sz="2400" dirty="0" err="1" smtClean="0"/>
              <a:t>molestosos</a:t>
            </a:r>
            <a:r>
              <a:rPr lang="en-US" sz="2400" dirty="0" smtClean="0"/>
              <a:t>, </a:t>
            </a:r>
            <a:r>
              <a:rPr lang="en-US" sz="2400" dirty="0" err="1" smtClean="0"/>
              <a:t>pero</a:t>
            </a:r>
            <a:r>
              <a:rPr lang="en-US" sz="2400" dirty="0" smtClean="0"/>
              <a:t> no son </a:t>
            </a:r>
            <a:r>
              <a:rPr lang="en-US" sz="2400" dirty="0" err="1" smtClean="0"/>
              <a:t>maliciosos</a:t>
            </a:r>
            <a:r>
              <a:rPr lang="en-US" sz="2400" dirty="0" smtClean="0"/>
              <a:t>.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36" y="4797152"/>
            <a:ext cx="32038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74100" y="404664"/>
            <a:ext cx="5854084" cy="2448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Residentes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ocultan</a:t>
            </a:r>
            <a:r>
              <a:rPr lang="en-US" sz="2400" dirty="0" smtClean="0"/>
              <a:t> en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RAM de forma </a:t>
            </a:r>
            <a:r>
              <a:rPr lang="en-US" sz="2400" dirty="0" err="1" smtClean="0"/>
              <a:t>permanente</a:t>
            </a:r>
            <a:r>
              <a:rPr lang="en-US" sz="2400" dirty="0" smtClean="0"/>
              <a:t> o </a:t>
            </a:r>
            <a:r>
              <a:rPr lang="en-US" sz="2400" dirty="0" err="1" smtClean="0"/>
              <a:t>residente</a:t>
            </a:r>
            <a:r>
              <a:rPr lang="en-US" sz="2400" dirty="0" smtClean="0"/>
              <a:t>, </a:t>
            </a:r>
            <a:r>
              <a:rPr lang="es-ES" sz="2400" dirty="0"/>
              <a:t>pueden controlar e interceptar todas las operaciones llevadas a cabo por el </a:t>
            </a:r>
            <a:r>
              <a:rPr lang="es-ES" sz="2400" dirty="0" smtClean="0"/>
              <a:t>sistema operativo, </a:t>
            </a:r>
            <a:r>
              <a:rPr lang="es-ES" sz="2400" dirty="0"/>
              <a:t> </a:t>
            </a:r>
            <a:r>
              <a:rPr lang="es-ES" sz="2400" dirty="0" smtClean="0"/>
              <a:t>como por ejemplo: </a:t>
            </a:r>
            <a:r>
              <a:rPr lang="es-ES" sz="2400" dirty="0" err="1" smtClean="0"/>
              <a:t>Randex</a:t>
            </a:r>
            <a:r>
              <a:rPr lang="es-ES" sz="2400" dirty="0"/>
              <a:t>, CMJ, </a:t>
            </a:r>
            <a:r>
              <a:rPr lang="es-ES" sz="2400" dirty="0" err="1"/>
              <a:t>Meve</a:t>
            </a:r>
            <a:r>
              <a:rPr lang="es-ES" sz="2400" dirty="0"/>
              <a:t>, </a:t>
            </a:r>
            <a:r>
              <a:rPr lang="es-ES" sz="2400" dirty="0" err="1"/>
              <a:t>MrKlunky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5736"/>
            <a:ext cx="2903984" cy="2238375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374100" y="3284984"/>
            <a:ext cx="53500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err="1" smtClean="0"/>
              <a:t>Accion</a:t>
            </a:r>
            <a:r>
              <a:rPr lang="en-US" b="1" dirty="0" smtClean="0"/>
              <a:t> </a:t>
            </a:r>
            <a:r>
              <a:rPr lang="en-US" b="1" dirty="0" err="1" smtClean="0"/>
              <a:t>Directa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err="1" smtClean="0"/>
              <a:t>Estos</a:t>
            </a:r>
            <a:r>
              <a:rPr lang="en-US" sz="2400" dirty="0" smtClean="0"/>
              <a:t> virus no </a:t>
            </a:r>
            <a:r>
              <a:rPr lang="en-US" sz="2400" dirty="0" err="1" smtClean="0"/>
              <a:t>permanecen</a:t>
            </a:r>
            <a:r>
              <a:rPr lang="en-US" sz="2400" dirty="0" smtClean="0"/>
              <a:t> en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. Su </a:t>
            </a:r>
            <a:r>
              <a:rPr lang="en-US" sz="2400" dirty="0" err="1" smtClean="0"/>
              <a:t>objetivo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reproducirse</a:t>
            </a:r>
            <a:r>
              <a:rPr lang="en-US" sz="2400" dirty="0" smtClean="0"/>
              <a:t> y </a:t>
            </a:r>
            <a:r>
              <a:rPr lang="en-US" sz="2400" dirty="0" err="1" smtClean="0"/>
              <a:t>actuar</a:t>
            </a:r>
            <a:r>
              <a:rPr lang="en-US" sz="2400" dirty="0" smtClean="0"/>
              <a:t> en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ejecutados</a:t>
            </a:r>
            <a:r>
              <a:rPr lang="en-US" sz="2400" dirty="0" smtClean="0"/>
              <a:t>, se </a:t>
            </a:r>
            <a:r>
              <a:rPr lang="en-US" sz="2400" dirty="0" err="1" smtClean="0"/>
              <a:t>activan</a:t>
            </a:r>
            <a:r>
              <a:rPr lang="en-US" sz="2400" dirty="0" smtClean="0"/>
              <a:t> y </a:t>
            </a:r>
            <a:r>
              <a:rPr lang="en-US" sz="2400" dirty="0" err="1" smtClean="0"/>
              <a:t>buscan</a:t>
            </a:r>
            <a:r>
              <a:rPr lang="en-US" sz="2400" dirty="0" smtClean="0"/>
              <a:t> </a:t>
            </a:r>
            <a:r>
              <a:rPr lang="en-US" sz="2400" dirty="0" err="1" smtClean="0"/>
              <a:t>ficheros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contagiarlos</a:t>
            </a:r>
            <a:r>
              <a:rPr lang="en-US" sz="2400" dirty="0" smtClean="0"/>
              <a:t>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4848"/>
            <a:ext cx="3242287" cy="32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6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354218" y="188640"/>
            <a:ext cx="53500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err="1" smtClean="0"/>
              <a:t>Sobreescritura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Destruir </a:t>
            </a:r>
            <a:r>
              <a:rPr lang="es-ES" sz="2400" dirty="0"/>
              <a:t>la información contenida en los ficheros que infectan. </a:t>
            </a:r>
            <a:r>
              <a:rPr lang="es-ES" sz="2400" dirty="0" smtClean="0"/>
              <a:t>Cuando infectan </a:t>
            </a:r>
            <a:r>
              <a:rPr lang="es-ES" sz="2400" dirty="0"/>
              <a:t>un fichero, escriben dentro de su contenido, haciendo que queden total </a:t>
            </a:r>
            <a:r>
              <a:rPr lang="es-ES" sz="2400" dirty="0" smtClean="0"/>
              <a:t>o parcialmente </a:t>
            </a:r>
            <a:r>
              <a:rPr lang="es-ES" sz="2400" dirty="0"/>
              <a:t>inservibles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46" y="404664"/>
            <a:ext cx="3332250" cy="2204864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135470" y="2962401"/>
            <a:ext cx="5012594" cy="3722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</a:t>
            </a:r>
            <a:r>
              <a:rPr lang="en-US" b="1" dirty="0" err="1" smtClean="0"/>
              <a:t>Arranque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Este </a:t>
            </a:r>
            <a:r>
              <a:rPr lang="es-ES" sz="2400" dirty="0"/>
              <a:t>tipo de </a:t>
            </a:r>
            <a:r>
              <a:rPr lang="es-ES" sz="2400" dirty="0" smtClean="0"/>
              <a:t>virus no </a:t>
            </a:r>
            <a:r>
              <a:rPr lang="es-ES" sz="2400" dirty="0"/>
              <a:t>infecta ficheros, sino los discos que los contienen. Actúan infectando en primer lugar el sector </a:t>
            </a:r>
            <a:r>
              <a:rPr lang="es-ES" sz="2400" dirty="0" smtClean="0"/>
              <a:t>de arranque </a:t>
            </a:r>
            <a:r>
              <a:rPr lang="es-ES" sz="2400" dirty="0"/>
              <a:t>de los dispositivos de almacenamiento. Cuando un ordenador se pone en marcha con </a:t>
            </a:r>
            <a:r>
              <a:rPr lang="es-ES" sz="2400" dirty="0" smtClean="0"/>
              <a:t>un dispositivo </a:t>
            </a:r>
            <a:r>
              <a:rPr lang="es-ES" sz="2400" dirty="0"/>
              <a:t>de almacenamiento, el virus de </a:t>
            </a:r>
            <a:r>
              <a:rPr lang="es-ES" sz="2400" dirty="0" err="1"/>
              <a:t>boot</a:t>
            </a:r>
            <a:r>
              <a:rPr lang="es-ES" sz="2400" dirty="0"/>
              <a:t> infectará a su vez el disco duro.</a:t>
            </a:r>
            <a:endParaRPr lang="en-US" sz="2400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09528"/>
            <a:ext cx="3888431" cy="40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168750" y="3861048"/>
            <a:ext cx="6347466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Cifrados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Es técnica </a:t>
            </a:r>
            <a:r>
              <a:rPr lang="es-ES" sz="2400" dirty="0"/>
              <a:t>utilizada por algunos </a:t>
            </a:r>
            <a:r>
              <a:rPr lang="es-ES" sz="2400" dirty="0" smtClean="0"/>
              <a:t>de los virus, </a:t>
            </a:r>
            <a:r>
              <a:rPr lang="es-ES" sz="2400" dirty="0"/>
              <a:t>que a su vez </a:t>
            </a:r>
            <a:r>
              <a:rPr lang="es-ES" sz="2400" dirty="0" smtClean="0"/>
              <a:t>pueden pertenecer </a:t>
            </a:r>
            <a:r>
              <a:rPr lang="es-ES" sz="2400" dirty="0"/>
              <a:t>a otras clasificaciones. Estos virus se cifran a sí mismos para no ser detectados por </a:t>
            </a:r>
            <a:r>
              <a:rPr lang="es-ES" sz="2400" dirty="0" smtClean="0"/>
              <a:t>los programas </a:t>
            </a:r>
            <a:r>
              <a:rPr lang="es-ES" sz="2400" dirty="0"/>
              <a:t>antivirus. Para realizar sus actividades, el virus se descifra a sí mismo y, cuando ha finalizado, </a:t>
            </a:r>
            <a:r>
              <a:rPr lang="es-ES" sz="2400" dirty="0" smtClean="0"/>
              <a:t>se vuelve </a:t>
            </a:r>
            <a:r>
              <a:rPr lang="es-ES" sz="2400" dirty="0"/>
              <a:t>a cifrar.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6672"/>
            <a:ext cx="3096344" cy="3384376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79486" y="188640"/>
            <a:ext cx="5516650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de Enlace o </a:t>
            </a:r>
            <a:r>
              <a:rPr lang="en-US" b="1" dirty="0" err="1" smtClean="0"/>
              <a:t>Directorio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Alteran </a:t>
            </a:r>
            <a:r>
              <a:rPr lang="es-ES" sz="2400" dirty="0"/>
              <a:t>las direcciones que indican donde se almacenan los ficheros. </a:t>
            </a:r>
            <a:r>
              <a:rPr lang="es-ES" sz="2400" dirty="0" smtClean="0"/>
              <a:t>De este </a:t>
            </a:r>
            <a:r>
              <a:rPr lang="es-ES" sz="2400" dirty="0"/>
              <a:t>modo, al intentar ejecutar un programa </a:t>
            </a:r>
            <a:r>
              <a:rPr lang="es-ES" sz="2400" dirty="0" smtClean="0"/>
              <a:t>infectado </a:t>
            </a:r>
            <a:r>
              <a:rPr lang="es-ES" sz="2400" dirty="0"/>
              <a:t>por un virus </a:t>
            </a:r>
            <a:r>
              <a:rPr lang="es-ES" sz="2400" dirty="0" smtClean="0"/>
              <a:t>de enlace</a:t>
            </a:r>
            <a:r>
              <a:rPr lang="es-ES" sz="2400" dirty="0"/>
              <a:t>, lo que se hace en realidad es ejecutar el virus, ya que éste habrá modificado la dirección donde </a:t>
            </a:r>
            <a:r>
              <a:rPr lang="es-ES" sz="2400" dirty="0" smtClean="0"/>
              <a:t>se encontraba </a:t>
            </a:r>
            <a:r>
              <a:rPr lang="es-ES" sz="2400" dirty="0"/>
              <a:t>originalmente el programa, colocándose en su lugar.</a:t>
            </a:r>
            <a:endParaRPr lang="en-US" sz="24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149080"/>
            <a:ext cx="22322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279486" y="188640"/>
            <a:ext cx="5516650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Polimorficos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Son </a:t>
            </a:r>
            <a:r>
              <a:rPr lang="es-ES" sz="2400" dirty="0"/>
              <a:t>virus que en cada infección que realizan se cifran de una forma </a:t>
            </a:r>
            <a:r>
              <a:rPr lang="es-ES" sz="2400" dirty="0" smtClean="0"/>
              <a:t>distinta. </a:t>
            </a:r>
            <a:r>
              <a:rPr lang="es-ES" sz="2400" dirty="0"/>
              <a:t>De esta forma, generan una elevada cantidad de copias de sí mismos </a:t>
            </a:r>
            <a:r>
              <a:rPr lang="es-ES" sz="2400" dirty="0" smtClean="0"/>
              <a:t>e impiden </a:t>
            </a:r>
            <a:r>
              <a:rPr lang="es-ES" sz="2400" dirty="0"/>
              <a:t>que los antivirus los localicen a través de la búsqueda de cadenas o firmas, por lo que suelen ser </a:t>
            </a:r>
            <a:r>
              <a:rPr lang="es-ES" sz="2400" dirty="0" smtClean="0"/>
              <a:t>los virus </a:t>
            </a:r>
            <a:r>
              <a:rPr lang="es-ES" sz="2400" dirty="0"/>
              <a:t>más costosos de detectar.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4028"/>
            <a:ext cx="3161928" cy="2988948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79486" y="3380096"/>
            <a:ext cx="551665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Multipartites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Virus </a:t>
            </a:r>
            <a:r>
              <a:rPr lang="es-ES" sz="2400" dirty="0"/>
              <a:t>muy avanzados, que pueden realizar múltiples infecciones, combinando diferentes técnicas para </a:t>
            </a:r>
            <a:r>
              <a:rPr lang="es-ES" sz="2400" dirty="0" smtClean="0"/>
              <a:t>ello. Su </a:t>
            </a:r>
            <a:r>
              <a:rPr lang="es-ES" sz="2400" dirty="0"/>
              <a:t>objetivo es cualquier elemento que pueda ser infectado: archivos, programas, macros, discos, etc.</a:t>
            </a:r>
            <a:endParaRPr lang="en-US" sz="24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380096"/>
            <a:ext cx="300971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6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279486" y="188640"/>
            <a:ext cx="472456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n-US" b="1" dirty="0" err="1" smtClean="0"/>
              <a:t>Fichero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Infectan </a:t>
            </a:r>
            <a:r>
              <a:rPr lang="es-ES" sz="2400" dirty="0"/>
              <a:t>programas o ficheros ejecutables (ficheros con extensiones </a:t>
            </a:r>
            <a:r>
              <a:rPr lang="es-ES" sz="2400" dirty="0" smtClean="0"/>
              <a:t>EXE). </a:t>
            </a:r>
            <a:r>
              <a:rPr lang="es-ES" sz="2400" dirty="0"/>
              <a:t>Al ejecutarse </a:t>
            </a:r>
            <a:r>
              <a:rPr lang="es-ES" sz="2400" dirty="0" smtClean="0"/>
              <a:t>el programa </a:t>
            </a:r>
            <a:r>
              <a:rPr lang="es-ES" sz="2400" dirty="0"/>
              <a:t>infectado, el virus se activa, produciendo diferentes efectos.</a:t>
            </a:r>
            <a:endParaRPr lang="en-US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656"/>
            <a:ext cx="3312368" cy="2160240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80273" y="3501008"/>
            <a:ext cx="4724562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Virus </a:t>
            </a:r>
            <a:r>
              <a:rPr lang="es-ES" b="1" dirty="0"/>
              <a:t>FAT</a:t>
            </a:r>
            <a:endParaRPr lang="en-US" b="1" dirty="0" smtClean="0"/>
          </a:p>
          <a:p>
            <a:pPr marL="0" indent="0">
              <a:buNone/>
            </a:pPr>
            <a:r>
              <a:rPr lang="es-ES" sz="2400" dirty="0" smtClean="0"/>
              <a:t>Los </a:t>
            </a:r>
            <a:r>
              <a:rPr lang="es-ES" sz="2400" dirty="0"/>
              <a:t>virus que atacan a este elemento son especialmente peligrosos, ya que impedirán el acceso a </a:t>
            </a:r>
            <a:r>
              <a:rPr lang="es-ES" sz="2400" dirty="0" smtClean="0"/>
              <a:t>ciertas partes </a:t>
            </a:r>
            <a:r>
              <a:rPr lang="es-ES" sz="2400" dirty="0"/>
              <a:t>del disco, donde se almacenan los ficheros críticos para el normal funcionamiento del ordenador.</a:t>
            </a:r>
            <a:endParaRPr lang="en-US" sz="24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69192"/>
            <a:ext cx="3312368" cy="25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Acciones</a:t>
            </a:r>
            <a:r>
              <a:rPr lang="en-US" b="1" dirty="0" smtClean="0"/>
              <a:t> de los Virus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Unirse a un programa instalado en el computador permitiendo su propagación.</a:t>
            </a:r>
          </a:p>
          <a:p>
            <a:r>
              <a:rPr lang="es-ES" dirty="0"/>
              <a:t>Mostrar en la pantalla mensajes o imágenes humorísticas, generalmente molestas.</a:t>
            </a:r>
          </a:p>
          <a:p>
            <a:r>
              <a:rPr lang="es-ES" dirty="0"/>
              <a:t>Ralentizar o bloquear el computador.</a:t>
            </a:r>
          </a:p>
          <a:p>
            <a:r>
              <a:rPr lang="es-ES" dirty="0"/>
              <a:t>Destruir la información almacenada en el disco, en algunos casos vital para el sistema, que impedirá</a:t>
            </a:r>
          </a:p>
          <a:p>
            <a:r>
              <a:rPr lang="es-ES" dirty="0"/>
              <a:t>el funcionamiento del equipo.</a:t>
            </a:r>
          </a:p>
          <a:p>
            <a:r>
              <a:rPr lang="es-ES" dirty="0"/>
              <a:t>Reducir el espacio en el disco.</a:t>
            </a:r>
          </a:p>
          <a:p>
            <a:r>
              <a:rPr lang="es-ES" dirty="0"/>
              <a:t>Molestar al usuario cerrando </a:t>
            </a:r>
            <a:r>
              <a:rPr lang="es-ES" dirty="0" smtClean="0"/>
              <a:t>ventanas.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7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772400" cy="1008112"/>
          </a:xfrm>
        </p:spPr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Virus?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6120680" cy="5040560"/>
          </a:xfrm>
        </p:spPr>
        <p:txBody>
          <a:bodyPr>
            <a:normAutofit/>
          </a:bodyPr>
          <a:lstStyle/>
          <a:p>
            <a:pPr algn="l"/>
            <a:r>
              <a:rPr lang="es-ES" sz="2800" dirty="0" smtClean="0"/>
              <a:t>Es </a:t>
            </a:r>
            <a:r>
              <a:rPr lang="es-ES" sz="2800" dirty="0"/>
              <a:t>un programa o una serie de instrucciones que van encaminadas hacia el daño y la destrucción de la información cibernética, es</a:t>
            </a:r>
          </a:p>
          <a:p>
            <a:pPr algn="l"/>
            <a:r>
              <a:rPr lang="es-ES" sz="2800" dirty="0"/>
              <a:t>decir estos virus no hacen mas que borrar información, o modificarla, también pueden reproducirse y acaparar toda la memoria disponible de </a:t>
            </a:r>
            <a:r>
              <a:rPr lang="es-ES" sz="2800" dirty="0" smtClean="0"/>
              <a:t>la computadora o </a:t>
            </a:r>
            <a:r>
              <a:rPr lang="es-ES" sz="2800" dirty="0"/>
              <a:t>bloquear las redes informáticas generando tráfico</a:t>
            </a:r>
          </a:p>
          <a:p>
            <a:pPr algn="l"/>
            <a:r>
              <a:rPr lang="es-ES" sz="2800" dirty="0"/>
              <a:t>inútil.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20" y="2204864"/>
            <a:ext cx="25202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err="1" smtClean="0"/>
              <a:t>Funcionamiento</a:t>
            </a:r>
            <a:r>
              <a:rPr lang="en-US" dirty="0" smtClean="0"/>
              <a:t> del Virus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12776"/>
            <a:ext cx="850728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ejecuta un programa que </a:t>
            </a:r>
            <a:r>
              <a:rPr lang="es-ES" dirty="0" smtClean="0"/>
              <a:t>está infectado</a:t>
            </a:r>
            <a:r>
              <a:rPr lang="es-ES" dirty="0"/>
              <a:t>, en la mayoría de las ocasiones, por desconocimiento del usuario. El código del virus </a:t>
            </a:r>
            <a:r>
              <a:rPr lang="es-ES" dirty="0" smtClean="0"/>
              <a:t>queda residente </a:t>
            </a:r>
            <a:r>
              <a:rPr lang="es-ES" dirty="0"/>
              <a:t>(alojado) en la memoria RAM de la computadora, incluso cuando el programa que lo </a:t>
            </a:r>
            <a:r>
              <a:rPr lang="es-ES" dirty="0" smtClean="0"/>
              <a:t>contenía haya </a:t>
            </a:r>
            <a:r>
              <a:rPr lang="es-ES" dirty="0"/>
              <a:t>terminado de ejecutarse. El virus toma entonces el control de los servicios básicos del </a:t>
            </a:r>
            <a:r>
              <a:rPr lang="es-ES" dirty="0" smtClean="0"/>
              <a:t>sistema operativo</a:t>
            </a:r>
            <a:r>
              <a:rPr lang="es-ES" dirty="0"/>
              <a:t>, infectando, de manera posterior, archivos ejecutables que sean llamados para su </a:t>
            </a:r>
            <a:r>
              <a:rPr lang="es-ES" dirty="0" smtClean="0"/>
              <a:t>ejecución. Finalmente </a:t>
            </a:r>
            <a:r>
              <a:rPr lang="es-ES" dirty="0"/>
              <a:t>se añade el código del virus al programa infectado y se graba en el disco, con lo cual el </a:t>
            </a:r>
            <a:r>
              <a:rPr lang="es-ES" dirty="0" smtClean="0"/>
              <a:t>proceso de </a:t>
            </a:r>
            <a:r>
              <a:rPr lang="es-ES" dirty="0"/>
              <a:t>replicado se completa.</a:t>
            </a:r>
          </a:p>
        </p:txBody>
      </p:sp>
    </p:spTree>
    <p:extLst>
      <p:ext uri="{BB962C8B-B14F-4D97-AF65-F5344CB8AC3E}">
        <p14:creationId xmlns:p14="http://schemas.microsoft.com/office/powerpoint/2010/main" val="26621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de los Virus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7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76672"/>
            <a:ext cx="511256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1970: Virus </a:t>
            </a:r>
            <a:r>
              <a:rPr lang="es-ES" sz="2400" dirty="0" err="1" smtClean="0"/>
              <a:t>Creeper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El virus mostraba el mensaje "SOY CREEPER...ATRAPAME SI PUEDES!"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76672"/>
            <a:ext cx="3419872" cy="144016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95536" y="2540803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980: </a:t>
            </a:r>
            <a:r>
              <a:rPr lang="es-ES" sz="2400" dirty="0"/>
              <a:t>La red ARPANET es infectada por un "gusano" y queda 72 horas fuera de </a:t>
            </a:r>
            <a:r>
              <a:rPr lang="es-ES" sz="2400" dirty="0" smtClean="0"/>
              <a:t>servicio</a:t>
            </a:r>
            <a:endParaRPr lang="es-ES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64757"/>
            <a:ext cx="3419872" cy="147637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23528" y="4149080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1986: Se </a:t>
            </a:r>
            <a:r>
              <a:rPr lang="en-US" sz="2400" dirty="0" err="1" smtClean="0"/>
              <a:t>crearon</a:t>
            </a:r>
            <a:r>
              <a:rPr lang="en-US" sz="2400" dirty="0" smtClean="0"/>
              <a:t> los virus </a:t>
            </a:r>
            <a:r>
              <a:rPr lang="es-ES" sz="2400" dirty="0" err="1"/>
              <a:t>Brain</a:t>
            </a:r>
            <a:r>
              <a:rPr lang="es-ES" sz="2400" dirty="0"/>
              <a:t>, </a:t>
            </a:r>
            <a:r>
              <a:rPr lang="es-ES" sz="2400" dirty="0" err="1"/>
              <a:t>Bouncing</a:t>
            </a:r>
            <a:r>
              <a:rPr lang="es-ES" sz="2400" dirty="0"/>
              <a:t> </a:t>
            </a:r>
            <a:r>
              <a:rPr lang="es-ES" sz="2400" dirty="0" err="1" smtClean="0"/>
              <a:t>Ball</a:t>
            </a:r>
            <a:r>
              <a:rPr lang="es-ES" sz="2400" dirty="0" smtClean="0"/>
              <a:t>, donde </a:t>
            </a:r>
            <a:r>
              <a:rPr lang="es-ES" sz="2400" dirty="0"/>
              <a:t>fueron las primeras especies representativas de difusión </a:t>
            </a:r>
            <a:r>
              <a:rPr lang="es-ES" sz="2400" dirty="0" smtClean="0"/>
              <a:t>masiva. Estas </a:t>
            </a:r>
            <a:r>
              <a:rPr lang="es-ES" sz="2400" dirty="0"/>
              <a:t>2</a:t>
            </a:r>
            <a:r>
              <a:rPr lang="es-ES" sz="2400" dirty="0" smtClean="0"/>
              <a:t> </a:t>
            </a:r>
            <a:r>
              <a:rPr lang="es-ES" sz="2400" dirty="0"/>
              <a:t>especies</a:t>
            </a:r>
          </a:p>
          <a:p>
            <a:r>
              <a:rPr lang="es-ES" sz="2400" dirty="0"/>
              <a:t>virales tan sólo infectaban el sector de arranque de los diskettes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66" y="4472657"/>
            <a:ext cx="3427859" cy="16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576064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1988: El virus Brain </a:t>
            </a:r>
            <a:r>
              <a:rPr lang="en-US" sz="2400" dirty="0" err="1" smtClean="0"/>
              <a:t>aparece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Estados</a:t>
            </a:r>
            <a:r>
              <a:rPr lang="en-US" sz="2400" dirty="0" smtClean="0"/>
              <a:t> </a:t>
            </a:r>
            <a:r>
              <a:rPr lang="en-US" sz="2400" dirty="0" err="1" smtClean="0"/>
              <a:t>Unidos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0648"/>
            <a:ext cx="2203723" cy="869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1844824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1995: </a:t>
            </a:r>
            <a:r>
              <a:rPr lang="es-ES" sz="2400" dirty="0"/>
              <a:t>N</a:t>
            </a:r>
            <a:r>
              <a:rPr lang="es-ES" sz="2400" dirty="0" smtClean="0"/>
              <a:t>o </a:t>
            </a:r>
            <a:r>
              <a:rPr lang="es-ES" sz="2400" dirty="0"/>
              <a:t>solamente infectaban </a:t>
            </a:r>
            <a:r>
              <a:rPr lang="es-ES" sz="2400" dirty="0" smtClean="0"/>
              <a:t>documentos </a:t>
            </a:r>
            <a:r>
              <a:rPr lang="es-ES" sz="2400" dirty="0"/>
              <a:t>sino que </a:t>
            </a:r>
            <a:r>
              <a:rPr lang="es-ES" sz="2400" dirty="0" smtClean="0"/>
              <a:t>a su </a:t>
            </a:r>
            <a:r>
              <a:rPr lang="es-ES" sz="2400" dirty="0"/>
              <a:t>vez, sin ser archivos ejecutables podían </a:t>
            </a:r>
            <a:r>
              <a:rPr lang="es-ES" sz="2400" dirty="0" smtClean="0"/>
              <a:t>autocopiarse infectando </a:t>
            </a:r>
            <a:r>
              <a:rPr lang="es-ES" sz="2400" dirty="0"/>
              <a:t>a </a:t>
            </a:r>
            <a:r>
              <a:rPr lang="es-ES" sz="2400" dirty="0" smtClean="0"/>
              <a:t>otros documentos</a:t>
            </a:r>
            <a:r>
              <a:rPr lang="es-ES" sz="2400" dirty="0"/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3414484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Macro Virus: </a:t>
            </a:r>
            <a:r>
              <a:rPr lang="en-US" sz="2400" dirty="0" err="1"/>
              <a:t>Infectaba</a:t>
            </a:r>
            <a:r>
              <a:rPr lang="en-US" sz="2400" dirty="0"/>
              <a:t> los </a:t>
            </a:r>
            <a:r>
              <a:rPr lang="en-US" sz="2400" dirty="0" err="1"/>
              <a:t>archivos</a:t>
            </a:r>
            <a:r>
              <a:rPr lang="en-US" sz="2400" dirty="0"/>
              <a:t> de MS-Word</a:t>
            </a:r>
            <a:endParaRPr lang="es-ES" sz="24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44824"/>
            <a:ext cx="3051238" cy="233665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23528" y="479715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1999: Se </a:t>
            </a:r>
            <a:r>
              <a:rPr lang="en-US" sz="2400" dirty="0" err="1" smtClean="0"/>
              <a:t>propagaron</a:t>
            </a:r>
            <a:r>
              <a:rPr lang="en-US" sz="2400" dirty="0" smtClean="0"/>
              <a:t> </a:t>
            </a:r>
            <a:r>
              <a:rPr lang="en-US" sz="2400" dirty="0" err="1" smtClean="0"/>
              <a:t>muchos</a:t>
            </a:r>
            <a:r>
              <a:rPr lang="en-US" sz="2400" dirty="0" smtClean="0"/>
              <a:t> mas virus,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el Mellissa, </a:t>
            </a:r>
            <a:r>
              <a:rPr lang="en-US" sz="2400" dirty="0" err="1" smtClean="0"/>
              <a:t>ademas</a:t>
            </a:r>
            <a:r>
              <a:rPr lang="en-US" sz="2400" dirty="0" smtClean="0"/>
              <a:t> del CIH y </a:t>
            </a:r>
            <a:r>
              <a:rPr lang="en-US" sz="2400" dirty="0" err="1" smtClean="0"/>
              <a:t>ExploreZip</a:t>
            </a:r>
            <a:endParaRPr lang="es-ES" sz="2400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653136"/>
            <a:ext cx="3267720" cy="18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Caracteristicas</a:t>
            </a:r>
            <a:r>
              <a:rPr lang="en-US" dirty="0" smtClean="0"/>
              <a:t> Virus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691680" y="2212956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ejecutables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64088" y="2212956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Autocopiarse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1691680" y="4581128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Atacar</a:t>
            </a:r>
            <a:r>
              <a:rPr lang="en-US" dirty="0" smtClean="0"/>
              <a:t> de forma </a:t>
            </a:r>
            <a:r>
              <a:rPr lang="en-US" dirty="0" err="1" smtClean="0"/>
              <a:t>directa</a:t>
            </a:r>
            <a:r>
              <a:rPr lang="en-US" dirty="0" smtClean="0"/>
              <a:t> 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Anfitrion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5364088" y="4581128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AutoEncriptarse</a:t>
            </a:r>
            <a:endParaRPr lang="es-ES" dirty="0"/>
          </a:p>
        </p:txBody>
      </p:sp>
      <p:sp>
        <p:nvSpPr>
          <p:cNvPr id="11" name="10 Flecha cuádruple"/>
          <p:cNvSpPr/>
          <p:nvPr/>
        </p:nvSpPr>
        <p:spPr>
          <a:xfrm>
            <a:off x="3635896" y="3140968"/>
            <a:ext cx="1728192" cy="179210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5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9610" y="319598"/>
            <a:ext cx="8229600" cy="1143000"/>
          </a:xfrm>
        </p:spPr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de </a:t>
            </a:r>
            <a:r>
              <a:rPr lang="en-US" dirty="0" err="1" smtClean="0"/>
              <a:t>Propagacion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772816"/>
            <a:ext cx="5328592" cy="8926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dirty="0"/>
              <a:t>Mensajes que ejecutan automáticamente </a:t>
            </a:r>
            <a:r>
              <a:rPr lang="es-ES" sz="2400" dirty="0" smtClean="0"/>
              <a:t>programas desde correo electrónico.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31" y="2564904"/>
            <a:ext cx="3314881" cy="123755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30" y="4005064"/>
            <a:ext cx="3314881" cy="100811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0" y="1484784"/>
            <a:ext cx="3342300" cy="936104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293892" y="3038753"/>
            <a:ext cx="5328592" cy="89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smtClean="0"/>
              <a:t>Ingeniería Social, </a:t>
            </a:r>
            <a:r>
              <a:rPr lang="es-ES" sz="2400" dirty="0"/>
              <a:t>mensajes como </a:t>
            </a:r>
            <a:r>
              <a:rPr lang="es-ES" sz="2400" i="1" dirty="0"/>
              <a:t>ejecute este programa y gane un premio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78940" y="4038163"/>
            <a:ext cx="515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Entrada de información en discos de otros usuarios infectados.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79610" y="5229200"/>
            <a:ext cx="515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Internet:</a:t>
            </a:r>
          </a:p>
          <a:p>
            <a:r>
              <a:rPr lang="en-US" sz="2400" dirty="0" err="1" smtClean="0"/>
              <a:t>Transferencia</a:t>
            </a:r>
            <a:r>
              <a:rPr lang="en-US" sz="2400" dirty="0" smtClean="0"/>
              <a:t> entre </a:t>
            </a:r>
            <a:r>
              <a:rPr lang="en-US" sz="2400" dirty="0" err="1" smtClean="0"/>
              <a:t>ordenadores</a:t>
            </a:r>
            <a:r>
              <a:rPr lang="en-US" sz="2400" dirty="0" smtClean="0"/>
              <a:t> </a:t>
            </a:r>
            <a:r>
              <a:rPr lang="en-US" sz="2400" dirty="0" err="1" smtClean="0"/>
              <a:t>infectados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301207"/>
            <a:ext cx="3918364" cy="12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2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de </a:t>
            </a:r>
            <a:r>
              <a:rPr lang="en-US" dirty="0" err="1" smtClean="0"/>
              <a:t>Proteccion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5626968" cy="182879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Activos</a:t>
            </a:r>
            <a:endParaRPr lang="en-US" b="1" dirty="0" smtClean="0"/>
          </a:p>
          <a:p>
            <a:pPr lvl="1"/>
            <a:r>
              <a:rPr lang="en-US" sz="2400" dirty="0" err="1" smtClean="0"/>
              <a:t>Antivius</a:t>
            </a:r>
            <a:endParaRPr lang="en-US" sz="2400" dirty="0" smtClean="0"/>
          </a:p>
          <a:p>
            <a:pPr lvl="1"/>
            <a:r>
              <a:rPr lang="en-US" sz="2400" dirty="0" err="1" smtClean="0"/>
              <a:t>Filtro</a:t>
            </a:r>
            <a:r>
              <a:rPr lang="en-US" sz="2400" dirty="0" smtClean="0"/>
              <a:t> de </a:t>
            </a:r>
            <a:r>
              <a:rPr lang="en-US" sz="2400" dirty="0" err="1" smtClean="0"/>
              <a:t>Ficheros</a:t>
            </a:r>
            <a:endParaRPr lang="es-ES" sz="24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23528" y="3645024"/>
            <a:ext cx="5256584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Pasivos</a:t>
            </a:r>
            <a:endParaRPr lang="en-US" b="1" dirty="0" smtClean="0"/>
          </a:p>
          <a:p>
            <a:pPr lvl="1"/>
            <a:r>
              <a:rPr lang="en-US" sz="2400" dirty="0" err="1" smtClean="0"/>
              <a:t>Evitar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introducir</a:t>
            </a:r>
            <a:r>
              <a:rPr lang="en-US" sz="2400" dirty="0" smtClean="0"/>
              <a:t> </a:t>
            </a:r>
            <a:r>
              <a:rPr lang="en-US" sz="2400" dirty="0" err="1" smtClean="0"/>
              <a:t>medios</a:t>
            </a:r>
            <a:r>
              <a:rPr lang="en-US" sz="2400" dirty="0" smtClean="0"/>
              <a:t> de </a:t>
            </a:r>
            <a:r>
              <a:rPr lang="en-US" sz="2400" dirty="0" err="1" smtClean="0"/>
              <a:t>Almacenamiento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instalar</a:t>
            </a:r>
            <a:r>
              <a:rPr lang="en-US" sz="2400" dirty="0" smtClean="0"/>
              <a:t> Software gratis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aceptar</a:t>
            </a:r>
            <a:r>
              <a:rPr lang="en-US" sz="2400" dirty="0" smtClean="0"/>
              <a:t> Email </a:t>
            </a:r>
            <a:r>
              <a:rPr lang="en-US" sz="2400" dirty="0" err="1" smtClean="0"/>
              <a:t>desconocidos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96" y="1378496"/>
            <a:ext cx="4756175" cy="223224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77073"/>
            <a:ext cx="3456383" cy="21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978</Words>
  <Application>Microsoft Office PowerPoint</Application>
  <PresentationFormat>Presentación en pantalla (4:3)</PresentationFormat>
  <Paragraphs>77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Flujo</vt:lpstr>
      <vt:lpstr>Virus</vt:lpstr>
      <vt:lpstr>Que es un Virus?</vt:lpstr>
      <vt:lpstr>Funcionamiento del Virus</vt:lpstr>
      <vt:lpstr>Historia de los Virus</vt:lpstr>
      <vt:lpstr>Presentación de PowerPoint</vt:lpstr>
      <vt:lpstr>Presentación de PowerPoint</vt:lpstr>
      <vt:lpstr>Caracteristicas Virus</vt:lpstr>
      <vt:lpstr>Metodos de Propagacion</vt:lpstr>
      <vt:lpstr>Metodos de Proteccion</vt:lpstr>
      <vt:lpstr>Tipos de Virus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Acciones de los Virus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</dc:title>
  <cp:lastModifiedBy>kleber</cp:lastModifiedBy>
  <cp:revision>85</cp:revision>
  <dcterms:modified xsi:type="dcterms:W3CDTF">2015-06-06T14:20:39Z</dcterms:modified>
</cp:coreProperties>
</file>