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1.jpeg" ContentType="image/jpeg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12.jpeg" ContentType="image/jpe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480" cy="6859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480" cy="6859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8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1480" cy="6859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7640" y="26370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  <a:ea typeface="DejaVu Sans"/>
              </a:rPr>
              <a:t>Sistema Operativo Window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456000" y="2797200"/>
            <a:ext cx="2016000" cy="658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4000">
                <a:latin typeface="Arial"/>
              </a:rPr>
              <a:t>Cd Rw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648000"/>
            <a:ext cx="7344000" cy="6265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Arial"/>
              </a:rPr>
              <a:t>Fue desarrollado conjuntamente en 1996 por las empresas Sony y Philips, y comenzó a comercializarse en 1997.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CD: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	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R:  </a:t>
            </a:r>
            <a:r>
              <a:rPr lang="es-EC" sz="2000">
                <a:latin typeface="Arial"/>
              </a:rPr>
              <a:t>lectura</a:t>
            </a:r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W: </a:t>
            </a:r>
            <a:r>
              <a:rPr lang="es-EC" sz="2000">
                <a:latin typeface="Arial"/>
              </a:rPr>
              <a:t>escritura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En el disco CD-RW tiene la opcion de multisesion, donde se puede utilizar como pendrive, que se lo puede seguir grabando y borrando multipleveces.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El CD-RW utiliza tres tipos de luz:</a:t>
            </a:r>
            <a:endParaRPr/>
          </a:p>
          <a:p>
            <a:pPr lvl="2">
              <a:buSzPct val="45000"/>
              <a:buFont typeface="StarSymbol"/>
              <a:buChar char=""/>
            </a:pPr>
            <a:r>
              <a:rPr lang="es-EC" sz="2400">
                <a:latin typeface="Arial"/>
              </a:rPr>
              <a:t>Láser de escritura</a:t>
            </a:r>
            <a:endParaRPr/>
          </a:p>
          <a:p>
            <a:pPr lvl="2">
              <a:buSzPct val="45000"/>
              <a:buFont typeface="StarSymbol"/>
              <a:buChar char=""/>
            </a:pPr>
            <a:r>
              <a:rPr lang="es-EC" sz="2400">
                <a:latin typeface="Arial"/>
              </a:rPr>
              <a:t>Láser de borrado</a:t>
            </a:r>
            <a:endParaRPr/>
          </a:p>
          <a:p>
            <a:pPr lvl="2">
              <a:buSzPct val="45000"/>
              <a:buFont typeface="StarSymbol"/>
              <a:buChar char=""/>
            </a:pPr>
            <a:r>
              <a:rPr lang="es-EC" sz="2400">
                <a:latin typeface="Arial"/>
              </a:rPr>
              <a:t>Láser de lectura</a:t>
            </a:r>
            <a:endParaRPr/>
          </a:p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4680" y="1102680"/>
            <a:ext cx="2857320" cy="2497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4896000"/>
            <a:ext cx="3490200" cy="17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456000" y="2797200"/>
            <a:ext cx="2520000" cy="658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4000">
                <a:latin typeface="Arial"/>
              </a:rPr>
              <a:t>DVD Rw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144000"/>
            <a:ext cx="8568000" cy="6951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Arial"/>
              </a:rPr>
              <a:t>El formato fue desarrollado por una coalición de corporaciones, conocida como la DVD+RW Alliance, a finales de 1997.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 igual que el CD RW, tambien tiene la opcion de: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CD: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	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R:  </a:t>
            </a:r>
            <a:r>
              <a:rPr lang="es-EC" sz="2000">
                <a:latin typeface="Arial"/>
              </a:rPr>
              <a:t>lectura</a:t>
            </a:r>
            <a:endParaRPr/>
          </a:p>
          <a:p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W: </a:t>
            </a:r>
            <a:r>
              <a:rPr lang="es-EC" sz="2000">
                <a:latin typeface="Arial"/>
              </a:rPr>
              <a:t>escritura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En el disco DVD-RW tambien posee la opcion de multisesion.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Tiene una capacidad de almacenamiento de 4.7GB.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Este formato de DVD graba los datos en el</a:t>
            </a:r>
            <a:endParaRPr/>
          </a:p>
          <a:p>
            <a:r>
              <a:rPr lang="es-EC" sz="2400">
                <a:latin typeface="Arial"/>
              </a:rPr>
              <a:t>recubrimiento de cambio de fase de un surco espiral ondulado inscrito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62680" y="2160000"/>
            <a:ext cx="3289320" cy="15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48000" y="504000"/>
            <a:ext cx="8064000" cy="51170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3600">
                <a:latin typeface="Arial"/>
              </a:rPr>
              <a:t>TECLADO DE ACCESO RAPIDO</a:t>
            </a:r>
            <a:endParaRPr/>
          </a:p>
          <a:p>
            <a:endParaRPr/>
          </a:p>
          <a:p>
            <a:r>
              <a:rPr b="1" lang="es-EC" sz="2800">
                <a:latin typeface="Arial"/>
              </a:rPr>
              <a:t>Archivo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ALT +A:    Abre menú de un documento.</a:t>
            </a:r>
            <a:endParaRPr/>
          </a:p>
          <a:p>
            <a:r>
              <a:rPr lang="es-EC" sz="2400">
                <a:latin typeface="Arial"/>
              </a:rPr>
              <a:t>ALT+F4:   Cerrar Aplicación.</a:t>
            </a:r>
            <a:endParaRPr/>
          </a:p>
          <a:p>
            <a:r>
              <a:rPr lang="es-EC" sz="2400">
                <a:latin typeface="Arial"/>
              </a:rPr>
              <a:t>CTRL+N:  Crear nuevo Archivo.</a:t>
            </a:r>
            <a:endParaRPr/>
          </a:p>
          <a:p>
            <a:r>
              <a:rPr lang="es-EC" sz="2400">
                <a:latin typeface="Arial"/>
              </a:rPr>
              <a:t>CTRL+O:  Abrir un Archivo.</a:t>
            </a:r>
            <a:endParaRPr/>
          </a:p>
          <a:p>
            <a:r>
              <a:rPr lang="es-EC" sz="2400">
                <a:latin typeface="Arial"/>
              </a:rPr>
              <a:t>CTRL+G:  Guardar el archivo Actual.</a:t>
            </a:r>
            <a:endParaRPr/>
          </a:p>
          <a:p>
            <a:r>
              <a:rPr lang="es-EC" sz="2400">
                <a:latin typeface="Arial"/>
              </a:rPr>
              <a:t>CTRL+P: Imprime el archivo actual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60000"/>
            <a:ext cx="8136000" cy="66088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Arial"/>
              </a:rPr>
              <a:t>Editar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ALT+E:   Menu Editar</a:t>
            </a:r>
            <a:endParaRPr/>
          </a:p>
          <a:p>
            <a:r>
              <a:rPr lang="es-EC" sz="2400">
                <a:latin typeface="Arial"/>
              </a:rPr>
              <a:t>Ctrl+Z:   Deshacer ultima operacion.</a:t>
            </a:r>
            <a:endParaRPr/>
          </a:p>
          <a:p>
            <a:r>
              <a:rPr lang="es-EC" sz="2400">
                <a:latin typeface="Arial"/>
              </a:rPr>
              <a:t>Ctrl+Y:   Rechacer ultima operacion.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Ctrl+X:   Corta la ultima  operacion seleccionada.</a:t>
            </a:r>
            <a:endParaRPr/>
          </a:p>
          <a:p>
            <a:r>
              <a:rPr lang="es-EC" sz="2400">
                <a:latin typeface="Arial"/>
              </a:rPr>
              <a:t>Ins:        Sobreescribe.</a:t>
            </a:r>
            <a:endParaRPr/>
          </a:p>
          <a:p>
            <a:r>
              <a:rPr lang="es-EC" sz="2400">
                <a:latin typeface="Arial"/>
              </a:rPr>
              <a:t>Ctrl+F:    Busca las palabras en el contexto actual.</a:t>
            </a:r>
            <a:endParaRPr/>
          </a:p>
          <a:p>
            <a:r>
              <a:rPr lang="es-EC" sz="2400">
                <a:latin typeface="Arial"/>
              </a:rPr>
              <a:t>Win + F: Buscar palabras en múltiples textos o archivos.</a:t>
            </a:r>
            <a:endParaRPr/>
          </a:p>
          <a:p>
            <a:r>
              <a:rPr lang="es-EC" sz="2400">
                <a:latin typeface="Arial"/>
              </a:rPr>
              <a:t>F3:         Buscar siguiente resultado.</a:t>
            </a:r>
            <a:endParaRPr/>
          </a:p>
          <a:p>
            <a:r>
              <a:rPr lang="es-EC" sz="2400">
                <a:latin typeface="Arial"/>
              </a:rPr>
              <a:t>Ctrl+H:   Reemplaza</a:t>
            </a:r>
            <a:endParaRPr/>
          </a:p>
          <a:p>
            <a:endParaRPr/>
          </a:p>
          <a:p>
            <a:r>
              <a:rPr b="1" lang="es-EC" sz="2400">
                <a:latin typeface="Arial"/>
              </a:rPr>
              <a:t>Ver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Alt +V: Menu Ver</a:t>
            </a:r>
            <a:endParaRPr/>
          </a:p>
          <a:p>
            <a:r>
              <a:rPr lang="es-EC" sz="2400">
                <a:latin typeface="Arial"/>
              </a:rPr>
              <a:t>Ctrl + +: Aumenta Zoom</a:t>
            </a:r>
            <a:endParaRPr/>
          </a:p>
          <a:p>
            <a:r>
              <a:rPr lang="es-EC" sz="2400">
                <a:latin typeface="Arial"/>
              </a:rPr>
              <a:t>Ctrl + -: Disminuye Zoom</a:t>
            </a:r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32000" y="432000"/>
            <a:ext cx="8280000" cy="6265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Arial"/>
              </a:rPr>
              <a:t>Ctrl + R: Recarga archivo actual</a:t>
            </a:r>
            <a:endParaRPr/>
          </a:p>
          <a:p>
            <a:r>
              <a:rPr lang="es-EC" sz="2400">
                <a:latin typeface="Arial"/>
              </a:rPr>
              <a:t>Alt + Enter: Muestra propiedades</a:t>
            </a:r>
            <a:endParaRPr/>
          </a:p>
          <a:p>
            <a:r>
              <a:rPr lang="es-EC" sz="2400">
                <a:latin typeface="Arial"/>
              </a:rPr>
              <a:t>Ctrl + D: Añadir a marcadores/favoritos</a:t>
            </a:r>
            <a:endParaRPr/>
          </a:p>
          <a:p>
            <a:endParaRPr/>
          </a:p>
          <a:p>
            <a:r>
              <a:rPr b="1" lang="es-EC" sz="2400">
                <a:latin typeface="Arial"/>
              </a:rPr>
              <a:t>Navegaciones</a:t>
            </a:r>
            <a:endParaRPr/>
          </a:p>
          <a:p>
            <a:endParaRPr/>
          </a:p>
          <a:p>
            <a:endParaRPr/>
          </a:p>
          <a:p>
            <a:r>
              <a:rPr lang="es-EC" sz="2400">
                <a:latin typeface="Arial"/>
              </a:rPr>
              <a:t>Alt + izq: Ir a ubicacion anterior</a:t>
            </a:r>
            <a:endParaRPr/>
          </a:p>
          <a:p>
            <a:r>
              <a:rPr lang="es-EC" sz="2400">
                <a:latin typeface="Arial"/>
              </a:rPr>
              <a:t>Alt + der: Ir a ubicacion siguiente</a:t>
            </a:r>
            <a:endParaRPr/>
          </a:p>
          <a:p>
            <a:r>
              <a:rPr lang="es-EC" sz="2400">
                <a:latin typeface="Arial"/>
              </a:rPr>
              <a:t>Ctrl + N:   Negrita en texto seleccionado</a:t>
            </a:r>
            <a:endParaRPr/>
          </a:p>
          <a:p>
            <a:r>
              <a:rPr lang="es-EC" sz="2400">
                <a:latin typeface="Arial"/>
              </a:rPr>
              <a:t>Ctrl + S:   Subrayado en texto seleccionado</a:t>
            </a:r>
            <a:endParaRPr/>
          </a:p>
          <a:p>
            <a:r>
              <a:rPr lang="es-EC" sz="2400">
                <a:latin typeface="Arial"/>
              </a:rPr>
              <a:t>Ctrl + K:   Cursiva en texto seleccionado</a:t>
            </a:r>
            <a:endParaRPr/>
          </a:p>
          <a:p>
            <a:r>
              <a:rPr lang="es-EC" sz="2400">
                <a:latin typeface="Arial"/>
              </a:rPr>
              <a:t>Alt + tab: Alternar foco a la siguiente ventana</a:t>
            </a:r>
            <a:endParaRPr/>
          </a:p>
          <a:p>
            <a:r>
              <a:rPr lang="es-EC" sz="2400">
                <a:latin typeface="Arial"/>
              </a:rPr>
              <a:t>Alt + Mayusc + tab: Alternar foco a la anterior ventana</a:t>
            </a:r>
            <a:endParaRPr/>
          </a:p>
          <a:p>
            <a:r>
              <a:rPr lang="es-EC" sz="2400">
                <a:latin typeface="Arial"/>
              </a:rPr>
              <a:t>Alt + esc: Alternar foco a la siguiente ventana, sin dialogo</a:t>
            </a:r>
            <a:endParaRPr/>
          </a:p>
          <a:p>
            <a:r>
              <a:rPr lang="es-EC" sz="2400">
                <a:latin typeface="Arial"/>
              </a:rPr>
              <a:t>Alt + Mayusc + esc: Alternar foco a la anterior ventana, sin dialogo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432000"/>
            <a:ext cx="8136000" cy="6951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Arial"/>
              </a:rPr>
              <a:t>Alt + espacio: Menú contextual de la ventana activa.</a:t>
            </a:r>
            <a:endParaRPr/>
          </a:p>
          <a:p>
            <a:r>
              <a:rPr lang="es-EC" sz="2400">
                <a:latin typeface="Arial"/>
              </a:rPr>
              <a:t>Ctrl + F4, Alt + F4: Cerrar la ventana activa.</a:t>
            </a:r>
            <a:endParaRPr/>
          </a:p>
          <a:p>
            <a:r>
              <a:rPr lang="es-EC" sz="2400">
                <a:latin typeface="Arial"/>
              </a:rPr>
              <a:t>Alt + espacio + M: Mover la ventana activa.</a:t>
            </a:r>
            <a:endParaRPr/>
          </a:p>
          <a:p>
            <a:r>
              <a:rPr lang="es-EC" sz="2400">
                <a:latin typeface="Arial"/>
              </a:rPr>
              <a:t>Alt + espacio + S: Redimensionar ventana activa.</a:t>
            </a:r>
            <a:endParaRPr/>
          </a:p>
          <a:p>
            <a:r>
              <a:rPr lang="es-EC" sz="2400">
                <a:latin typeface="Arial"/>
              </a:rPr>
              <a:t>Alt + espacio + N: Minimizar ventana activa.</a:t>
            </a:r>
            <a:endParaRPr/>
          </a:p>
          <a:p>
            <a:r>
              <a:rPr lang="es-EC" sz="2400">
                <a:latin typeface="Arial"/>
              </a:rPr>
              <a:t>Alt + espacio + X: Maximizar ventana activa.</a:t>
            </a:r>
            <a:endParaRPr/>
          </a:p>
          <a:p>
            <a:r>
              <a:rPr lang="es-EC" sz="2400">
                <a:latin typeface="Arial"/>
              </a:rPr>
              <a:t>Win + M: Minimizar todas las ventanas</a:t>
            </a:r>
            <a:endParaRPr/>
          </a:p>
          <a:p>
            <a:r>
              <a:rPr lang="es-EC" sz="2400">
                <a:latin typeface="Arial"/>
              </a:rPr>
              <a:t>Win + Mayusc + M: Restaurar todas las ventanas</a:t>
            </a:r>
            <a:endParaRPr/>
          </a:p>
          <a:p>
            <a:r>
              <a:rPr lang="es-EC" sz="2400">
                <a:latin typeface="Arial"/>
              </a:rPr>
              <a:t>F11: Alternar pantalla completa  y normal.</a:t>
            </a:r>
            <a:endParaRPr/>
          </a:p>
          <a:p>
            <a:r>
              <a:rPr lang="es-EC" sz="2400">
                <a:latin typeface="Arial"/>
              </a:rPr>
              <a:t>Win + D: Mostrar el escritorio.</a:t>
            </a:r>
            <a:endParaRPr/>
          </a:p>
          <a:p>
            <a:r>
              <a:rPr lang="es-EC" sz="2400">
                <a:latin typeface="Arial"/>
              </a:rPr>
              <a:t>Esc: Cerrar cuadro de dialogo.</a:t>
            </a:r>
            <a:endParaRPr/>
          </a:p>
          <a:p>
            <a:r>
              <a:rPr lang="es-EC" sz="2400">
                <a:latin typeface="Arial"/>
              </a:rPr>
              <a:t>Tab: Alternar foco al siguiente control.</a:t>
            </a:r>
            <a:endParaRPr/>
          </a:p>
          <a:p>
            <a:r>
              <a:rPr lang="es-EC" sz="2400">
                <a:latin typeface="Arial"/>
              </a:rPr>
              <a:t>Mayusc + Tab: Alternar foco al anterior control.</a:t>
            </a:r>
            <a:endParaRPr/>
          </a:p>
          <a:p>
            <a:r>
              <a:rPr lang="es-EC" sz="2400">
                <a:latin typeface="Arial"/>
              </a:rPr>
              <a:t>Mayusc + F1: Mostrar mensaje de ayuda.</a:t>
            </a:r>
            <a:endParaRPr/>
          </a:p>
          <a:p>
            <a:r>
              <a:rPr lang="es-EC" sz="2400">
                <a:latin typeface="Arial"/>
              </a:rPr>
              <a:t>Ctrl + F6: 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Alternar foco al siguiente control</a:t>
            </a:r>
            <a:endParaRPr/>
          </a:p>
          <a:p>
            <a:r>
              <a:rPr lang="es-EC" sz="2400">
                <a:latin typeface="Arial"/>
              </a:rPr>
              <a:t>Alt + F6: Alternar foco al anterior control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32000" y="288000"/>
            <a:ext cx="8208000" cy="45504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Arial"/>
              </a:rPr>
              <a:t>Mayusc + F10: Despliega menú contextual.</a:t>
            </a:r>
            <a:endParaRPr/>
          </a:p>
          <a:p>
            <a:r>
              <a:rPr lang="es-EC" sz="2400">
                <a:latin typeface="Arial"/>
              </a:rPr>
              <a:t>Espacio: Botón opcion alternable</a:t>
            </a:r>
            <a:endParaRPr/>
          </a:p>
          <a:p>
            <a:r>
              <a:rPr lang="es-EC" sz="2400">
                <a:latin typeface="Arial"/>
              </a:rPr>
              <a:t>Ctrl + T: Crear nueva pestaña.</a:t>
            </a:r>
            <a:endParaRPr/>
          </a:p>
          <a:p>
            <a:r>
              <a:rPr lang="es-EC" sz="2400">
                <a:latin typeface="Arial"/>
              </a:rPr>
              <a:t>Ctrl + Tab: Alternar foco a la siguiente pestaña.</a:t>
            </a:r>
            <a:endParaRPr/>
          </a:p>
          <a:p>
            <a:r>
              <a:rPr lang="es-EC" sz="2400">
                <a:latin typeface="Arial"/>
              </a:rPr>
              <a:t>Ctrl + Mayusc + Tab: Alternar foco a la anterior pestaña.</a:t>
            </a:r>
            <a:endParaRPr/>
          </a:p>
          <a:p>
            <a:r>
              <a:rPr lang="es-EC" sz="2400">
                <a:latin typeface="Arial"/>
              </a:rPr>
              <a:t>Win + R: Ejecutar comando.</a:t>
            </a:r>
            <a:endParaRPr/>
          </a:p>
          <a:p>
            <a:r>
              <a:rPr lang="es-EC" sz="2400">
                <a:latin typeface="Arial"/>
              </a:rPr>
              <a:t>Ctrl + Esc: Menú de Aplicaciones.</a:t>
            </a:r>
            <a:endParaRPr/>
          </a:p>
          <a:p>
            <a:r>
              <a:rPr lang="es-EC" sz="2400">
                <a:latin typeface="Arial"/>
              </a:rPr>
              <a:t>Win + L: Bloquear escritorio.</a:t>
            </a:r>
            <a:endParaRPr/>
          </a:p>
          <a:p>
            <a:r>
              <a:rPr lang="es-EC" sz="2400">
                <a:latin typeface="Arial"/>
              </a:rPr>
              <a:t>Ctrl + Alt +Supr: Iniciar Administrador de tareas, Tabla de procesos.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664000" y="2952000"/>
            <a:ext cx="4752000" cy="658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4000">
                <a:latin typeface="Arial"/>
              </a:rPr>
              <a:t>Memoria</a:t>
            </a:r>
            <a:r>
              <a:rPr lang="es-EC" sz="2800">
                <a:latin typeface="Arial"/>
              </a:rPr>
              <a:t> </a:t>
            </a:r>
            <a:r>
              <a:rPr lang="es-EC" sz="4000">
                <a:latin typeface="Arial"/>
              </a:rPr>
              <a:t>Flash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360000"/>
            <a:ext cx="2376000" cy="658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4000">
                <a:latin typeface="Arial"/>
              </a:rPr>
              <a:t>Historia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288000" y="1059480"/>
            <a:ext cx="7200000" cy="57985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Calibri"/>
              </a:rPr>
              <a:t>Fue Fujio Masuoka en 1984, quien inventó este tipo de memoria como evolución de las EEPROM existentes por aquel entonces.</a:t>
            </a:r>
            <a:endParaRPr/>
          </a:p>
          <a:p>
            <a:endParaRPr/>
          </a:p>
          <a:p>
            <a:r>
              <a:rPr lang="es-EC" sz="2400">
                <a:latin typeface="Calibri"/>
              </a:rPr>
              <a:t>Tipos de memoria: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alibri"/>
              </a:rPr>
              <a:t> </a:t>
            </a:r>
            <a:r>
              <a:rPr lang="es-EC" sz="2400">
                <a:latin typeface="Calibri"/>
              </a:rPr>
              <a:t>SmartMedia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Calibri"/>
              </a:rPr>
              <a:t> </a:t>
            </a:r>
            <a:r>
              <a:rPr lang="es-EC" sz="2400">
                <a:latin typeface="Calibri"/>
              </a:rPr>
              <a:t>CompactFlash</a:t>
            </a:r>
            <a:endParaRPr/>
          </a:p>
          <a:p>
            <a:endParaRPr/>
          </a:p>
          <a:p>
            <a:r>
              <a:rPr lang="es-EC" sz="2400">
                <a:latin typeface="Calibri"/>
              </a:rPr>
              <a:t>En 1994 SanDisk comenzó a comercializar tarjetas de memoria (CompactFlash) basadas en estos circuitos, y desde entonces la evolución ha llegado a pequeños dispositivos de mano de la electrónica de consumo como reproductores de MP3 portátiles, tarjetas de memoria para vídeo consolas y teléfonos móviles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000" y="2230200"/>
            <a:ext cx="3024000" cy="15858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60000" y="4392000"/>
            <a:ext cx="1512000" cy="23742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72000" y="1019880"/>
            <a:ext cx="1800000" cy="15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0000" y="360000"/>
            <a:ext cx="3960000" cy="658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4000">
                <a:latin typeface="Arial"/>
              </a:rPr>
              <a:t>Generalidades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32000" y="1224000"/>
            <a:ext cx="5760000" cy="52365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C" sz="2400">
                <a:latin typeface="Arial"/>
              </a:rPr>
              <a:t>Cumple la ley de Moore, donde aumentando su capacidad y disminuyendo el precio.</a:t>
            </a:r>
            <a:endParaRPr/>
          </a:p>
          <a:p>
            <a:endParaRPr/>
          </a:p>
          <a:p>
            <a:r>
              <a:rPr lang="es-EC" sz="2400">
                <a:latin typeface="Arial"/>
              </a:rPr>
              <a:t>Ventajas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Arial"/>
              </a:rPr>
              <a:t>Resistencia a los golpes, gran 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	</a:t>
            </a:r>
            <a:r>
              <a:rPr lang="es-EC" sz="2400">
                <a:latin typeface="Arial"/>
              </a:rPr>
              <a:t>   velocidad, bajo consumo de energía y un funcionamiento silencioso, ya que no contiene actuadores mecánicos ni partes móviles.</a:t>
            </a:r>
            <a:endParaRPr/>
          </a:p>
          <a:p>
            <a:pPr>
              <a:buSzPct val="45000"/>
              <a:buFont typeface="StarSymbol"/>
              <a:buChar char=""/>
            </a:pPr>
            <a:endParaRPr/>
          </a:p>
          <a:p>
            <a:pPr>
              <a:buSzPct val="45000"/>
              <a:buFont typeface="StarSymbol"/>
              <a:buChar char=""/>
            </a:pPr>
            <a:r>
              <a:rPr lang="es-EC" sz="2400">
                <a:latin typeface="Arial"/>
              </a:rPr>
              <a:t>Ligereza y versatilidad para todos los usos hacia los que está orientado</a:t>
            </a:r>
            <a:endParaRPr/>
          </a:p>
          <a:p>
            <a:pPr>
              <a:buSzPct val="45000"/>
              <a:buFont typeface="StarSymbol"/>
              <a:buChar char=""/>
            </a:pP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00000" y="576000"/>
            <a:ext cx="3600000" cy="17460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8000" y="2520000"/>
            <a:ext cx="3816000" cy="11606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76000" y="4300560"/>
            <a:ext cx="279360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