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0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1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2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3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  <p:sldMasterId id="2147483701" r:id="rId3"/>
    <p:sldMasterId id="2147483713" r:id="rId4"/>
    <p:sldMasterId id="2147483725" r:id="rId5"/>
    <p:sldMasterId id="2147483737" r:id="rId6"/>
    <p:sldMasterId id="2147483749" r:id="rId7"/>
    <p:sldMasterId id="2147483761" r:id="rId8"/>
    <p:sldMasterId id="2147483773" r:id="rId9"/>
    <p:sldMasterId id="2147483791" r:id="rId10"/>
    <p:sldMasterId id="2147483809" r:id="rId11"/>
    <p:sldMasterId id="2147483839" r:id="rId12"/>
    <p:sldMasterId id="2147483856" r:id="rId13"/>
    <p:sldMasterId id="2147483868" r:id="rId14"/>
  </p:sldMasterIdLst>
  <p:notesMasterIdLst>
    <p:notesMasterId r:id="rId38"/>
  </p:notesMasterIdLst>
  <p:sldIdLst>
    <p:sldId id="256" r:id="rId15"/>
    <p:sldId id="257" r:id="rId16"/>
    <p:sldId id="258" r:id="rId17"/>
    <p:sldId id="259" r:id="rId18"/>
    <p:sldId id="260" r:id="rId19"/>
    <p:sldId id="268" r:id="rId20"/>
    <p:sldId id="269" r:id="rId21"/>
    <p:sldId id="270" r:id="rId22"/>
    <p:sldId id="261" r:id="rId23"/>
    <p:sldId id="262" r:id="rId24"/>
    <p:sldId id="263" r:id="rId25"/>
    <p:sldId id="264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65" r:id="rId34"/>
    <p:sldId id="266" r:id="rId35"/>
    <p:sldId id="267" r:id="rId36"/>
    <p:sldId id="278" r:id="rId3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264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390F5-1023-4D7B-9625-E0424922129C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F721C-4D67-4901-A8E0-C5452FD6311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232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ABD07-E5A5-4648-86D8-C8EFD3649C6A}" type="slidenum">
              <a:rPr lang="es-ES" smtClean="0">
                <a:solidFill>
                  <a:prstClr val="black"/>
                </a:solidFill>
              </a:rPr>
              <a:pPr/>
              <a:t>14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1B2DE-CAB8-44B7-9D28-077B863F8674}" type="slidenum">
              <a:rPr lang="es-EC" smtClean="0">
                <a:solidFill>
                  <a:prstClr val="black"/>
                </a:solidFill>
              </a:rPr>
              <a:pPr/>
              <a:t>20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4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428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27887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204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1543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183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7950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163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254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503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816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725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3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9388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55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701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6831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267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3961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996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316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679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717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7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522434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008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560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235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096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5487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8770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960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7862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3451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9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1016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0878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4231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074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6826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2384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6275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415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3246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535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8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901641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4098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907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7280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195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9080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2260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3830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7153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3974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0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994044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4403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866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448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5860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3656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77198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1516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36329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3021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4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898363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5384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6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128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468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0440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1227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5449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1637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620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1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923" y="3307356"/>
            <a:ext cx="9489573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923" y="4777380"/>
            <a:ext cx="9489573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8750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9513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5922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65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9739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921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7083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9582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9288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4577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84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6509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1088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545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22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3308581"/>
            <a:ext cx="9489571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4777381"/>
            <a:ext cx="948957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2927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675725"/>
            <a:ext cx="949744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5924" y="1809750"/>
            <a:ext cx="4628369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8" y="1809749"/>
            <a:ext cx="4625656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33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7192" y="1812927"/>
            <a:ext cx="41970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5924" y="2389190"/>
            <a:ext cx="4628369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088" y="1812927"/>
            <a:ext cx="41899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2389190"/>
            <a:ext cx="462836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68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01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91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3" y="446088"/>
            <a:ext cx="3547533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873" y="446088"/>
            <a:ext cx="5706492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3" y="1631950"/>
            <a:ext cx="3547533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99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1387058"/>
            <a:ext cx="4641849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4" y="2500312"/>
            <a:ext cx="4641849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91682" y="993076"/>
            <a:ext cx="2462851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02400" y="1600200"/>
            <a:ext cx="4572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1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4" y="1807361"/>
            <a:ext cx="949744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97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5" y="675723"/>
            <a:ext cx="1963949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3" y="675724"/>
            <a:ext cx="7290076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62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923" y="3307356"/>
            <a:ext cx="9489573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923" y="4777380"/>
            <a:ext cx="9489573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7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7288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3308581"/>
            <a:ext cx="9489571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4777381"/>
            <a:ext cx="948957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96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675725"/>
            <a:ext cx="949744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5924" y="1809750"/>
            <a:ext cx="4628369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8" y="1809749"/>
            <a:ext cx="4625656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772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7192" y="1812927"/>
            <a:ext cx="41970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5924" y="2389190"/>
            <a:ext cx="4628369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088" y="1812927"/>
            <a:ext cx="41899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2389190"/>
            <a:ext cx="462836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57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75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60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3" y="446088"/>
            <a:ext cx="3547533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873" y="446088"/>
            <a:ext cx="5706492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3" y="1631950"/>
            <a:ext cx="3547533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679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1387058"/>
            <a:ext cx="4641849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4" y="2500312"/>
            <a:ext cx="4641849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91682" y="993076"/>
            <a:ext cx="2462851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02400" y="1600200"/>
            <a:ext cx="4572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10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4" y="1807361"/>
            <a:ext cx="949744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763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5" y="675723"/>
            <a:ext cx="1963949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3" y="675724"/>
            <a:ext cx="7290076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227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923" y="3307356"/>
            <a:ext cx="9489573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923" y="4777380"/>
            <a:ext cx="9489573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3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8537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13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3308581"/>
            <a:ext cx="9489571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4777381"/>
            <a:ext cx="948957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3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675725"/>
            <a:ext cx="949744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5924" y="1809750"/>
            <a:ext cx="4628369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8" y="1809749"/>
            <a:ext cx="4625656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7575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7192" y="1812927"/>
            <a:ext cx="41970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5924" y="2389190"/>
            <a:ext cx="4628369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088" y="1812927"/>
            <a:ext cx="41899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2389190"/>
            <a:ext cx="462836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332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717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12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3" y="446088"/>
            <a:ext cx="3547533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873" y="446088"/>
            <a:ext cx="5706492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3" y="1631950"/>
            <a:ext cx="3547533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645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1387058"/>
            <a:ext cx="4641849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4" y="2500312"/>
            <a:ext cx="4641849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91682" y="993076"/>
            <a:ext cx="2462851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02400" y="1600200"/>
            <a:ext cx="4572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224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4" y="1807361"/>
            <a:ext cx="949744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1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5" y="675723"/>
            <a:ext cx="1963949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3" y="675724"/>
            <a:ext cx="7290076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6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50172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923" y="3307356"/>
            <a:ext cx="9489573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923" y="4777380"/>
            <a:ext cx="9489573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051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47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3308581"/>
            <a:ext cx="9489571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4777381"/>
            <a:ext cx="948957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56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675725"/>
            <a:ext cx="949744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5924" y="1809750"/>
            <a:ext cx="4628369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8" y="1809749"/>
            <a:ext cx="4625656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700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7192" y="1812927"/>
            <a:ext cx="41970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5924" y="2389190"/>
            <a:ext cx="4628369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088" y="1812927"/>
            <a:ext cx="41899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2389190"/>
            <a:ext cx="462836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531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72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96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3" y="446088"/>
            <a:ext cx="3547533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873" y="446088"/>
            <a:ext cx="5706492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3" y="1631950"/>
            <a:ext cx="3547533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772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1387058"/>
            <a:ext cx="4641849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4" y="2500312"/>
            <a:ext cx="4641849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91682" y="993076"/>
            <a:ext cx="2462851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02400" y="1600200"/>
            <a:ext cx="4572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4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4" y="1807361"/>
            <a:ext cx="949744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5436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5" y="675723"/>
            <a:ext cx="1963949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3" y="675724"/>
            <a:ext cx="7290076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69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923" y="3307356"/>
            <a:ext cx="9489573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923" y="4777380"/>
            <a:ext cx="9489573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741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771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3308581"/>
            <a:ext cx="9489571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4777381"/>
            <a:ext cx="948957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837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675725"/>
            <a:ext cx="949744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5924" y="1809750"/>
            <a:ext cx="4628369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8" y="1809749"/>
            <a:ext cx="4625656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092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632" y="1812927"/>
            <a:ext cx="41766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5924" y="2389190"/>
            <a:ext cx="4628369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8632" y="1812927"/>
            <a:ext cx="41774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2389190"/>
            <a:ext cx="462836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745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845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054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3" y="446088"/>
            <a:ext cx="3547533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873" y="446088"/>
            <a:ext cx="5706492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3" y="1631950"/>
            <a:ext cx="3547533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08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1387058"/>
            <a:ext cx="4641849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4" y="2500312"/>
            <a:ext cx="4641849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05663" y="1436862"/>
            <a:ext cx="1448871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34056" y="1411792"/>
            <a:ext cx="1107153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08245" y="1894454"/>
            <a:ext cx="803152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32193" y="1811313"/>
            <a:ext cx="652784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91683" y="2083427"/>
            <a:ext cx="342135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76122" y="993076"/>
            <a:ext cx="342135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46129" y="1894454"/>
            <a:ext cx="263252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98402" y="1060594"/>
            <a:ext cx="263252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02400" y="1600200"/>
            <a:ext cx="4572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42475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4" y="1807361"/>
            <a:ext cx="949744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302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5" y="675723"/>
            <a:ext cx="1963949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3" y="675724"/>
            <a:ext cx="7290076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609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923" y="3307356"/>
            <a:ext cx="9489573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923" y="4777380"/>
            <a:ext cx="9489573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763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677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3308581"/>
            <a:ext cx="9489571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4777381"/>
            <a:ext cx="948957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86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675725"/>
            <a:ext cx="949744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5924" y="1809750"/>
            <a:ext cx="4628369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8" y="1809749"/>
            <a:ext cx="4625656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300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632" y="1812927"/>
            <a:ext cx="41766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5924" y="2389190"/>
            <a:ext cx="4628369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8632" y="1812927"/>
            <a:ext cx="41774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2389190"/>
            <a:ext cx="462836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3705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89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08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3" y="446088"/>
            <a:ext cx="3547533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873" y="446088"/>
            <a:ext cx="5706492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3" y="1631950"/>
            <a:ext cx="3547533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6960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1387058"/>
            <a:ext cx="4641849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4" y="2500312"/>
            <a:ext cx="4641849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05663" y="1436862"/>
            <a:ext cx="1448871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34056" y="1411792"/>
            <a:ext cx="1107153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08245" y="1894454"/>
            <a:ext cx="803152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32193" y="1811313"/>
            <a:ext cx="652784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91683" y="2083427"/>
            <a:ext cx="342135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76122" y="993076"/>
            <a:ext cx="342135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46129" y="1894454"/>
            <a:ext cx="263252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98402" y="1060594"/>
            <a:ext cx="263252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02400" y="1600200"/>
            <a:ext cx="4572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896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4" y="1807361"/>
            <a:ext cx="949744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939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5" y="675723"/>
            <a:ext cx="1963949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3" y="675724"/>
            <a:ext cx="7290076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562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923" y="3307356"/>
            <a:ext cx="9489573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923" y="4777380"/>
            <a:ext cx="9489573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036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543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3308581"/>
            <a:ext cx="9489571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4777381"/>
            <a:ext cx="948957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692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675725"/>
            <a:ext cx="949744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5924" y="1809750"/>
            <a:ext cx="4628369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8" y="1809749"/>
            <a:ext cx="4625656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5679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632" y="1812927"/>
            <a:ext cx="41766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5924" y="2389190"/>
            <a:ext cx="4628369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8632" y="1812927"/>
            <a:ext cx="41774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2389190"/>
            <a:ext cx="462836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920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158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576463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3" y="446088"/>
            <a:ext cx="3547533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873" y="446088"/>
            <a:ext cx="5706492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3" y="1631950"/>
            <a:ext cx="3547533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9850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1387058"/>
            <a:ext cx="4641849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4" y="2500312"/>
            <a:ext cx="4641849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05663" y="1436862"/>
            <a:ext cx="1448871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34056" y="1411792"/>
            <a:ext cx="1107153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08245" y="1894454"/>
            <a:ext cx="803152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32193" y="1811313"/>
            <a:ext cx="652784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91683" y="2083427"/>
            <a:ext cx="342135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76122" y="993076"/>
            <a:ext cx="342135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46129" y="1894454"/>
            <a:ext cx="263252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98402" y="1060594"/>
            <a:ext cx="263252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02400" y="1600200"/>
            <a:ext cx="4572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167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4" y="1807361"/>
            <a:ext cx="949744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650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5" y="675723"/>
            <a:ext cx="1963949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3" y="675724"/>
            <a:ext cx="7290076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352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455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982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475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3705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285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1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40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3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890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 defTabSz="457200"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black"/>
                </a:solidFill>
              </a:rPr>
              <a:pPr defTabSz="457200"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 defTabSz="457200"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black"/>
                </a:solidFill>
              </a:rPr>
              <a:pPr defTabSz="457200"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5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ADA0-EC3F-4F2A-83E2-D7813312D019}" type="datetimeFigureOut">
              <a:rPr lang="es-EC" smtClean="0"/>
              <a:t>19/05/2015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FDCE81-00FD-40D5-AB59-8472E22901A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24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2A81-CBB0-4751-BFAC-21506A6D40B2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94BA-AAD0-4BBC-BEF9-9E6929378A2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8F3C-F07D-49C3-8455-D14C0CE9361A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4525-371E-4F01-810E-292ACF7E1B53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12" y="-16"/>
            <a:ext cx="12336461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923" y="675725"/>
            <a:ext cx="9500151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1807361"/>
            <a:ext cx="9500149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3125" y="59518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594" y="5951811"/>
            <a:ext cx="7008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45" y="5951811"/>
            <a:ext cx="81104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12" y="-16"/>
            <a:ext cx="12336461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923" y="675725"/>
            <a:ext cx="9500151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1807361"/>
            <a:ext cx="9500149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3125" y="59518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594" y="5951811"/>
            <a:ext cx="7008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45" y="5951811"/>
            <a:ext cx="81104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12" y="-16"/>
            <a:ext cx="12336461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923" y="675725"/>
            <a:ext cx="9500151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1807361"/>
            <a:ext cx="9500149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3125" y="59518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594" y="5951811"/>
            <a:ext cx="7008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45" y="5951811"/>
            <a:ext cx="81104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12" y="-16"/>
            <a:ext cx="12336461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923" y="675725"/>
            <a:ext cx="9500151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1807361"/>
            <a:ext cx="9500149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3125" y="59518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50418F2-149F-4649-8BD4-C659A811B544}" type="datetimeFigureOut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19/05/2015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594" y="5951811"/>
            <a:ext cx="7008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45" y="5951811"/>
            <a:ext cx="81104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43AC39-AD65-42E6-923F-02B48613BB66}" type="slidenum">
              <a:rPr lang="es-EC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9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8744219" y="66320"/>
            <a:ext cx="3434015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923" y="675725"/>
            <a:ext cx="9500151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1807361"/>
            <a:ext cx="9500149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3125" y="59518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594" y="5951811"/>
            <a:ext cx="7008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45" y="5951811"/>
            <a:ext cx="81104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640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8744219" y="66320"/>
            <a:ext cx="3434015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923" y="675725"/>
            <a:ext cx="9500151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1807361"/>
            <a:ext cx="9500149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3125" y="59518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594" y="5951811"/>
            <a:ext cx="7008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45" y="5951811"/>
            <a:ext cx="81104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85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8744219" y="66320"/>
            <a:ext cx="3434015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57200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923" y="675725"/>
            <a:ext cx="9500151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1807361"/>
            <a:ext cx="9500149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3125" y="59518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0361-A4DD-4F4A-AEF4-BBC4F65EF6FE}" type="datetimeFigureOut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19/05/2015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594" y="5951811"/>
            <a:ext cx="7008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45" y="5951811"/>
            <a:ext cx="81104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621-18C7-4127-9E0A-1C3C255BDEE5}" type="slidenum">
              <a:rPr lang="es-EC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34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 defTabSz="457200"/>
              <a:t>5/19/2015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black"/>
                </a:solidFill>
              </a:rPr>
              <a:pPr defTabSz="457200"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2.bp.blogspot.com/-X1AanJdsUMU/T9OCxm81PkI/AAAAAAAAAVM/Xj_hm_m3ewk/s1600/images+(1).jpg" TargetMode="Externa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2.bp.blogspot.com/-zolcPmHDYCk/T9ODKUJDyeI/AAAAAAAAAVU/2i4tPwu11V4/s1600/sistema-operativo.png" TargetMode="Externa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3072" y="2102291"/>
            <a:ext cx="9144000" cy="2387600"/>
          </a:xfrm>
        </p:spPr>
        <p:txBody>
          <a:bodyPr>
            <a:prstTxWarp prst="textInflate">
              <a:avLst/>
            </a:prstTxWarp>
          </a:bodyPr>
          <a:lstStyle/>
          <a:p>
            <a:pPr algn="ctr"/>
            <a:r>
              <a:rPr lang="es-EC" dirty="0" smtClean="0">
                <a:ln w="571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 Ultra Bold Condensed" panose="020B0A06020104020203" pitchFamily="34" charset="0"/>
              </a:rPr>
              <a:t>CLASIICACIÓN DE LAS </a:t>
            </a:r>
            <a:r>
              <a:rPr lang="es-EC" dirty="0" err="1" smtClean="0">
                <a:ln w="571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ill Sans Ultra Bold Condensed" panose="020B0A06020104020203" pitchFamily="34" charset="0"/>
              </a:rPr>
              <a:t>TICs</a:t>
            </a:r>
            <a:endParaRPr lang="es-EC" dirty="0">
              <a:ln w="57150"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91544" y="-387424"/>
            <a:ext cx="8301608" cy="31323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/>
              <a:t>Los terminales actúan como punto de acceso de los ciudadanos a la sociedad de la información y por eso son de suma importancia y son uno de los elementos que más han evolucionado y evolucionan.</a:t>
            </a:r>
            <a:endParaRPr lang="es-EC" sz="2400" dirty="0"/>
          </a:p>
        </p:txBody>
      </p:sp>
      <p:pic>
        <p:nvPicPr>
          <p:cNvPr id="4" name="3 Imagen" descr="http://4.bp.blogspot.com/-ws3OUEU9mFI/T9OB4o9aYDI/AAAAAAAAAU8/9Ag6f-m7j1E/s1600/tics_bol+caract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38" y="1988840"/>
            <a:ext cx="3865918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1775520" y="386104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solidFill>
                <a:prstClr val="black"/>
              </a:solidFill>
            </a:endParaRPr>
          </a:p>
          <a:p>
            <a:endParaRPr lang="es-ES" sz="2400" dirty="0">
              <a:solidFill>
                <a:prstClr val="black"/>
              </a:solidFill>
            </a:endParaRPr>
          </a:p>
          <a:p>
            <a:pPr algn="just"/>
            <a:r>
              <a:rPr lang="es-ES" sz="2400" dirty="0">
                <a:solidFill>
                  <a:prstClr val="black"/>
                </a:solidFill>
              </a:rPr>
              <a:t>Los Sistemas de Tiempo Compartido permitieron que cada uno de los usuarios, desde su propio terminal, puedan estar conectados a la misma máquina al mismo tiempo, soportando así el acceso de múltiples usuarios.</a:t>
            </a:r>
            <a:endParaRPr lang="es-EC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908721"/>
            <a:ext cx="8280920" cy="1397445"/>
          </a:xfrm>
        </p:spPr>
        <p:txBody>
          <a:bodyPr>
            <a:noAutofit/>
          </a:bodyPr>
          <a:lstStyle/>
          <a:p>
            <a:pPr algn="l">
              <a:spcBef>
                <a:spcPct val="20000"/>
              </a:spcBef>
            </a:pPr>
            <a:r>
              <a:rPr lang="es-EC" b="1" dirty="0">
                <a:latin typeface="+mn-lt"/>
                <a:ea typeface="+mn-ea"/>
                <a:cs typeface="+mn-cs"/>
              </a:rPr>
              <a:t/>
            </a:r>
            <a:br>
              <a:rPr lang="es-EC" b="1" dirty="0">
                <a:latin typeface="+mn-lt"/>
                <a:ea typeface="+mn-ea"/>
                <a:cs typeface="+mn-cs"/>
              </a:rPr>
            </a:br>
            <a:r>
              <a:rPr lang="es-EC" b="1" dirty="0">
                <a:latin typeface="+mn-lt"/>
                <a:ea typeface="+mn-ea"/>
                <a:cs typeface="+mn-cs"/>
              </a:rPr>
              <a:t/>
            </a:r>
            <a:br>
              <a:rPr lang="es-EC" b="1" dirty="0">
                <a:latin typeface="+mn-lt"/>
                <a:ea typeface="+mn-ea"/>
                <a:cs typeface="+mn-cs"/>
              </a:rPr>
            </a:br>
            <a:r>
              <a:rPr lang="es-EC" b="1" dirty="0">
                <a:latin typeface="+mn-lt"/>
                <a:ea typeface="+mn-ea"/>
                <a:cs typeface="+mn-cs"/>
              </a:rPr>
              <a:t/>
            </a:r>
            <a:br>
              <a:rPr lang="es-EC" b="1" dirty="0">
                <a:latin typeface="+mn-lt"/>
                <a:ea typeface="+mn-ea"/>
                <a:cs typeface="+mn-cs"/>
              </a:rPr>
            </a:br>
            <a:r>
              <a:rPr lang="es-EC" b="1" dirty="0">
                <a:latin typeface="+mn-lt"/>
                <a:ea typeface="+mn-ea"/>
                <a:cs typeface="+mn-cs"/>
              </a:rPr>
              <a:t/>
            </a:r>
            <a:br>
              <a:rPr lang="es-EC" b="1" dirty="0">
                <a:latin typeface="+mn-lt"/>
                <a:ea typeface="+mn-ea"/>
                <a:cs typeface="+mn-cs"/>
              </a:rPr>
            </a:br>
            <a:r>
              <a:rPr lang="es-EC" b="1" dirty="0">
                <a:latin typeface="+mn-lt"/>
                <a:ea typeface="+mn-ea"/>
                <a:cs typeface="+mn-cs"/>
              </a:rPr>
              <a:t/>
            </a:r>
            <a:br>
              <a:rPr lang="es-EC" b="1" dirty="0">
                <a:latin typeface="+mn-lt"/>
                <a:ea typeface="+mn-ea"/>
                <a:cs typeface="+mn-cs"/>
              </a:rPr>
            </a:br>
            <a:r>
              <a:rPr lang="es-EC" b="1" dirty="0">
                <a:latin typeface="+mn-lt"/>
                <a:ea typeface="+mn-ea"/>
                <a:cs typeface="+mn-cs"/>
              </a:rPr>
              <a:t/>
            </a:r>
            <a:br>
              <a:rPr lang="es-EC" b="1" dirty="0">
                <a:latin typeface="+mn-lt"/>
                <a:ea typeface="+mn-ea"/>
                <a:cs typeface="+mn-cs"/>
              </a:rPr>
            </a:br>
            <a:r>
              <a:rPr lang="es-EC" b="1" dirty="0">
                <a:latin typeface="+mn-lt"/>
                <a:ea typeface="+mn-ea"/>
                <a:cs typeface="+mn-cs"/>
              </a:rPr>
              <a:t/>
            </a:r>
            <a:br>
              <a:rPr lang="es-EC" b="1" dirty="0">
                <a:latin typeface="+mn-lt"/>
                <a:ea typeface="+mn-ea"/>
                <a:cs typeface="+mn-cs"/>
              </a:rPr>
            </a:br>
            <a:r>
              <a:rPr lang="es-EC" sz="2800" b="1" dirty="0">
                <a:latin typeface="+mn-lt"/>
                <a:ea typeface="+mn-ea"/>
                <a:cs typeface="+mn-cs"/>
              </a:rPr>
              <a:t/>
            </a:r>
            <a:br>
              <a:rPr lang="es-EC" sz="2800" b="1" dirty="0">
                <a:latin typeface="+mn-lt"/>
                <a:ea typeface="+mn-ea"/>
                <a:cs typeface="+mn-cs"/>
              </a:rPr>
            </a:br>
            <a:r>
              <a:rPr lang="es-EC" sz="2400" b="1" dirty="0">
                <a:latin typeface="+mn-lt"/>
                <a:ea typeface="+mn-ea"/>
                <a:cs typeface="+mn-cs"/>
              </a:rPr>
              <a:t>Ordenador Personal</a:t>
            </a:r>
            <a:r>
              <a:rPr lang="es-EC" b="1" dirty="0">
                <a:latin typeface="+mn-lt"/>
                <a:ea typeface="+mn-ea"/>
                <a:cs typeface="+mn-cs"/>
              </a:rPr>
              <a:t/>
            </a:r>
            <a:br>
              <a:rPr lang="es-EC" b="1" dirty="0">
                <a:latin typeface="+mn-lt"/>
                <a:ea typeface="+mn-ea"/>
                <a:cs typeface="+mn-cs"/>
              </a:rPr>
            </a:br>
            <a:r>
              <a:rPr lang="es-ES" sz="2400" dirty="0">
                <a:latin typeface="+mn-lt"/>
                <a:ea typeface="+mn-ea"/>
                <a:cs typeface="+mn-cs"/>
              </a:rPr>
              <a:t>Tiene un teclado para introducir datos, un monitor para mostrar la información, y un dispositivo de almacenamiento para guardar datos.</a:t>
            </a:r>
            <a:r>
              <a:rPr lang="es-EC" sz="2400" dirty="0">
                <a:latin typeface="+mn-lt"/>
                <a:ea typeface="+mn-ea"/>
                <a:cs typeface="+mn-cs"/>
              </a:rPr>
              <a:t/>
            </a:r>
            <a:br>
              <a:rPr lang="es-EC" sz="2400" dirty="0">
                <a:latin typeface="+mn-lt"/>
                <a:ea typeface="+mn-ea"/>
                <a:cs typeface="+mn-cs"/>
              </a:rPr>
            </a:br>
            <a:r>
              <a:rPr lang="es-EC" sz="2800" dirty="0">
                <a:latin typeface="+mn-lt"/>
                <a:ea typeface="+mn-ea"/>
                <a:cs typeface="+mn-cs"/>
              </a:rPr>
              <a:t/>
            </a:r>
            <a:br>
              <a:rPr lang="es-EC" sz="2800" dirty="0">
                <a:latin typeface="+mn-lt"/>
                <a:ea typeface="+mn-ea"/>
                <a:cs typeface="+mn-cs"/>
              </a:rPr>
            </a:br>
            <a:r>
              <a:rPr lang="es-EC" sz="2800" dirty="0">
                <a:latin typeface="+mn-lt"/>
                <a:ea typeface="+mn-ea"/>
                <a:cs typeface="+mn-cs"/>
              </a:rPr>
              <a:t/>
            </a:r>
            <a:br>
              <a:rPr lang="es-EC" sz="2800" dirty="0">
                <a:latin typeface="+mn-lt"/>
                <a:ea typeface="+mn-ea"/>
                <a:cs typeface="+mn-cs"/>
              </a:rPr>
            </a:br>
            <a:r>
              <a:rPr lang="es-EC" sz="2800" dirty="0">
                <a:latin typeface="+mn-lt"/>
                <a:ea typeface="+mn-ea"/>
                <a:cs typeface="+mn-cs"/>
              </a:rPr>
              <a:t/>
            </a:r>
            <a:br>
              <a:rPr lang="es-EC" sz="2800" dirty="0">
                <a:latin typeface="+mn-lt"/>
                <a:ea typeface="+mn-ea"/>
                <a:cs typeface="+mn-cs"/>
              </a:rPr>
            </a:br>
            <a:r>
              <a:rPr lang="es-EC" sz="2800" dirty="0">
                <a:latin typeface="+mn-lt"/>
                <a:ea typeface="+mn-ea"/>
                <a:cs typeface="+mn-cs"/>
              </a:rPr>
              <a:t/>
            </a:r>
            <a:br>
              <a:rPr lang="es-EC" sz="2800" dirty="0">
                <a:latin typeface="+mn-lt"/>
                <a:ea typeface="+mn-ea"/>
                <a:cs typeface="+mn-cs"/>
              </a:rPr>
            </a:br>
            <a:r>
              <a:rPr lang="es-EC" sz="2800" dirty="0">
                <a:latin typeface="+mn-lt"/>
                <a:ea typeface="+mn-ea"/>
                <a:cs typeface="+mn-cs"/>
              </a:rPr>
              <a:t/>
            </a:r>
            <a:br>
              <a:rPr lang="es-EC" sz="2800" dirty="0">
                <a:latin typeface="+mn-lt"/>
                <a:ea typeface="+mn-ea"/>
                <a:cs typeface="+mn-cs"/>
              </a:rPr>
            </a:br>
            <a:r>
              <a:rPr lang="es-EC" sz="2800" dirty="0">
                <a:latin typeface="+mn-lt"/>
                <a:ea typeface="+mn-ea"/>
                <a:cs typeface="+mn-cs"/>
              </a:rPr>
              <a:t/>
            </a:r>
            <a:br>
              <a:rPr lang="es-EC" sz="2800" dirty="0">
                <a:latin typeface="+mn-lt"/>
                <a:ea typeface="+mn-ea"/>
                <a:cs typeface="+mn-cs"/>
              </a:rPr>
            </a:br>
            <a:r>
              <a:rPr lang="es-ES" sz="2400" b="1" dirty="0">
                <a:latin typeface="+mn-lt"/>
                <a:ea typeface="+mn-ea"/>
                <a:cs typeface="+mn-cs"/>
              </a:rPr>
              <a:t>Navegador de internet</a:t>
            </a:r>
            <a:r>
              <a:rPr lang="es-ES" sz="2800" b="1" dirty="0">
                <a:latin typeface="+mn-lt"/>
                <a:ea typeface="+mn-ea"/>
                <a:cs typeface="+mn-cs"/>
              </a:rPr>
              <a:t/>
            </a:r>
            <a:br>
              <a:rPr lang="es-ES" sz="2800" b="1" dirty="0">
                <a:latin typeface="+mn-lt"/>
                <a:ea typeface="+mn-ea"/>
                <a:cs typeface="+mn-cs"/>
              </a:rPr>
            </a:br>
            <a:r>
              <a:rPr lang="es-ES" sz="2400" dirty="0">
                <a:latin typeface="+mn-lt"/>
                <a:ea typeface="+mn-ea"/>
                <a:cs typeface="+mn-cs"/>
              </a:rPr>
              <a:t>Es una aplicación que opera a través de Internet, interpretando la información de archivos y sitios web para que podamos ser capaces de leerla.</a:t>
            </a:r>
            <a:br>
              <a:rPr lang="es-ES" sz="2400" dirty="0">
                <a:latin typeface="+mn-lt"/>
                <a:ea typeface="+mn-ea"/>
                <a:cs typeface="+mn-cs"/>
              </a:rPr>
            </a:br>
            <a:endParaRPr lang="es-EC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4 Imagen" descr="http://2.bp.blogspot.com/-X1AanJdsUMU/T9OCxm81PkI/AAAAAAAAAVM/Xj_hm_m3ewk/s1600/images+(1)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132857"/>
            <a:ext cx="3168352" cy="2482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2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9536" y="260648"/>
            <a:ext cx="8291264" cy="1156990"/>
          </a:xfrm>
        </p:spPr>
        <p:txBody>
          <a:bodyPr>
            <a:noAutofit/>
          </a:bodyPr>
          <a:lstStyle/>
          <a:p>
            <a:pPr algn="ctr"/>
            <a:r>
              <a:rPr lang="es-ES" sz="4400" b="1" dirty="0"/>
              <a:t/>
            </a:r>
            <a:br>
              <a:rPr lang="es-ES" sz="4400" b="1" dirty="0"/>
            </a:br>
            <a:r>
              <a:rPr lang="es-ES" sz="4400" b="1" dirty="0"/>
              <a:t>UN SISTEMA OPERATIVO (SO)</a:t>
            </a:r>
            <a:br>
              <a:rPr lang="es-ES" sz="4400" b="1" dirty="0"/>
            </a:br>
            <a:endParaRPr lang="es-EC" sz="4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39616" y="2772351"/>
            <a:ext cx="7125112" cy="405143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endParaRPr lang="es-ES" sz="3400" dirty="0"/>
          </a:p>
          <a:p>
            <a:pPr marL="0" indent="0" algn="ctr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5100" dirty="0"/>
              <a:t>Conjunto de programas que en un sistema informático gestiona los recursos de hardware y provee servicios a los programas de aplicación</a:t>
            </a:r>
            <a:r>
              <a:rPr lang="es-EC" sz="5100" dirty="0"/>
              <a:t/>
            </a:r>
            <a:br>
              <a:rPr lang="es-EC" sz="5100" dirty="0"/>
            </a:br>
            <a:r>
              <a:rPr lang="es-EC" sz="5100" dirty="0"/>
              <a:t/>
            </a:r>
            <a:br>
              <a:rPr lang="es-EC" sz="5100" dirty="0"/>
            </a:br>
            <a:endParaRPr lang="es-EC" sz="5100" dirty="0"/>
          </a:p>
          <a:p>
            <a:pPr algn="ctr"/>
            <a:endParaRPr lang="es-EC" dirty="0"/>
          </a:p>
        </p:txBody>
      </p:sp>
      <p:pic>
        <p:nvPicPr>
          <p:cNvPr id="4" name="3 Imagen" descr="http://2.bp.blogspot.com/-zolcPmHDYCk/T9ODKUJDyeI/AAAAAAAAAVU/2i4tPwu11V4/s1600/sistema-operativo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556793"/>
            <a:ext cx="3528391" cy="3087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2655897"/>
          </a:xfrm>
        </p:spPr>
        <p:txBody>
          <a:bodyPr/>
          <a:lstStyle/>
          <a:p>
            <a:r>
              <a:rPr lang="es-ES" b="1" dirty="0" smtClean="0"/>
              <a:t>LOS SISTEMAS OPERATIVOS MAS CONOCIDOS: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259634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Marcador de contenido" descr="images.png"/>
          <p:cNvPicPr>
            <a:picLocks noGrp="1" noChangeAspect="1"/>
          </p:cNvPicPr>
          <p:nvPr>
            <p:ph idx="4294967295"/>
          </p:nvPr>
        </p:nvPicPr>
        <p:blipFill>
          <a:blip r:embed="rId3">
            <a:lum bright="70000" contrast="-78000"/>
          </a:blip>
          <a:stretch>
            <a:fillRect/>
          </a:stretch>
        </p:blipFill>
        <p:spPr>
          <a:xfrm>
            <a:off x="2666977" y="1142984"/>
            <a:ext cx="6500813" cy="5143500"/>
          </a:xfr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6910" y="214291"/>
            <a:ext cx="7772400" cy="1470025"/>
          </a:xfrm>
        </p:spPr>
        <p:txBody>
          <a:bodyPr>
            <a:normAutofit/>
          </a:bodyPr>
          <a:lstStyle/>
          <a:p>
            <a:r>
              <a:rPr lang="es-ES" b="1" dirty="0" smtClean="0"/>
              <a:t>D.O.S (Disk Operating System)</a:t>
            </a:r>
            <a:endParaRPr lang="es-ES" b="1" dirty="0"/>
          </a:p>
        </p:txBody>
      </p:sp>
      <p:sp>
        <p:nvSpPr>
          <p:cNvPr id="11" name="10 Subtítulo"/>
          <p:cNvSpPr>
            <a:spLocks noGrp="1"/>
          </p:cNvSpPr>
          <p:nvPr>
            <p:ph type="subTitle" idx="1"/>
          </p:nvPr>
        </p:nvSpPr>
        <p:spPr>
          <a:xfrm>
            <a:off x="2095472" y="1714488"/>
            <a:ext cx="5643602" cy="1752600"/>
          </a:xfrm>
        </p:spPr>
        <p:txBody>
          <a:bodyPr/>
          <a:lstStyle/>
          <a:p>
            <a:pPr algn="l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/>
                </a:solidFill>
              </a:rPr>
              <a:t>PC-DOS</a:t>
            </a:r>
          </a:p>
          <a:p>
            <a:pPr algn="l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/>
                </a:solidFill>
              </a:rPr>
              <a:t>MS-DOS</a:t>
            </a:r>
          </a:p>
          <a:p>
            <a:pPr algn="l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/>
                </a:solidFill>
              </a:rPr>
              <a:t>Microsoft Corporation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6288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09786" y="1"/>
            <a:ext cx="7772400" cy="1470025"/>
          </a:xfrm>
        </p:spPr>
        <p:txBody>
          <a:bodyPr/>
          <a:lstStyle/>
          <a:p>
            <a:r>
              <a:rPr lang="es-ES" b="1" dirty="0" smtClean="0"/>
              <a:t>WINDOWS 3.1 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81620" y="1643050"/>
            <a:ext cx="5114916" cy="2500330"/>
          </a:xfrm>
        </p:spPr>
        <p:txBody>
          <a:bodyPr/>
          <a:lstStyle/>
          <a:p>
            <a:pPr algn="l">
              <a:buSzPct val="95000"/>
              <a:buFont typeface="Wingdings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</a:rPr>
              <a:t>Archivos o Programas.</a:t>
            </a:r>
          </a:p>
          <a:p>
            <a:pPr algn="l">
              <a:buSzPct val="95000"/>
              <a:buFont typeface="Wingdings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</a:rPr>
              <a:t>Todas las aplicaciones se parecen.</a:t>
            </a:r>
          </a:p>
        </p:txBody>
      </p:sp>
      <p:pic>
        <p:nvPicPr>
          <p:cNvPr id="1026" name="Picture 2" descr="C:\Users\Calle\Desktop\win31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21" y="1500175"/>
            <a:ext cx="3381375" cy="4048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1465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lle\Desktop\maxresdefault.jpg"/>
          <p:cNvPicPr>
            <a:picLocks noChangeAspect="1" noChangeArrowheads="1"/>
          </p:cNvPicPr>
          <p:nvPr/>
        </p:nvPicPr>
        <p:blipFill>
          <a:blip r:embed="rId2">
            <a:lum bright="27000" contrast="-55000"/>
          </a:blip>
          <a:srcRect/>
          <a:stretch>
            <a:fillRect/>
          </a:stretch>
        </p:blipFill>
        <p:spPr bwMode="auto">
          <a:xfrm>
            <a:off x="1952596" y="1643050"/>
            <a:ext cx="8358246" cy="485778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95472" y="21429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Windows 95 - Windows NT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95600" y="2071678"/>
            <a:ext cx="6400800" cy="3567122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s-ES" dirty="0" smtClean="0">
                <a:solidFill>
                  <a:schemeClr val="tx1"/>
                </a:solidFill>
              </a:rPr>
              <a:t>1995</a:t>
            </a:r>
          </a:p>
          <a:p>
            <a:pPr algn="l">
              <a:buFont typeface="Wingdings" pitchFamily="2" charset="2"/>
              <a:buChar char="q"/>
            </a:pPr>
            <a:r>
              <a:rPr lang="es-ES" dirty="0" smtClean="0">
                <a:solidFill>
                  <a:schemeClr val="tx1"/>
                </a:solidFill>
              </a:rPr>
              <a:t>Arquitectura de 32bits</a:t>
            </a:r>
          </a:p>
          <a:p>
            <a:pPr algn="l">
              <a:buFont typeface="Wingdings" pitchFamily="2" charset="2"/>
              <a:buChar char="§"/>
            </a:pPr>
            <a:endParaRPr lang="es-ES" dirty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s-ES" dirty="0" smtClean="0">
                <a:solidFill>
                  <a:schemeClr val="tx1"/>
                </a:solidFill>
              </a:rPr>
              <a:t>Redes y Servidores</a:t>
            </a:r>
          </a:p>
          <a:p>
            <a:pPr algn="l">
              <a:buFont typeface="Wingdings" pitchFamily="2" charset="2"/>
              <a:buChar char="§"/>
            </a:pPr>
            <a:r>
              <a:rPr lang="es-ES" dirty="0" smtClean="0">
                <a:solidFill>
                  <a:schemeClr val="tx1"/>
                </a:solidFill>
              </a:rPr>
              <a:t>2 o más </a:t>
            </a:r>
            <a:r>
              <a:rPr lang="es-ES" dirty="0">
                <a:solidFill>
                  <a:schemeClr val="tx1"/>
                </a:solidFill>
              </a:rPr>
              <a:t>C</a:t>
            </a:r>
            <a:r>
              <a:rPr lang="es-ES" dirty="0" smtClean="0">
                <a:solidFill>
                  <a:schemeClr val="tx1"/>
                </a:solidFill>
              </a:rPr>
              <a:t>omputadoras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833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6910" y="357167"/>
            <a:ext cx="7772400" cy="1470025"/>
          </a:xfrm>
        </p:spPr>
        <p:txBody>
          <a:bodyPr/>
          <a:lstStyle/>
          <a:p>
            <a:r>
              <a:rPr lang="es-ES" b="1" dirty="0" smtClean="0"/>
              <a:t>OS/2 y Mac OS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24166" y="2214554"/>
            <a:ext cx="6400800" cy="2143140"/>
          </a:xfrm>
        </p:spPr>
        <p:txBody>
          <a:bodyPr/>
          <a:lstStyle/>
          <a:p>
            <a:pPr algn="l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/>
                </a:solidFill>
              </a:rPr>
              <a:t>IBM</a:t>
            </a:r>
          </a:p>
          <a:p>
            <a:pPr algn="l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/>
                </a:solidFill>
              </a:rPr>
              <a:t>Apple Computer, Inc.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Calle\Desktop\Apple_Oct_2014_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2" y="3500438"/>
            <a:ext cx="7072362" cy="2928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0339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alle\Desktop\unix.jpg"/>
          <p:cNvPicPr>
            <a:picLocks noChangeAspect="1" noChangeArrowheads="1"/>
          </p:cNvPicPr>
          <p:nvPr/>
        </p:nvPicPr>
        <p:blipFill>
          <a:blip r:embed="rId2">
            <a:lum bright="11000" contrast="-68000"/>
          </a:blip>
          <a:srcRect/>
          <a:stretch>
            <a:fillRect/>
          </a:stretch>
        </p:blipFill>
        <p:spPr bwMode="auto">
          <a:xfrm>
            <a:off x="2238348" y="1500174"/>
            <a:ext cx="7770810" cy="4929222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38348" y="214291"/>
            <a:ext cx="7772400" cy="1470025"/>
          </a:xfrm>
        </p:spPr>
        <p:txBody>
          <a:bodyPr/>
          <a:lstStyle/>
          <a:p>
            <a:r>
              <a:rPr lang="es-ES" b="1" dirty="0" smtClean="0"/>
              <a:t>UNIX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95600" y="2071678"/>
            <a:ext cx="6400800" cy="3567122"/>
          </a:xfrm>
        </p:spPr>
        <p:txBody>
          <a:bodyPr/>
          <a:lstStyle/>
          <a:p>
            <a:pPr algn="l">
              <a:buFont typeface="Courier New" pitchFamily="49" charset="0"/>
              <a:buChar char="o"/>
            </a:pPr>
            <a:r>
              <a:rPr lang="es-ES" b="1" dirty="0" smtClean="0">
                <a:solidFill>
                  <a:schemeClr val="tx1"/>
                </a:solidFill>
              </a:rPr>
              <a:t>Bell de AT&amp;T</a:t>
            </a:r>
          </a:p>
          <a:p>
            <a:pPr algn="l">
              <a:buFont typeface="Courier New" pitchFamily="49" charset="0"/>
              <a:buChar char="o"/>
            </a:pPr>
            <a:r>
              <a:rPr lang="es-ES" b="1" dirty="0" smtClean="0">
                <a:solidFill>
                  <a:schemeClr val="tx1"/>
                </a:solidFill>
              </a:rPr>
              <a:t>1969</a:t>
            </a:r>
          </a:p>
          <a:p>
            <a:pPr algn="l">
              <a:buFont typeface="Courier New" pitchFamily="49" charset="0"/>
              <a:buChar char="o"/>
            </a:pPr>
            <a:r>
              <a:rPr lang="es-ES" b="1" dirty="0" smtClean="0">
                <a:solidFill>
                  <a:schemeClr val="tx1"/>
                </a:solidFill>
              </a:rPr>
              <a:t>Multiusuario y Multitarea</a:t>
            </a:r>
          </a:p>
          <a:p>
            <a:pPr algn="l"/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34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Servicios en las Tic.</a:t>
            </a:r>
            <a:endParaRPr lang="es-EC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772816"/>
            <a:ext cx="6480720" cy="42484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81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51" y="39497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C" sz="7200" dirty="0">
                <a:ln w="28575">
                  <a:solidFill>
                    <a:schemeClr val="tx1"/>
                  </a:solidFill>
                </a:ln>
                <a:solidFill>
                  <a:srgbClr val="3AA264"/>
                </a:solidFill>
                <a:latin typeface="Gill Sans Ultra Bold Condensed" panose="020B0A06020104020203" pitchFamily="34" charset="0"/>
              </a:rPr>
              <a:t>Las Tecnologías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C" sz="3600" dirty="0"/>
              <a:t>C</a:t>
            </a:r>
            <a:r>
              <a:rPr lang="es-EC" sz="3600" dirty="0" smtClean="0"/>
              <a:t>onforman </a:t>
            </a:r>
            <a:r>
              <a:rPr lang="es-EC" sz="3600" dirty="0"/>
              <a:t>el conjunto de recursos necesarios para manipular la información: los ordenadores, los programas informáticos y las redes necesarias para convertirla, almacenarla, administrarla, transmitirla y encontrarla. </a:t>
            </a:r>
            <a:endParaRPr lang="es-EC" sz="3600" dirty="0">
              <a:effectLst/>
            </a:endParaRPr>
          </a:p>
        </p:txBody>
      </p:sp>
      <p:pic>
        <p:nvPicPr>
          <p:cNvPr id="1026" name="Picture 2" descr="http://4.bp.blogspot.com/-undVxvGfZ4U/T9OAW2wCF5I/AAAAAAAAAUk/1vmbQ354rvA/s1600/redinalambrica1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529">
            <a:off x="199660" y="4405342"/>
            <a:ext cx="2726588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7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47528" y="1052736"/>
            <a:ext cx="8640960" cy="4320481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s-EC" sz="4500" b="1" dirty="0">
                <a:solidFill>
                  <a:schemeClr val="tx1"/>
                </a:solidFill>
              </a:rPr>
              <a:t>Aparecieron un segundo grupo de servicios TIC como el comercio electrónico, la banca online, el acceso a contenidos informativos y de ocio y el acceso a la administración pública. </a:t>
            </a:r>
          </a:p>
          <a:p>
            <a:pPr algn="ctr"/>
            <a:r>
              <a:rPr lang="es-EC" sz="4500" b="1" dirty="0">
                <a:solidFill>
                  <a:schemeClr val="tx2">
                    <a:lumMod val="90000"/>
                  </a:schemeClr>
                </a:solidFill>
                <a:latin typeface="Bodoni MT Black" pitchFamily="18" charset="0"/>
              </a:rPr>
              <a:t>CONTENIDOS INFORMATIVOS Y DE OCIO</a:t>
            </a:r>
          </a:p>
          <a:p>
            <a:pPr algn="just"/>
            <a:r>
              <a:rPr lang="es-EC" sz="4500" b="1" dirty="0">
                <a:solidFill>
                  <a:schemeClr val="tx1"/>
                </a:solidFill>
              </a:rPr>
              <a:t>Algunos Ejemplos:</a:t>
            </a:r>
          </a:p>
          <a:p>
            <a:pPr algn="ctr"/>
            <a:r>
              <a:rPr lang="es-EC" sz="4500" b="1" dirty="0">
                <a:solidFill>
                  <a:schemeClr val="bg1"/>
                </a:solidFill>
                <a:latin typeface="Bodoni MT Black" pitchFamily="18" charset="0"/>
              </a:rPr>
              <a:t>AUDIO Y MÚSICA REPRODUCTOR DE AUDIO PORTÁTIL.</a:t>
            </a:r>
          </a:p>
          <a:p>
            <a:pPr algn="just"/>
            <a:r>
              <a:rPr lang="es-EC" sz="4500" b="1" dirty="0">
                <a:solidFill>
                  <a:schemeClr val="tx1"/>
                </a:solidFill>
              </a:rPr>
              <a:t>Desde la popularidad de los reproductores MP3, la venta o bajada de música por internet está desplazando los formatos CD.</a:t>
            </a:r>
          </a:p>
          <a:p>
            <a:pPr algn="just"/>
            <a:r>
              <a:rPr lang="es-EC" sz="2900" dirty="0">
                <a:solidFill>
                  <a:schemeClr val="tx1"/>
                </a:solidFill>
              </a:rPr>
              <a:t/>
            </a:r>
            <a:br>
              <a:rPr lang="es-EC" sz="2900" dirty="0">
                <a:solidFill>
                  <a:schemeClr val="tx1"/>
                </a:solidFill>
              </a:rPr>
            </a:br>
            <a:endParaRPr lang="es-EC" b="1" dirty="0" smtClean="0"/>
          </a:p>
          <a:p>
            <a:endParaRPr lang="es-EC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4225957"/>
            <a:ext cx="2237234" cy="22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135560" y="116633"/>
            <a:ext cx="78265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C" sz="3600" b="1" spc="300" dirty="0">
                <a:ln w="11430" cmpd="sng">
                  <a:solidFill>
                    <a:srgbClr val="B2BDC1">
                      <a:tint val="10000"/>
                    </a:srgbClr>
                  </a:solidFill>
                  <a:prstDash val="solid"/>
                  <a:miter lim="800000"/>
                </a:ln>
                <a:solidFill>
                  <a:prstClr val="black"/>
                </a:solidFill>
                <a:effectLst>
                  <a:glow rad="45500">
                    <a:srgbClr val="B2BDC1">
                      <a:satMod val="220000"/>
                      <a:alpha val="35000"/>
                    </a:srgbClr>
                  </a:glow>
                </a:effectLst>
              </a:rPr>
              <a:t>SERVICIO DE LAS TIC´S</a:t>
            </a:r>
          </a:p>
        </p:txBody>
      </p:sp>
    </p:spTree>
    <p:extLst>
      <p:ext uri="{BB962C8B-B14F-4D97-AF65-F5344CB8AC3E}">
        <p14:creationId xmlns:p14="http://schemas.microsoft.com/office/powerpoint/2010/main" val="418672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19536" y="476672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es-EC" sz="2400" b="1" dirty="0">
                <a:solidFill>
                  <a:schemeClr val="bg1"/>
                </a:solidFill>
                <a:latin typeface="Bodoni MT Black" pitchFamily="18" charset="0"/>
              </a:rPr>
              <a:t>TV Y CINE ALTA DEFINICIÓN.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s-EC" dirty="0"/>
              <a:t>La </a:t>
            </a:r>
            <a:r>
              <a:rPr lang="es-EC" b="1" dirty="0"/>
              <a:t>TDT</a:t>
            </a:r>
            <a:r>
              <a:rPr lang="es-EC" dirty="0"/>
              <a:t> ofrecerá servicios de transmisión de datos e interactividad, en concretas guías electrónicas de programación, servicios de información ciudadana y los relacionados con la administración y el comercio electrónico.</a:t>
            </a:r>
          </a:p>
          <a:p>
            <a:pPr marL="0" indent="0" algn="just">
              <a:spcAft>
                <a:spcPts val="0"/>
              </a:spcAft>
              <a:buNone/>
            </a:pPr>
            <a:endParaRPr lang="es-EC" dirty="0"/>
          </a:p>
          <a:p>
            <a:pPr marL="0" indent="0" algn="ctr">
              <a:buNone/>
            </a:pPr>
            <a:r>
              <a:rPr lang="es-EC" dirty="0" smtClean="0"/>
              <a:t/>
            </a:r>
            <a:br>
              <a:rPr lang="es-EC" dirty="0" smtClean="0"/>
            </a:br>
            <a:endParaRPr lang="es-EC" dirty="0" smtClean="0"/>
          </a:p>
          <a:p>
            <a:pPr marL="0" indent="0" algn="ctr">
              <a:buNone/>
            </a:pPr>
            <a:endParaRPr lang="es-EC" sz="2000" dirty="0">
              <a:solidFill>
                <a:schemeClr val="tx2"/>
              </a:solidFill>
              <a:latin typeface="Bodoni MT Black" pitchFamily="18" charset="0"/>
            </a:endParaRPr>
          </a:p>
          <a:p>
            <a:pPr marL="0" indent="0" algn="ctr">
              <a:buNone/>
            </a:pPr>
            <a:endParaRPr lang="es-EC" sz="2000" b="1" dirty="0">
              <a:solidFill>
                <a:schemeClr val="tx2"/>
              </a:solidFill>
              <a:latin typeface="Bodoni MT Black" pitchFamily="18" charset="0"/>
            </a:endParaRPr>
          </a:p>
          <a:p>
            <a:pPr marL="0" indent="0" algn="ctr">
              <a:buNone/>
            </a:pPr>
            <a:endParaRPr lang="es-EC" sz="20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s-EC" sz="2400" dirty="0">
              <a:latin typeface="Bodoni MT Black" pitchFamily="18" charset="0"/>
            </a:endParaRPr>
          </a:p>
          <a:p>
            <a:pPr marL="0" indent="0" algn="ctr">
              <a:buNone/>
            </a:pPr>
            <a:r>
              <a:rPr lang="es-EC" sz="2400" dirty="0">
                <a:solidFill>
                  <a:schemeClr val="bg1"/>
                </a:solidFill>
                <a:latin typeface="Bodoni MT Black" pitchFamily="18" charset="0"/>
              </a:rPr>
              <a:t>VIDEO JUGADOR.</a:t>
            </a:r>
            <a:r>
              <a:rPr lang="es-EC" sz="2000" dirty="0">
                <a:solidFill>
                  <a:schemeClr val="bg1"/>
                </a:solidFill>
              </a:rPr>
              <a:t/>
            </a:r>
            <a:br>
              <a:rPr lang="es-EC" sz="2000" dirty="0">
                <a:solidFill>
                  <a:schemeClr val="bg1"/>
                </a:solidFill>
              </a:rPr>
            </a:br>
            <a:r>
              <a:rPr lang="es-EC" sz="2000" dirty="0"/>
              <a:t>Es la persona que juega los videojuegos completándolos parcial o totalmente. El video jugador se divide en tres grupo:</a:t>
            </a:r>
          </a:p>
          <a:p>
            <a:r>
              <a:rPr lang="es-EC" sz="2000" b="1" dirty="0"/>
              <a:t> </a:t>
            </a:r>
            <a:r>
              <a:rPr lang="es-EC" sz="2000" b="1" dirty="0" err="1"/>
              <a:t>Gamers</a:t>
            </a:r>
            <a:r>
              <a:rPr lang="es-EC" sz="2000" b="1" dirty="0"/>
              <a:t>: </a:t>
            </a:r>
          </a:p>
          <a:p>
            <a:r>
              <a:rPr lang="es-EC" sz="2000" b="1" dirty="0"/>
              <a:t>Video jugadores casuales: </a:t>
            </a:r>
          </a:p>
          <a:p>
            <a:r>
              <a:rPr lang="es-EC" sz="2000" b="1" dirty="0" err="1"/>
              <a:t>Progamer</a:t>
            </a:r>
            <a:r>
              <a:rPr lang="es-EC" sz="2000" b="1" dirty="0"/>
              <a:t>: </a:t>
            </a:r>
            <a:endParaRPr lang="es-EC" sz="2000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1" y="1772816"/>
            <a:ext cx="2947815" cy="211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2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7528" y="-315416"/>
            <a:ext cx="8229600" cy="5112568"/>
          </a:xfr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</a:pPr>
            <a:r>
              <a:rPr lang="es-EC" sz="2400" dirty="0">
                <a:solidFill>
                  <a:schemeClr val="bg1"/>
                </a:solidFill>
                <a:latin typeface="Bodoni MT Black" pitchFamily="18" charset="0"/>
              </a:rPr>
              <a:t>VIDEOJUEGOS</a:t>
            </a:r>
            <a:r>
              <a:rPr lang="es-EC" sz="2000" dirty="0">
                <a:solidFill>
                  <a:srgbClr val="1F497D"/>
                </a:solidFill>
                <a:latin typeface="Bodoni MT Black" pitchFamily="18" charset="0"/>
              </a:rPr>
              <a:t/>
            </a:r>
            <a:br>
              <a:rPr lang="es-EC" sz="2000" dirty="0">
                <a:solidFill>
                  <a:srgbClr val="1F497D"/>
                </a:solidFill>
                <a:latin typeface="Bodoni MT Black" pitchFamily="18" charset="0"/>
              </a:rPr>
            </a:br>
            <a:r>
              <a:rPr lang="es-EC" sz="2000" dirty="0">
                <a:solidFill>
                  <a:srgbClr val="1F497D"/>
                </a:solidFill>
                <a:latin typeface="Bodoni MT Black" pitchFamily="18" charset="0"/>
              </a:rPr>
              <a:t/>
            </a:r>
            <a:br>
              <a:rPr lang="es-EC" sz="2000" dirty="0">
                <a:solidFill>
                  <a:srgbClr val="1F497D"/>
                </a:solidFill>
                <a:latin typeface="Bodoni MT Black" pitchFamily="18" charset="0"/>
              </a:rPr>
            </a:br>
            <a:r>
              <a:rPr lang="es-EC" sz="2400" dirty="0">
                <a:solidFill>
                  <a:prstClr val="black"/>
                </a:solidFill>
              </a:rPr>
              <a:t>Un videojuego o juego de vídeo es un software creado para el entretenimiento en general y basado en la interacción entre una o varias personas por medio de un controlador y un aparato electrónico que ejecuta dicho vídeo juego.</a:t>
            </a:r>
            <a:br>
              <a:rPr lang="es-EC" sz="2400" dirty="0">
                <a:solidFill>
                  <a:prstClr val="black"/>
                </a:solidFill>
              </a:rPr>
            </a:br>
            <a:r>
              <a:rPr lang="es-EC" sz="2400" dirty="0">
                <a:solidFill>
                  <a:prstClr val="black"/>
                </a:solidFill>
              </a:rPr>
              <a:t/>
            </a:r>
            <a:br>
              <a:rPr lang="es-EC" sz="2400" dirty="0">
                <a:solidFill>
                  <a:prstClr val="black"/>
                </a:solidFill>
              </a:rPr>
            </a:br>
            <a:r>
              <a:rPr lang="es-EC" sz="2400" dirty="0">
                <a:solidFill>
                  <a:prstClr val="black"/>
                </a:solidFill>
              </a:rPr>
              <a:t/>
            </a:r>
            <a:br>
              <a:rPr lang="es-EC" sz="2400" dirty="0">
                <a:solidFill>
                  <a:prstClr val="black"/>
                </a:solidFill>
              </a:rPr>
            </a:br>
            <a:endParaRPr lang="es-EC" sz="24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pic>
        <p:nvPicPr>
          <p:cNvPr id="3074" name="Picture 2" descr="http://3.bp.blogspot.com/-5bsmfWw_58Q/USwQulKc1MI/AAAAAAAAAHo/bGOMtLFNs1I/s320/consolas+de+video+jueg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284984"/>
            <a:ext cx="445984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6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4936" y="1632549"/>
            <a:ext cx="9500149" cy="40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16600" dirty="0" smtClean="0">
                <a:latin typeface="Algerian" panose="04020705040A02060702" pitchFamily="82" charset="0"/>
              </a:rPr>
              <a:t>GRACIAS</a:t>
            </a:r>
            <a:endParaRPr lang="es-EC" sz="1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759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8455" y="514726"/>
            <a:ext cx="10058400" cy="1450757"/>
          </a:xfrm>
        </p:spPr>
        <p:txBody>
          <a:bodyPr>
            <a:normAutofit/>
          </a:bodyPr>
          <a:lstStyle/>
          <a:p>
            <a:r>
              <a:rPr lang="es-EC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según:</a:t>
            </a:r>
            <a:endParaRPr lang="es-EC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5594" y="2266095"/>
            <a:ext cx="1525723" cy="11087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C" sz="2800" dirty="0" smtClean="0">
                <a:latin typeface="Gill Sans Ultra Bold Condensed" panose="020B0A06020104020203" pitchFamily="34" charset="0"/>
              </a:rPr>
              <a:t>LAS REDES </a:t>
            </a:r>
          </a:p>
          <a:p>
            <a:pPr algn="ctr"/>
            <a:endParaRPr lang="es-EC" dirty="0"/>
          </a:p>
        </p:txBody>
      </p:sp>
      <p:pic>
        <p:nvPicPr>
          <p:cNvPr id="2050" name="Picture 2" descr="http://www.valmeingenieros.com/wp-content/uploads/2013/10/redes-1024x7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" y="3590698"/>
            <a:ext cx="2612571" cy="212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4846101" y="2073407"/>
            <a:ext cx="2560754" cy="98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3000" dirty="0" smtClean="0">
                <a:ln>
                  <a:solidFill>
                    <a:schemeClr val="tx1"/>
                  </a:solidFill>
                </a:ln>
                <a:latin typeface="Gill Sans Ultra Bold Condensed" panose="020B0A06020104020203" pitchFamily="34" charset="0"/>
              </a:rPr>
              <a:t>LOS TERMINALES</a:t>
            </a:r>
          </a:p>
          <a:p>
            <a:pPr algn="ctr"/>
            <a:endParaRPr lang="es-EC" dirty="0"/>
          </a:p>
        </p:txBody>
      </p:sp>
      <p:pic>
        <p:nvPicPr>
          <p:cNvPr id="2052" name="Picture 4" descr="https://encrypted-tbn0.gstatic.com/images?q=tbn:ANd9GcTWIYvkdau0dH0msU2IWbivHgVYelm3IgU0cQgG4mMu4S8qTdh3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24" y="3717470"/>
            <a:ext cx="3685109" cy="22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9209471" y="2073407"/>
            <a:ext cx="2366691" cy="98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3000" dirty="0" smtClean="0">
                <a:latin typeface="Gill Sans Ultra Bold Condensed" panose="020B0A06020104020203" pitchFamily="34" charset="0"/>
              </a:rPr>
              <a:t>LOS SERVICIOS</a:t>
            </a:r>
          </a:p>
          <a:p>
            <a:pPr algn="ctr"/>
            <a:endParaRPr lang="es-EC" dirty="0"/>
          </a:p>
        </p:txBody>
      </p:sp>
      <p:pic>
        <p:nvPicPr>
          <p:cNvPr id="2054" name="Picture 6" descr="http://www.dass.com.co/images/pix/administrac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89" y="3717470"/>
            <a:ext cx="3207656" cy="15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6600" dirty="0" smtClean="0">
                <a:latin typeface="Gill Sans Ultra Bold Condensed" panose="020B0A06020104020203" pitchFamily="34" charset="0"/>
              </a:rPr>
              <a:t>LAS REDES</a:t>
            </a:r>
            <a:endParaRPr lang="es-EC" sz="66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90056"/>
            <a:ext cx="10058400" cy="3779037"/>
          </a:xfrm>
        </p:spPr>
        <p:txBody>
          <a:bodyPr>
            <a:normAutofit/>
          </a:bodyPr>
          <a:lstStyle/>
          <a:p>
            <a:r>
              <a:rPr lang="es-EC" sz="3200" dirty="0"/>
              <a:t>conjunto de equipos conectados entre sí por medio de un cable u otro medio físico con el fin de compartir </a:t>
            </a:r>
            <a:r>
              <a:rPr lang="es-EC" sz="3200" dirty="0" smtClean="0"/>
              <a:t>recursos.</a:t>
            </a:r>
          </a:p>
          <a:p>
            <a:pPr algn="r">
              <a:buFont typeface="Wingdings" panose="05000000000000000000" pitchFamily="2" charset="2"/>
              <a:buChar char="v"/>
            </a:pPr>
            <a:r>
              <a:rPr lang="es-EC" sz="3200" dirty="0" smtClean="0"/>
              <a:t>Disco duro </a:t>
            </a:r>
          </a:p>
          <a:p>
            <a:pPr algn="r">
              <a:buFont typeface="Wingdings" panose="05000000000000000000" pitchFamily="2" charset="2"/>
              <a:buChar char="v"/>
            </a:pPr>
            <a:r>
              <a:rPr lang="es-EC" sz="3200" dirty="0" smtClean="0"/>
              <a:t>Impresora</a:t>
            </a:r>
          </a:p>
          <a:p>
            <a:pPr algn="r">
              <a:buFont typeface="Wingdings" panose="05000000000000000000" pitchFamily="2" charset="2"/>
              <a:buChar char="v"/>
            </a:pPr>
            <a:r>
              <a:rPr lang="es-EC" sz="3200" dirty="0" smtClean="0"/>
              <a:t>Programas   </a:t>
            </a:r>
          </a:p>
          <a:p>
            <a:pPr marL="0" indent="0" algn="r">
              <a:buNone/>
            </a:pPr>
            <a:endParaRPr lang="es-EC" sz="3200" dirty="0" smtClean="0"/>
          </a:p>
          <a:p>
            <a:pPr marL="0" indent="0" algn="r">
              <a:buNone/>
            </a:pPr>
            <a:endParaRPr lang="es-EC" sz="3200" dirty="0"/>
          </a:p>
        </p:txBody>
      </p:sp>
      <p:sp>
        <p:nvSpPr>
          <p:cNvPr id="4" name="AutoShape 2" descr="data:image/jpeg;base64,/9j/4AAQSkZJRgABAQAAAQABAAD/2wCEAAkGBxQTEBUUEhQWFBQXFRcVFxUYFBgVGRcWFhgWFxcYFxcYHCgiHh0lGxUXITIhJSkrLi4uFx8zODMsNygtLisBCgoKDg0OGxAQGy4kICQyLC0sLC8yLCwsLCwsLCwsLCwsLCwsLCwsLCwsLCw0LCwsLCwsLCwsLCwsLCwsLCwsLP/AABEIALYBFQMBEQACEQEDEQH/xAAcAAEAAQUBAQAAAAAAAAAAAAAABgIDBAUHAQj/xABOEAACAQIDAwgCDgULBAMBAAABAgADEQQSIQUGMRMiQVFhcYGRB7EUFRYyQlJTcnOTobLR0iNigpLBMzRjlKLCw9Ph4vAkNVR0JUOzF//EABsBAQACAwEBAAAAAAAAAAAAAAADBAECBQYH/8QAOREAAgECAgUJCAICAwEBAAAAAAECAxEEIQUSMUFRExRSYXGBkbHBFSIyM6HR4fAj8TRCBiTiclP/2gAMAwEAAhEDEQA/AO4wBAEAQBAEAQBAEAQBAEAQBAEAQBAEAQBAEAQBAEAQBAEAQBAEAQBAEAQBAEAQBAEAQBAEAQBAEA8MwwainjamVXJU5qmTJlsbZyuhvxsL8OucmGLrOEajad5W1bZ/FbLPv2FyVGnrOGasr37r8DNfHIDY30IUnKcoJ6C3Dpl6WKpxlZ8bXtknwuV1Rk1f+y1j9oKquATmVTqFJCta4ubW6uMgxWMjCE1Fu6TzSuk7ZXewko0HJxb2N+KLhxoULe5bKGIVSxt1mw0kzxMYJJ3btd2V+/I05Jtu2y9ipsctwBdrgMMqluaeBNuAmXiqd0lndJ5Z5PY+wxyUrO+Vsu8p2jiCigiwuwUsRcKD0n/nTNcXXdKCasrtK72LrZtRpqcrPw4nq1siZncML6EDjfgABe5v1TblOSp61SV+Dtt4bNr7DXV15WirHtPGoQxJy5dWDAqQOsg9ERxVNqTvbV23ysHSkmt99li1UxoK3W66qLtTYAhmA04cfskcsUnDWjdZranvdjZUWpWee3Y1uRdqYxVaxzDUC+U5bngM1rdMlniYQlqyvwvZ2z6zWNKUldfks0sXY1c50Vwq6a6qpsANSbmQQxOrKpyjyUkl3pZcW7s3lSuo6qzau/Fl32emUk3FiAQVIa54DLx1k3O6eq5PK2VrZ3ezLr3GvIyukX6NTML2I7CCD5GTQnrxv55EbVnYuTcwIAgCAIAgCAIAgCAIAgCAIAgCAIAgCAIAgHhgGopbPKorBQKquWJFgSpc3BPTzT0zkU8FKFOMlFa6k32pyd1ff7pcliNaTTfutfW33AwJBZWRnVnLXFUgWY35y3HC/QDeFhJKThKLkm2761lm75q/kncOumk00mlw4ZbSqrQqBaqKoYOWIbMABnGoYcb/AOk2qUayhVpRjdSvZ3W/j6GsakG4Tb2WuuzgePhGDZsrMCiAhahQgrftAI1ieGnGprpN3UVlLVaav1q6zMqrFxtdLN7Vfae18IQF5JCrBQAwcWXW5VtecPOZq4eSUeRjZpZO+zqfFePcYhVTu5u6e631XAz8SxA0XP1i4GnjpL9WUox92Ot1f2V4pN5uxrlwLgZgoW1UVFp30AC5SL8ATcnqnOWEqJa0UlaSko7tlmuCbzfC5adaOxvdZvvuVVsI9TOxAQlVVVJv71s/Ot1nSbVcNVrOc2tV2ikv/l62duv6GIVYU1GO3Nt96tkXcQHqJYplOZDqym9nBNrdgktZVa1OzjZpxe1bmmzSm4U531r5PyMbF4Woxa6ljnBVs9lCgg2C346Ho8ZWr4atUck1fNNO+SSaytx8+JJTqwik07ZO+Wd+3gV4jBMS5Hyq1AMxXMAgUi44HjN6mEqScpLpqSztdatnmtm8xCtFJJ8GuO+5WMMMrXpNc5bg1LsctyCGLaWJ65uqCcJN03d22yu8tjvfduzNXVesrSWV92WfdvMrZ6OEs5ubnibkC+gJ6TaWcLGpGnao88/C+V+uxFVcXK8dn7cypZIxAEAQBAEAQBAEAQBAEAoNQdY85i6A5VeseYi6M2POWX4w8xGshZjll+MPMRrIWYFZeseYi4se8oOsecyYKla/CAewBAEAQBAEAQBAEAQBAEAQBAEAQBAEAQDDrbUoqbNUQHqzC8hliKUXZyRNHDVZK8Yso9uaHyqec153R6SNuaV+gx7c0PlU8453R6SHNK/QY9uaHyqecc7o9JDmlfoMe3ND5VPOOd0ekhzSv0GXsNj6dQ2R1Y9QIv5TeFanP4ZJmk6NSn8UWjJkpEIB4YBzPab/AKep9I33jOLWf8j7T1mFguQjluRTh8U1J7gc4aFWF+8EGYjNwlczUoU60LbuKJnsjG0cQt1VQw98hAuO3hqO2dSjUhVWR53E4eph5Wls3Pj+eozK2HRQWZUAAuSVUAAcSTJWkiunJuyOWb4bdXENkpKFoqbg5QGc8Mx0uBqbDxOug5OJr8o7R2L6nqtHYHkI6085P6dX3ZFMXQZVVmUhXvkJGjBSAxXrAJGsgtJK/E6cJQbaTV1t6rnXfRQttmr9JU9c6uE+Ujyemf8AKfYvImMtHLEA8JgEU9samKptUpVTTW7BAOkDQEntl/k4UZKM1fic91KlaLlCVrbCndLb1YtVo4sgtTXlFqgWzUwbNmA0upI1HEN2a6YyjCn78NnkS4atKUff2o2OJ2rWK56SLl4jNckjwInJdadtaKyNnWnbWSyLuwduDEZlZclRPfLxBB4MvZ6pLSqqaJKVVTRuJKSiAIBibWxoo0KlUi+RSbdZ6B4mwm9OGvJR4mJOyucq2lvNWLm9Ry3TZ3RAepVQjQdZ1nYp4eCWwpyqMxPdHW+O/wBdV/PJOQhw+i+xrrs9XeKsSAHck8AKtY37ufDowX9L7DXZVU2/XU2ZqinqNSsD5F5hUqbzVvp9hry/bkm3O3mc1UpuzMjtkszFijkEqQx1Km1rHgbSnisPFRcks19SalUd7M6FOaWRANLvVjGp0QFNi7Zb9QsSbeVvGUdIVnTpe7vyL+jqMalX3tizITPPnpD2AeQBAPYB6jEEEEgjUEcQZlNp3RiUVJWew6HsrEmpRRzxI17xoftE9Ph6nKU1J7zyeIpqnVlBbjLkxCeGAco23VtXrfPf1mcKv8yXaeywa/gh2Ine39gLXXMtlqgaN0N2N+PEfZOpXw6qK+885gsdLDys848Pt+5nPqtWph6vTTqofEfwIPkZy/epS4NHpkqWIp9KL/e5/VHm8m+T4imtM2VQOeFJOdh0nqHTl6+vSSVsW6i1dnEgweio0Jue17r7vz1mRuZukcVatXBWhxVToavb2J29PRpqZcNhdb3p7OBDpHSXIXpUn7298Pz5dpR6ZQEqYUAAAU6gAAsAAadgAJJjl8JroC7jUvxXqSj0TNfZq/SVPXJ8IrUkc7TOWLfYvImUsnKEApdgASdANSeyAcywStQrVKVMs1AsSjFG96dbWtfThfgdDO40p01Ka95HDb1arUHkzYbERK1PEZXBxHJsgp8GCghjx45iFHZpfjKWkoy1EksuPWWcJaUJK+fAzNnbTvSynQgWt3dE88qjUdU2VRqOqXd1sKTiXq/BCFO8kqbeQ+0SXCxd2yXDRd2yXS6XBAEA0m+bhcDWJ0AC/fWTYf5iNJ/Czi+BrU3xSioSaRrWfLqcpexAy6+Ws7crqneO2xSVtbM6Rg6OzqO0coAQ8iCoqZggfMb5eV+EVt5G2t5zJSrzo3eee78FhcnGdjN2PUwbbUrchyZqCimq2y5sz8pktpmy8ne34zSoqqoLW2X/AK9TaLg6jsYXpZNMYemTbluU5nxstjn/AGfe+NpJo/W13bZvNcQ1ZEH3MxS+y6QzC5r0Ra+vFuiXcT8t9jIaWcjuc4ZeEAjm+n8nT+f/AHTOXpT5ce30Oroj5kuz1InOKd4mOyd3UVQ1UB3OpB1Vey3T3md3DYCEYpzV35HnsTpGpOTVN2X1Zs/a2j8lT/cX8Jb5Cl0V4FPnFXpvxZr9qbu03UmmBTfotoD2EfxErV8BTmvdVmWcPpCrTfvu6+pDGUgkEWINiOojjOA007M9Gmmro8gyTzdz+a0+4/eM9JgvkR/d55fHf5Ev3cbOWioeGAcX3jr2xOIueFSp9hM4df5ku09tgl/BT7EdlUzuHiTRbz7u08bTs3MZfeVQNQeoj4S9h8LcZDWoRqxs/Eu4PGzws7xzT2r939ZEN1/R8/KF8WFKo1lpXutQj4TH4nUOnpFtDToYHVleZ18dppShq0Lq+1711Lr6/A6VTYW6rdHVOkebZyn02H9LhfmVfvJKGN3Hpv8Aj/w1O71JR6I/+2J9JU9cnwvy0c7TL/7cu7yJpLByhAIzvxtDJTp07/yjEntRLEjxJUd15ewFLXm5cPMoY+rqQUePkayntgMnPVXHaAZO8M4y912K6xSlH3lcsUAKtall5nJnlMyc0gG4Cgjr1v2d8qY2vyMeTvnLb2Lf28BTalJS2WNx7VgEsjG51JLMCe02Op7Zx3Ru7plp0b5plvD4hsKMxqZ6WbnJY80Hiykkk24kdMQqcnle6EJ8nle6JUjAgEG4IuD2S8XSqAIBHvSB/wBtxHzV++smw/zEaz+FnG/RThwdtqSAbcuw7DZhf7TOrjMqHgVKLvUO/wBTCozq7IpdQQrFQSoa1wCeF7DynFUmlZMuWV7mm2puhhq+ISu6sHUHRHNMOdLM+SxJFjY3HHW+lpoYmpCDgnkaSpRctZkV9JG4NKphqmIomotakhchqr1BURBdl57EggXIt/HSxhMXKMlCWxkdakmrrac29HCWx1H/ANih62nQxa/jfYytQl7x9JCcA6IgEc30/k6fz/7pnL0p8Ee30Oroj5kuz1I3s0Xr0vpE+8JyqHzY9q8zsYl2oz7H5HRagNjY2NjY9R6J6h3tkeTVr5kY9rsd8r/bP5ZyuQxvT+v4OvzjA9D6fkkmGVgihzdgoDHrNtT5zpwUlFKW3ecmbi5NxyW4iu2tg1DUqVFylTd7XseFzpbvnIxWBqOcpxtbadrCY+moRpyvfYR1WB4G85V77Dr2a2k+3c/mtPuP3jPS4L5Ef3eeXx3+RL93GzloqAwD573zrH2ZihfTlamn7RnDrr+Z9p73R6/69N9SO+Lrx8vxncPBvJlzOIMDOIBQ9j39cA5L6bD+kwvzKv3klHGbj0n/AB/KNTu9SW+iM/8AxifPf+Enw3y0c7S/+VLu8iaSc5ggGh3o3cXFZGzFalPNlPFSGtcMPDj65aw2KdB8U9pWxOGVaPBmgO7ddBbk83ajqR/aIMu89hJ32FDmE0rbTFwDlKlRCpVgwuptcC1l4dgHnPO6QqcpXb3bjZQcMmbnljllS7M3Zr8ZiLgjjpYjvmAb7c3Hh8MiE3dAUI7FJC/2bTpUHeCOhRd4IkElJRAI/v8Af9ur/NX76ybD/NiaVPgZ85s7JWcozKc76qSp4npE9HGKcUmcec2nkdQ9Hm/FDDYQ08S9Vqhqs17NU5pCgak9h0nOxeCqVKl4JW8C1QxcIwtN5nTti7Vp4qitalfI2YC4ynmsVOneDOXVpypycZbS9TqKcdaOwo3j/meI+gq/caKXzI9qMz+FnBvR6n/W0fp6Hrad7GL+N9jOXhXeR9EiedOsewCKekGoVpUiPlP7pnI0xJqlFrj6Ha0HFSqyT4eqIrsbGMcRRBA1qoP7QnGwtVutBda8zt4uilQm1wfkdSqVAqkngASe4cZ69tJXZ4tJt2RG/dxh/i1f3V/NOX7Xodfgdb2JieK8fwXcJvhQqVFQCoCzBQSotc6C9mPTN6elKFSSir5mlXRGIpwc3ayz2m7x38k/zG9Rl+p8D7Gc+l8ce1HG1nhrn0A6nuif+ipdx+809ho//Gh2HidJ/wCVP93I3EuFE8MA53tf0YivXq1TiCvKOzZeTvbMSbXzdspzwalJyud2hpyVKnGGonZW2/gl/sXEfKUfqH/zpaz4/vica9Povx/8g4XEfKUfqX/zY97j9PyZ1qXRfj/5PPYmI+Vo/Uv/AJse9x+n5F6XRfj/AOQcHiPlaP1L/wCbHvcfp+RrU+i/H8Gg3l3HbGshrVlHJhguSmR74gm93PUJFUo6+1/T8l3CaQ5qmoR28X+De7p7CGDwwoB84DMwNrcejiZJThqRsVcViHiKjqNWNzNyuIAgCAYeO2bTq2LDnDgwNiPx8ZpKEZbUaShGW0w22H8Wp+8gPqIkLw0SJ4aJiLuoudnNQ5mABsoAst7WBJ11Ot/CObR4jm0eJt9mbMp0FyoOJuSeJPaZPGKirImjFRVkZk2NhANPvhg3rYGvTpi7mmSo62WzAeJFpJRmoVFJ7DWabi0j57xOzmZ2amCwJJK/CRjqVZeIIM9JTmrZnEqRd8i5S2ZV+Tbyk6nHiVZRlwJ3u3vbiMJhkoLhc4TMcxZgTmYtwA/WnPxGBp1qjm52uW6GNnSgoauwyNo+kDE1KVSmcGAHRkvnbTMCt/e9sijo6nGSevs6ifn05K2qaD0e7IY42kBqVqCrVI1CLTDZVJGmYsRp1STHVUqb68l1mMJB6yO6TgnWEAiXpF/kaX0n91pxtNfKj2+h3NA/Nn2eqILQqlGVl4qwYd4Nx6p52nNwkpLdmelqQU4uL2PI61sraSYikHQ8eI6VPSpntKFeFeGtH+uo8LiMPPDzcJ/31op9pcP8hS+qT8I5rQ6C8Ebc8xH/AOkvFldLZVBWDLRpqw4EU1BHcQJmOHpRd4xSfYjWeKrzWrKcmu1mt3t2utGgyA/pHUqq9IB0LHsAv4yrpDFKjSa3vJfctaMwkq1ZS/1jm36HM55I9mdS3Q/mVHuP3mnsdH/40Ow8VpP/ACp/u5G4lwoCAIAgCAIAgCAIAgCAIAgCAIAgCAIAgCAanG7tYSq+eph6Tt8YoLySNWcFaMmjSVOMtqTLI3QwP/i0v3Ztzmt034s15vS6K8EVe5LBf+NS/dmec1um/FmObUegvBFJ3QwX/i0v3ZjnNbpvxY5vS6K8EbHZ+zaVBctGmtNepRaRSk5O8nclUVFWRlzBkQCKekOkTh0YDRagv2XVgD52HjORpmLdFNbmdrQc0q8k969UQCeZPVF3DYl6bZqbMh61JHqklOrOm7wdiOpShUVppNdZm+3+J+Xfzlj2hiemyt7OwvQQO3sT8vU849oYjpsezsN0Ea+o5YksSxPEk3J7yZUlJyd27luMVFWirIpmDY6rutSK4OiCLHLf94lh9hns8DFxw8E+B4jSMlLEza4+WRtZaKQgCAIAgCAIAgCAIAgFrFYlaaM7sFVRck9AhK7sgRyrvgOK0jl6GqVFpX7Qtibd8lVLrNNco92P9HT/AKwPyTPJDXPfdh/R0/6wPyTHJDXPfdf/AEdP+sD8sckNcrpb2C+tK69Jp1FqEfs2Ecl1jWJBhMStRA6MGVhcESNq2TNy9MAtYiuqKWY2UcTMpNuyNZzUFrM1L7f6ksOgu4QnwsZMqPWU3jeCy63Yp90H6qfW/wC2OQ6/oY571Lx/B77oP1U+t/2xyP7Yc96l4/ge3/6qfW/7Y5Ezz3qXj+CtNudaXHTlcMR4WExyXWZWMvu8Hc2uHrq6hlNweBkTTTsy3CakrouTBsWsTQV1KOAysLEHpE1nFTi4yV0zaE5QkpRdmiK19xKZbmVWUdRUNbxuJyJ6GpN+7Jo7UNO1UrSim/At+4IfLn6sfmmvsSHTfgb+3p9BeI9wQ+XP1Y/NMexIdN+A9vT6C8R7gh8ufqx+aZ9iQ6b8B7en0F4j3BD5c/Vj80exIdN+A9vT6C8TKwG5NJGDVGNW3BSAq+I1v3SWjoilCV5O5BX01WqR1YJR695KAJ1jjnsAQBAIzittMazKDlVWK6dNtCT4yB1Hex1KeDjyak828zC91xWqaRS78vSpKM/FKqF+U4cAFfT9XjJEypUppStY3KbeosLrVRhmCXDqRmPBbg8T1Rc1VNM8p7TVhdXuNRdWuLg2PZoQZjWJOQvsNlgMRnS/USL9dunytN07or1IakrGTMmggCARTfytYUVPvf0lVh18koyg9l2v4CTUltNJnNatcsxZjcniZatYiPA0GC5TuSABckgAdZOgEwwdAwG4aZBy1Ry/SEsFHZqCT36Ss673EqgajevZCYQ0jRZ7tnuWIPvctrWA6zJKcnK9zElqm/3IrkmqPglaVUDqaoGDW/cEiqrYbQJVIjc0W81S3JjoGdyOsoBb70noLaUMbK2qu1+BFaCNVqBRqzG3/OyW21FXOTBSqTSW1kpp7u0QtmLFulgbeQt67ypy8tx1VgqSVm3c0O1cAaNTKTcEXU9Y7e2WKc1NXOfiKLozt4GGGm5DcrRyDccYaMp2zRK93XvnHQQj26iwN/uynWWw7GDle/c/E3UhLoMAj1PboFNar1AMzOvI5fespPNLfBZbEsW0srWAklSOrdW2b/3cILXaRf8Ab8ZGbk2JQkFV5zMQzqOTA98CaZ8+GhtWVS81Du/PYbzhq/v7mYlHeUmtlyghgmQZ1AJz4hSwc2BDLRDKO+STvCbj2GlJOblwSXqZNfeAUy4cCympYhhwpqzc4H3pIWw6/CWI0HK1ur6mtzJw+1s9QIAurOLioDzUtzrW+NzbeIuNZrKk0rvq+v7+szc2ciMiAIAgCAcqxW0B7Iq68KtQeTkTnyl7zPXUqH8MOxeRo9p4kHHKQLscJXt84c1fG1Rh4yaM/d7zn18Netl0WanB7bXIHB5its4MQNA6X5QHtFxfvEkb3dpTjBautu9z8kj3X2tfCqb/AA63Z/8AdU6DIakrM6OEoa1NPt82dG3MxHKYYtx/SMPK0nou8bnL0lDUr26kb6SlAQBAIP6SsTk5LS45LFHyWlLFBXv3EdRnL6W0UPTbvFv9Jb1WQ3MhK6ngwPiJrYG/3VwFWpiKTpTZqa1kzMBcCxBNz3WMjqNJNM3im2dQ3gNT2NV5HNymXm5ffXJA07bXlSFtZXJnsOR7w4uvSyey+Wuc2QPmN7WzZb6dI+yXYKL+Egk2tpMvRrjeUepYWAw+FbXjzjX/AAkFeNku1+hvTd2TuVyUjO+FbKU0v+jr/Zyf4yzh1e/d6nL0jPVt2S9DRbrYlWxdIdPO0I/UaWK8WoMoYGpF14rt8mTGrX5xHafXKsY5I6k6lpNFOKoUauXlFJKiw1I42vwPZMLXjsN58jVtrK9jGqbEw7CygoTwOYnXuJMzytRZkbwtCWSyZD8fUFGo1NvfKbGw8QfI3lyHvK6OPWkqU3CW1Eo3QxGcvpYclRPnyn4SriFa3a/Q6ujp6zfZH1JLKx0xAMHHYijRBqVMq30vbnMeoAC7HsE2jCU3ZGspKObIrtfe+mysiUSVIK3LBDY9QUHyJHaJdp4KV7tleWJWxI1FHfZqQyrRpkZixve5Ym5Omg110AkzwClm2yPnTW4z8H6SKRNq9AqD8JCH8SCAfK80no6f+kvQ2ji1/sia4DE06qLUpEMrC4a1uPYRcTmt2k43zWT7S2s1cy4MiAIAgCAcYwGJp+2dWnUpLUFTEul2JGT9I9yLdMoQtyjTV7s9VX13goyhNx1Yp5b8lkVbQV6tX9AlOknshsIoDNznXOwdrg2GUTMoOTyyzsKFeNGn/JJyerr36slZZ8S7TwT1cJS5M0xW5TEKxLZS/JkjKvWdCejttM8m5QVtuZo8ZGliJOSbjaOzdfezVLs6s1DlsyW5M1RTL/pDSU2LhLcOHT0yPkm43Ljx9KNXkrPbq33X4HR/Re98Bf8ApanrEtYf4DgaYd8S+xEuk5yxAEAgfpPW/JfQ4r7tKWcPv7iKqcg5GdCxVHIRYXOh+jDeOlh09isrl6uIupULlGdUQXJYHivVKmIpN+9wJ6U0sjpe2Norh6D1nBKoLkLa51A0uR1ynGLk7InbsrnHPSDvFTx1Si1JXVaauDnABuxU6WJ6FE6FCk6adyrUmpPIl3osSzVP/WwnrxEgxO7tfoSUtvgdClQnIxvmt8n0Vf8Aw5aw2/tXqcrSS+Hsl6Eb3SS2Npft/wD5vLOIf8b/AHeczR6/7MO/yZJsXU/SP85vWZHBe6i3Wl/JLtZl0tnOQCCuoB6enwkTrRTtYsRwlRpNNFXsfkufVqKqjXj1d81dTWWrFEkaHJPXqSVkQLbWJFbEVKgFgx07gAo+wS9SjqQSOHiqnK1ZTW8lu5a2z/RUP8SU8Tu7X6HX0YrX7I+pKJVOsY20cYtGk9VzZUUsfDoHb0TDdldklKlKrNU4bW7HKMbtg4hjVdhmNwFvoi/EX+J6TOzh9RwXJ5r16znYqlVpVXCsrSX7l1de81OKxY6x5y3FFRs1lbFjrkqRgku6mwBUArVhzOKIfhfrN+r1Dp48OPk9P6f5vfD4d+/vfR6l1+XadTAYDlP5KmzcuP48ycUMYabXHiOsdU8NhcXUw9TXj3rj+7mdydFTjZkow9UOoZeBFxPc0qkasFOOx5nJlFxdmXJIYEAQBAOA1qnJ7bcNpbGOddNC5YfYRKaVqneeklPWwWXR9DZ7JxAYk50GTab1DdwOaUdQRc63LCSRV/Ep15tLY86aX1Rd2Nihai2ZQKdfGM13UWVuUANibkXI4dczBbO81xEneUbbVBeFjFTHn2DTZWpKi4JqbuVVqmfQciOcCL8enUCaq+ouw3ducyTTu5prhbiT30SA+1aE/CqVSO7OQPVJKKtAq6SlrYh93kTOSlAQBAIV6RlvyX0WJ+7TlrDb+4hqnKuQnRsVLjkIsLm03Xo/9bh/pqf3hI6vy2bw+JHWd+RfZ+I+YPvLObh/mItVPgZxLkZ1rFK51D0apZqn/r4b115z8Vu7X6Fqj9idSoTkc3tW+T6Ot/hyzh9/cczSC2dkvQj27llxVInrI8WVgPtIlmtnTZzcFaNeLf7kbfaV1rOD8YnwOoijnBG2KvGtJPj5mTS26wUDKugA6ejxkbw0W73J46SnGKVlkVJtNaxFOrTVlY27idBx/hNZUHBa0WSQxqrSVOpFWeRFtq4AUqzoNQDp3EAj7DLFOetFNnOxFFUqjiiUbpLbP9HR/wASVMRu7X6HW0ctvZH1JHKx0yF+lnFFMAAOD1kQ9wDv60Ehr/Adv/j8FLF3e5N+S9TjnssXseHWOI7R193T2cRjCYqeHldbHtXH8no9KaIpY+lZ5TXwy9HxT/KMLEVSGtfuI4EdYnp6WIjUipReR8yxGFqYeo6VVWkv264p7ja7uUaZqo2IB5K/Dr6i36vZ093Hj6Y0jVhSlTwz9/jw7Ovy7SOlUoxrJVdn7t6jrJqiwtwtpbhbotPmLvfPaevik1dbDAxeKsJLCFzYk+5eIL4bXoqMB3aH1kz1+issOlwb+5zMarVe4306RUEAQBAI1vDuNg8ZU5StTOe1iysULAcM1uM1lCMtpPSxVWkrQZpm9EuA/pfrTNeSiT+0cRx+iH/8kwH9L9YY5KI9o1+P0RcpeinZ4IJWo1uuq34xyUTD0hiGra30RNMJhkpoqU1CooCqoFgAOAAkhTbbd2XoMCAIBFd+6FxRY+9/SUierlVGUnxW3jLWFebXf4ENbcczq4QqSrCxHETpqzzRSeRTyMzYXM/YChcXQYkACqhJJsAAw1JkdVXpuxvB+8jo29m0KT4Ksq1abEqLAOpJ5w4AGc2hCSqK6LVWS1Hmcsp4UsQFFyeAnVdkUtp0jcPDlTVPwQtKiD1tTDlrfvgTm4p7F2vxLlFbSXSoTmk3lpXyHo56E9WcCx81+2T0HtRQx0b6r3Zrx/oiTUSpsdCJdvc4ri4vM3tPalKqoGIUhhpnXp77erUSvqTg/c8DocvSrRSrrNb0e8ng/lX8j+SbcpW4I15HB9J/vcVU6+FpHOrPUYcAQePkJrJ1prVeRtDmlF68W21s/bI0mILVahYjnMb2HR1DuAk0bQjYpTcqs3LeyT7tUrZz0cxAesoDf70qV3sR18DG2s+xeH9m8kBfI7v/ALIOKwFWmgu4AqIOtk1sO0i48ZHUjrRsi/ozErD4mM3s2PsZ88cpKZ9A1zLwmFDWZ+A1A6+/sklPEVKV1B7Twn/KtI4ebVCCvUW2XR6utvhu7TZGoJXPD2bNvsbeTkhydQ8z4J+L2Hs9Xqo4vAqr78fi8/ydzReOlR/jqfDu6vx5GdicYW7eq2vlOfClq5HqVa1zqW7OANDC00b31szfOY3I8L28J6rC0eSpKPj3nExFTlKjkjaywQiAIAgCAIAgCAIAgCAIBaxWGWohRwGVhYg9MzGTi7ow0mrMj1XdIcFq3XoFSmKhHYGuD5y0sVxXhkQ8h1lHuQHx6f1A/PM876n4/gxyH7Ye5D9en9QPzxzvqfj+ByH7Y89x4+PT+oH54531Px/A5D9sXKW6QvrVsvSKdNaZPZmuZh4rgvHMyqHWb/B4RKSBKahVUWAH/NT2yrKTk7smSSVkX5gyUVqQZSrC4OhEym07o1lFSVmaxtiDoc26AyhreMlVZ8Co8Gtz8cyn2jHxh9WPxmeW6hzNcfoPaMfGH1Y/GOW6hzNcfoPaMfGH1Y/GOW6hzNcfoersQdLm3SFULfxmOWfALBre/DI2lGkEUKosBwEibbzZbjFRVlsK5g2PDAOH+k/ZGHpY69Fuc4z1aQ4I5Ohv0ZtSV6OPTKdVJSyLk9OVqWH5CPxdLel9+BE3rW6ZEed1U82UGtM2NlBFeCwtSu+Sij1W6kUtbvtw7zNlFvYSRjfYdc3A3HqUAKuLILg3p0gcwpnrZuBbqA0B1udLbwwsNflGszo0qlSNPk28v3I6DLZgQBAEAQBAEAQBAEAQBAEAQBAEAQBAEAQBAEAQDCr7VpIbFrkcQAWt35QbSSNKcldIgniaUHZvPx8ij27w/wAtTHe4HmDwm3N6vRfga89w/TXijNp1QwupBB4EG4PiJE01kywmmrormDIgCAeMLi3+kAhVf0Y4RnLF6+puRygNyeJLMpY995DyMSDm8Os3Wyt0sHh1K06CaizM45RmHUWe+nZwkkYRWwkjTjHYjIG7eDvf2Jh79fIU/wAszqrgZ1VwNhRoqgsihR1AADyEybFyAIAgCAIAgCAIAgCAIAgCAIAgHhgGnfb6g2KkEcQdJxp6ZhCTjKDTXEuxwMpK6aZZqbygfAv+1/pNHppbofX8EsdHN/7fQ92bt5q1QKKXN6Wze90uOj7JPhNIVMRO2paPG5riMFGjC7lnwN9Oqc8QBAEAwds1ylFipsTZQerMQt/tklGKlNJkGJm4Um1+3djR00zMKdPS/wDwk9f8Zdb1VryOZFOclTgMTg8MGyVMQQ/TwAB7eaQPExCrWa1owyFShhlLUnUz/er1NPjlrbPrKabZke5twDgWuGXoOo5w/wBJap8njINSVmvp+OooVuW0dVTg7xeduPHv6ydYDFrVprUT3rC4/A9oOk404OEnF7UelpVI1IKcdjMiakggCAIAgCAIAgCAIAgCAIAgCAIAgCAIAgCAIBbrVQouxAHWZpUqRpx1pOyMxi5OyICqVAoBQuoHwSCy9eX8p0PYdZ42NWLWpVTcdz3rs+zy7D0bcNa8XZ/R9v32mPUq0kFyxqt0IAyAfPJ18B59MljSowzvr8Erpd/2RKlWqZJaq45Pw+78DzY+NapjKAJ0D6KBZV5rcB/HiemXMJOc8RDW2bluWW5GMVQjTw07cM3vea3nSgZ6Q8uewBAEA1u8X81q9iE+I1B8LSbD/Nj2orYz/Hn2PyI6u0Fo1A98xGhUcSD/ABl90nUjY48cRGhNT29ReqYrAYhiS5pu3G5Ka+N1mqp4uirJXS7/AMkjq6PxMruVm+78Gk3r2dUw5QioXpnmqSNVt8HXot1dUuYGtCtdNWfmc7SeGqYe0lK8Xkurq/okfo/qE4Q36Kr28bMftJnO0ikq7twR2dDSbwqvxZJpROqIAgCAIAgCAIAgCAIAgCAIAgCAIAgCAIAgCAWMVRzWsbFWzC4uOBGo7jIMRSdRLVdmnfqN4S1b33nOqm7WLU3WmwPWtRPzXnBlgMQtsb+H3PTx0jhZK0peKf2Ka+FxRFq2Gd/1gvP81vfxkfMaqz1WZhVwyf8AHUS6t31KNhYJxjKXMqgZiSGpuptlPwuA77iT4ajNVEnF+RnG14PDSWtHuae/htOnURYcLdk79NWjsseUe0rm5gQBALdekGUq2oYEHuIsZlNp3RhpNWZAMIXweKAdc2UED9dDwZT18L+PXO1JxxNHJ29H9jzEYzwOJWsrrO3WuK61vMzFYDAVXNQtUS+rIFYAnp4KbX7DI4VcXTjqJJ9eX38yWrQ0fVnyjbXFWf28mY29WN9kZEpqRTTW5FiTawsOgAeuSYKlyN5TebIdJ1+c6sKa91G19H1BlpVb8OU07woB/h5SppKalVVuB0NCU5QoO/HLwRK5zzsiAIAgCAIAgCAIAgCAIAgCAIAgCAIAgCAIAgCAIAgC0AQBAEAQBAMXH7Pp1ly1FDDiOgg9YI1Bm8Jyg7xdiOpShUjqzV0ag7rL0VqoHVdW+0reT88qcEVPZ1Lc34lK7stwasSvYiqx/aH8BMvGS3LM1Wjob5NruN7hMMtNAiCyjgJVlJyd2X4xUUox2F6YNhAEAQBAEAQBAEAQB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881188"/>
            <a:ext cx="59817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5" name="AutoShape 4" descr="data:image/jpeg;base64,/9j/4AAQSkZJRgABAQAAAQABAAD/2wCEAAkGBxQTEBUUEhQWFBQXFRcVFxUYFBgVGRcWFhgWFxcYFxcYHCgiHh0lGxUXITIhJSkrLi4uFx8zODMsNygtLisBCgoKDg0OGxAQGy4kICQyLC0sLC8yLCwsLCwsLCwsLCwsLCwsLCwsLCwsLCw0LCwsLCwsLCwsLCwsLCwsLCwsLP/AABEIALYBFQMBEQACEQEDEQH/xAAcAAEAAQUBAQAAAAAAAAAAAAAABgIDBAUHAQj/xABOEAACAQIDAwgCDgULBAMBAAABAgADEQQSIQUGMRMiQVFhcYGRB7EUFRYyQlJTcnOTobLR0iNigpLBMzRjlKLCw9Ph4vAkNVR0JUOzF//EABsBAQACAwEBAAAAAAAAAAAAAAADBAECBQYH/8QAOREAAgECAgUJCAICAwEBAAAAAAECAxEEIQUSMUFRExRSYXGBkbHBFSIyM6HR4fAj8TRCBiTiclP/2gAMAwEAAhEDEQA/AO4wBAEAQBAEAQBAEAQBAEAQBAEAQBAEAQBAEAQBAEAQBAEAQBAEAQBAEAQBAEAQBAEAQBAEAQBAEA8MwwainjamVXJU5qmTJlsbZyuhvxsL8OucmGLrOEajad5W1bZ/FbLPv2FyVGnrOGasr37r8DNfHIDY30IUnKcoJ6C3Dpl6WKpxlZ8bXtknwuV1Rk1f+y1j9oKquATmVTqFJCta4ubW6uMgxWMjCE1Fu6TzSuk7ZXewko0HJxb2N+KLhxoULe5bKGIVSxt1mw0kzxMYJJ3btd2V+/I05Jtu2y9ipsctwBdrgMMqluaeBNuAmXiqd0lndJ5Z5PY+wxyUrO+Vsu8p2jiCigiwuwUsRcKD0n/nTNcXXdKCasrtK72LrZtRpqcrPw4nq1siZncML6EDjfgABe5v1TblOSp61SV+Dtt4bNr7DXV15WirHtPGoQxJy5dWDAqQOsg9ERxVNqTvbV23ysHSkmt99li1UxoK3W66qLtTYAhmA04cfskcsUnDWjdZranvdjZUWpWee3Y1uRdqYxVaxzDUC+U5bngM1rdMlniYQlqyvwvZ2z6zWNKUldfks0sXY1c50Vwq6a6qpsANSbmQQxOrKpyjyUkl3pZcW7s3lSuo6qzau/Fl32emUk3FiAQVIa54DLx1k3O6eq5PK2VrZ3ezLr3GvIyukX6NTML2I7CCD5GTQnrxv55EbVnYuTcwIAgCAIAgCAIAgCAIAgCAIAgCAIAgCAIAgHhgGopbPKorBQKquWJFgSpc3BPTzT0zkU8FKFOMlFa6k32pyd1ff7pcliNaTTfutfW33AwJBZWRnVnLXFUgWY35y3HC/QDeFhJKThKLkm2761lm75q/kncOumk00mlw4ZbSqrQqBaqKoYOWIbMABnGoYcb/AOk2qUayhVpRjdSvZ3W/j6GsakG4Tb2WuuzgePhGDZsrMCiAhahQgrftAI1ieGnGprpN3UVlLVaav1q6zMqrFxtdLN7Vfae18IQF5JCrBQAwcWXW5VtecPOZq4eSUeRjZpZO+zqfFePcYhVTu5u6e631XAz8SxA0XP1i4GnjpL9WUox92Ot1f2V4pN5uxrlwLgZgoW1UVFp30AC5SL8ATcnqnOWEqJa0UlaSko7tlmuCbzfC5adaOxvdZvvuVVsI9TOxAQlVVVJv71s/Ot1nSbVcNVrOc2tV2ikv/l62duv6GIVYU1GO3Nt96tkXcQHqJYplOZDqym9nBNrdgktZVa1OzjZpxe1bmmzSm4U531r5PyMbF4Woxa6ljnBVs9lCgg2C346Ho8ZWr4atUck1fNNO+SSaytx8+JJTqwik07ZO+Wd+3gV4jBMS5Hyq1AMxXMAgUi44HjN6mEqScpLpqSztdatnmtm8xCtFJJ8GuO+5WMMMrXpNc5bg1LsctyCGLaWJ65uqCcJN03d22yu8tjvfduzNXVesrSWV92WfdvMrZ6OEs5ubnibkC+gJ6TaWcLGpGnao88/C+V+uxFVcXK8dn7cypZIxAEAQBAEAQBAEAQBAEAoNQdY85i6A5VeseYi6M2POWX4w8xGshZjll+MPMRrIWYFZeseYi4se8oOsecyYKla/CAewBAEAQBAEAQBAEAQBAEAQBAEAQBAEAQDDrbUoqbNUQHqzC8hliKUXZyRNHDVZK8Yso9uaHyqec153R6SNuaV+gx7c0PlU8453R6SHNK/QY9uaHyqecc7o9JDmlfoMe3ND5VPOOd0ekhzSv0GXsNj6dQ2R1Y9QIv5TeFanP4ZJmk6NSn8UWjJkpEIB4YBzPab/AKep9I33jOLWf8j7T1mFguQjluRTh8U1J7gc4aFWF+8EGYjNwlczUoU60LbuKJnsjG0cQt1VQw98hAuO3hqO2dSjUhVWR53E4eph5Wls3Pj+eozK2HRQWZUAAuSVUAAcSTJWkiunJuyOWb4bdXENkpKFoqbg5QGc8Mx0uBqbDxOug5OJr8o7R2L6nqtHYHkI6085P6dX3ZFMXQZVVmUhXvkJGjBSAxXrAJGsgtJK/E6cJQbaTV1t6rnXfRQttmr9JU9c6uE+Ujyemf8AKfYvImMtHLEA8JgEU9samKptUpVTTW7BAOkDQEntl/k4UZKM1fic91KlaLlCVrbCndLb1YtVo4sgtTXlFqgWzUwbNmA0upI1HEN2a6YyjCn78NnkS4atKUff2o2OJ2rWK56SLl4jNckjwInJdadtaKyNnWnbWSyLuwduDEZlZclRPfLxBB4MvZ6pLSqqaJKVVTRuJKSiAIBibWxoo0KlUi+RSbdZ6B4mwm9OGvJR4mJOyucq2lvNWLm9Ry3TZ3RAepVQjQdZ1nYp4eCWwpyqMxPdHW+O/wBdV/PJOQhw+i+xrrs9XeKsSAHck8AKtY37ufDowX9L7DXZVU2/XU2ZqinqNSsD5F5hUqbzVvp9hry/bkm3O3mc1UpuzMjtkszFijkEqQx1Km1rHgbSnisPFRcks19SalUd7M6FOaWRANLvVjGp0QFNi7Zb9QsSbeVvGUdIVnTpe7vyL+jqMalX3tizITPPnpD2AeQBAPYB6jEEEEgjUEcQZlNp3RiUVJWew6HsrEmpRRzxI17xoftE9Ph6nKU1J7zyeIpqnVlBbjLkxCeGAco23VtXrfPf1mcKv8yXaeywa/gh2Ine39gLXXMtlqgaN0N2N+PEfZOpXw6qK+885gsdLDys848Pt+5nPqtWph6vTTqofEfwIPkZy/epS4NHpkqWIp9KL/e5/VHm8m+T4imtM2VQOeFJOdh0nqHTl6+vSSVsW6i1dnEgweio0Jue17r7vz1mRuZukcVatXBWhxVToavb2J29PRpqZcNhdb3p7OBDpHSXIXpUn7298Pz5dpR6ZQEqYUAAAU6gAAsAAadgAJJjl8JroC7jUvxXqSj0TNfZq/SVPXJ8IrUkc7TOWLfYvImUsnKEApdgASdANSeyAcywStQrVKVMs1AsSjFG96dbWtfThfgdDO40p01Ka95HDb1arUHkzYbERK1PEZXBxHJsgp8GCghjx45iFHZpfjKWkoy1EksuPWWcJaUJK+fAzNnbTvSynQgWt3dE88qjUdU2VRqOqXd1sKTiXq/BCFO8kqbeQ+0SXCxd2yXDRd2yXS6XBAEA0m+bhcDWJ0AC/fWTYf5iNJ/Czi+BrU3xSioSaRrWfLqcpexAy6+Ws7crqneO2xSVtbM6Rg6OzqO0coAQ8iCoqZggfMb5eV+EVt5G2t5zJSrzo3eee78FhcnGdjN2PUwbbUrchyZqCimq2y5sz8pktpmy8ne34zSoqqoLW2X/AK9TaLg6jsYXpZNMYemTbluU5nxstjn/AGfe+NpJo/W13bZvNcQ1ZEH3MxS+y6QzC5r0Ra+vFuiXcT8t9jIaWcjuc4ZeEAjm+n8nT+f/AHTOXpT5ce30Oroj5kuz1InOKd4mOyd3UVQ1UB3OpB1Vey3T3md3DYCEYpzV35HnsTpGpOTVN2X1Zs/a2j8lT/cX8Jb5Cl0V4FPnFXpvxZr9qbu03UmmBTfotoD2EfxErV8BTmvdVmWcPpCrTfvu6+pDGUgkEWINiOojjOA007M9Gmmro8gyTzdz+a0+4/eM9JgvkR/d55fHf5Ev3cbOWioeGAcX3jr2xOIueFSp9hM4df5ku09tgl/BT7EdlUzuHiTRbz7u08bTs3MZfeVQNQeoj4S9h8LcZDWoRqxs/Eu4PGzws7xzT2r939ZEN1/R8/KF8WFKo1lpXutQj4TH4nUOnpFtDToYHVleZ18dppShq0Lq+1711Lr6/A6VTYW6rdHVOkebZyn02H9LhfmVfvJKGN3Hpv8Aj/w1O71JR6I/+2J9JU9cnwvy0c7TL/7cu7yJpLByhAIzvxtDJTp07/yjEntRLEjxJUd15ewFLXm5cPMoY+rqQUePkayntgMnPVXHaAZO8M4y912K6xSlH3lcsUAKtall5nJnlMyc0gG4Cgjr1v2d8qY2vyMeTvnLb2Lf28BTalJS2WNx7VgEsjG51JLMCe02Op7Zx3Ru7plp0b5plvD4hsKMxqZ6WbnJY80Hiykkk24kdMQqcnle6EJ8nle6JUjAgEG4IuD2S8XSqAIBHvSB/wBtxHzV++smw/zEaz+FnG/RThwdtqSAbcuw7DZhf7TOrjMqHgVKLvUO/wBTCozq7IpdQQrFQSoa1wCeF7DynFUmlZMuWV7mm2puhhq+ISu6sHUHRHNMOdLM+SxJFjY3HHW+lpoYmpCDgnkaSpRctZkV9JG4NKphqmIomotakhchqr1BURBdl57EggXIt/HSxhMXKMlCWxkdakmrrac29HCWx1H/ANih62nQxa/jfYytQl7x9JCcA6IgEc30/k6fz/7pnL0p8Ee30Oroj5kuz1I3s0Xr0vpE+8JyqHzY9q8zsYl2oz7H5HRagNjY2NjY9R6J6h3tkeTVr5kY9rsd8r/bP5ZyuQxvT+v4OvzjA9D6fkkmGVgihzdgoDHrNtT5zpwUlFKW3ecmbi5NxyW4iu2tg1DUqVFylTd7XseFzpbvnIxWBqOcpxtbadrCY+moRpyvfYR1WB4G85V77Dr2a2k+3c/mtPuP3jPS4L5Ef3eeXx3+RL93GzloqAwD573zrH2ZihfTlamn7RnDrr+Z9p73R6/69N9SO+Lrx8vxncPBvJlzOIMDOIBQ9j39cA5L6bD+kwvzKv3klHGbj0n/AB/KNTu9SW+iM/8AxifPf+Enw3y0c7S/+VLu8iaSc5ggGh3o3cXFZGzFalPNlPFSGtcMPDj65aw2KdB8U9pWxOGVaPBmgO7ddBbk83ajqR/aIMu89hJ32FDmE0rbTFwDlKlRCpVgwuptcC1l4dgHnPO6QqcpXb3bjZQcMmbnljllS7M3Zr8ZiLgjjpYjvmAb7c3Hh8MiE3dAUI7FJC/2bTpUHeCOhRd4IkElJRAI/v8Af9ur/NX76ybD/NiaVPgZ85s7JWcozKc76qSp4npE9HGKcUmcec2nkdQ9Hm/FDDYQ08S9Vqhqs17NU5pCgak9h0nOxeCqVKl4JW8C1QxcIwtN5nTti7Vp4qitalfI2YC4ynmsVOneDOXVpypycZbS9TqKcdaOwo3j/meI+gq/caKXzI9qMz+FnBvR6n/W0fp6Hrad7GL+N9jOXhXeR9EiedOsewCKekGoVpUiPlP7pnI0xJqlFrj6Ha0HFSqyT4eqIrsbGMcRRBA1qoP7QnGwtVutBda8zt4uilQm1wfkdSqVAqkngASe4cZ69tJXZ4tJt2RG/dxh/i1f3V/NOX7Xodfgdb2JieK8fwXcJvhQqVFQCoCzBQSotc6C9mPTN6elKFSSir5mlXRGIpwc3ayz2m7x38k/zG9Rl+p8D7Gc+l8ce1HG1nhrn0A6nuif+ipdx+809ho//Gh2HidJ/wCVP93I3EuFE8MA53tf0YivXq1TiCvKOzZeTvbMSbXzdspzwalJyud2hpyVKnGGonZW2/gl/sXEfKUfqH/zpaz4/vica9Povx/8g4XEfKUfqX/zY97j9PyZ1qXRfj/5PPYmI+Vo/Uv/AJse9x+n5F6XRfj/AOQcHiPlaP1L/wCbHvcfp+RrU+i/H8Gg3l3HbGshrVlHJhguSmR74gm93PUJFUo6+1/T8l3CaQ5qmoR28X+De7p7CGDwwoB84DMwNrcejiZJThqRsVcViHiKjqNWNzNyuIAgCAYeO2bTq2LDnDgwNiPx8ZpKEZbUaShGW0w22H8Wp+8gPqIkLw0SJ4aJiLuoudnNQ5mABsoAst7WBJ11Ot/CObR4jm0eJt9mbMp0FyoOJuSeJPaZPGKirImjFRVkZk2NhANPvhg3rYGvTpi7mmSo62WzAeJFpJRmoVFJ7DWabi0j57xOzmZ2amCwJJK/CRjqVZeIIM9JTmrZnEqRd8i5S2ZV+Tbyk6nHiVZRlwJ3u3vbiMJhkoLhc4TMcxZgTmYtwA/WnPxGBp1qjm52uW6GNnSgoauwyNo+kDE1KVSmcGAHRkvnbTMCt/e9sijo6nGSevs6ifn05K2qaD0e7IY42kBqVqCrVI1CLTDZVJGmYsRp1STHVUqb68l1mMJB6yO6TgnWEAiXpF/kaX0n91pxtNfKj2+h3NA/Nn2eqILQqlGVl4qwYd4Nx6p52nNwkpLdmelqQU4uL2PI61sraSYikHQ8eI6VPSpntKFeFeGtH+uo8LiMPPDzcJ/31op9pcP8hS+qT8I5rQ6C8Ebc8xH/AOkvFldLZVBWDLRpqw4EU1BHcQJmOHpRd4xSfYjWeKrzWrKcmu1mt3t2utGgyA/pHUqq9IB0LHsAv4yrpDFKjSa3vJfctaMwkq1ZS/1jm36HM55I9mdS3Q/mVHuP3mnsdH/40Ow8VpP/ACp/u5G4lwoCAIAgCAIAgCAIAgCAIAgCAIAgCAIAgCAanG7tYSq+eph6Tt8YoLySNWcFaMmjSVOMtqTLI3QwP/i0v3Ztzmt034s15vS6K8EVe5LBf+NS/dmec1um/FmObUegvBFJ3QwX/i0v3ZjnNbpvxY5vS6K8EbHZ+zaVBctGmtNepRaRSk5O8nclUVFWRlzBkQCKekOkTh0YDRagv2XVgD52HjORpmLdFNbmdrQc0q8k969UQCeZPVF3DYl6bZqbMh61JHqklOrOm7wdiOpShUVppNdZm+3+J+Xfzlj2hiemyt7OwvQQO3sT8vU849oYjpsezsN0Ea+o5YksSxPEk3J7yZUlJyd27luMVFWirIpmDY6rutSK4OiCLHLf94lh9hns8DFxw8E+B4jSMlLEza4+WRtZaKQgCAIAgCAIAgCAIAgFrFYlaaM7sFVRck9AhK7sgRyrvgOK0jl6GqVFpX7Qtibd8lVLrNNco92P9HT/AKwPyTPJDXPfdh/R0/6wPyTHJDXPfdf/AEdP+sD8sckNcrpb2C+tK69Jp1FqEfs2Ecl1jWJBhMStRA6MGVhcESNq2TNy9MAtYiuqKWY2UcTMpNuyNZzUFrM1L7f6ksOgu4QnwsZMqPWU3jeCy63Yp90H6qfW/wC2OQ6/oY571Lx/B77oP1U+t/2xyP7Yc96l4/ge3/6qfW/7Y5Ezz3qXj+CtNudaXHTlcMR4WExyXWZWMvu8Hc2uHrq6hlNweBkTTTsy3CakrouTBsWsTQV1KOAysLEHpE1nFTi4yV0zaE5QkpRdmiK19xKZbmVWUdRUNbxuJyJ6GpN+7Jo7UNO1UrSim/At+4IfLn6sfmmvsSHTfgb+3p9BeI9wQ+XP1Y/NMexIdN+A9vT6C8R7gh8ufqx+aZ9iQ6b8B7en0F4j3BD5c/Vj80exIdN+A9vT6C8TKwG5NJGDVGNW3BSAq+I1v3SWjoilCV5O5BX01WqR1YJR695KAJ1jjnsAQBAIzittMazKDlVWK6dNtCT4yB1Hex1KeDjyak828zC91xWqaRS78vSpKM/FKqF+U4cAFfT9XjJEypUppStY3KbeosLrVRhmCXDqRmPBbg8T1Rc1VNM8p7TVhdXuNRdWuLg2PZoQZjWJOQvsNlgMRnS/USL9dunytN07or1IakrGTMmggCARTfytYUVPvf0lVh18koyg9l2v4CTUltNJnNatcsxZjcniZatYiPA0GC5TuSABckgAdZOgEwwdAwG4aZBy1Ry/SEsFHZqCT36Ss673EqgajevZCYQ0jRZ7tnuWIPvctrWA6zJKcnK9zElqm/3IrkmqPglaVUDqaoGDW/cEiqrYbQJVIjc0W81S3JjoGdyOsoBb70noLaUMbK2qu1+BFaCNVqBRqzG3/OyW21FXOTBSqTSW1kpp7u0QtmLFulgbeQt67ypy8tx1VgqSVm3c0O1cAaNTKTcEXU9Y7e2WKc1NXOfiKLozt4GGGm5DcrRyDccYaMp2zRK93XvnHQQj26iwN/uynWWw7GDle/c/E3UhLoMAj1PboFNar1AMzOvI5fespPNLfBZbEsW0srWAklSOrdW2b/3cILXaRf8Ab8ZGbk2JQkFV5zMQzqOTA98CaZ8+GhtWVS81Du/PYbzhq/v7mYlHeUmtlyghgmQZ1AJz4hSwc2BDLRDKO+STvCbj2GlJOblwSXqZNfeAUy4cCympYhhwpqzc4H3pIWw6/CWI0HK1ur6mtzJw+1s9QIAurOLioDzUtzrW+NzbeIuNZrKk0rvq+v7+szc2ciMiAIAgCAcqxW0B7Iq68KtQeTkTnyl7zPXUqH8MOxeRo9p4kHHKQLscJXt84c1fG1Rh4yaM/d7zn18Netl0WanB7bXIHB5its4MQNA6X5QHtFxfvEkb3dpTjBautu9z8kj3X2tfCqb/AA63Z/8AdU6DIakrM6OEoa1NPt82dG3MxHKYYtx/SMPK0nou8bnL0lDUr26kb6SlAQBAIP6SsTk5LS45LFHyWlLFBXv3EdRnL6W0UPTbvFv9Jb1WQ3MhK6ngwPiJrYG/3VwFWpiKTpTZqa1kzMBcCxBNz3WMjqNJNM3im2dQ3gNT2NV5HNymXm5ffXJA07bXlSFtZXJnsOR7w4uvSyey+Wuc2QPmN7WzZb6dI+yXYKL+Egk2tpMvRrjeUepYWAw+FbXjzjX/AAkFeNku1+hvTd2TuVyUjO+FbKU0v+jr/Zyf4yzh1e/d6nL0jPVt2S9DRbrYlWxdIdPO0I/UaWK8WoMoYGpF14rt8mTGrX5xHafXKsY5I6k6lpNFOKoUauXlFJKiw1I42vwPZMLXjsN58jVtrK9jGqbEw7CygoTwOYnXuJMzytRZkbwtCWSyZD8fUFGo1NvfKbGw8QfI3lyHvK6OPWkqU3CW1Eo3QxGcvpYclRPnyn4SriFa3a/Q6ujp6zfZH1JLKx0xAMHHYijRBqVMq30vbnMeoAC7HsE2jCU3ZGspKObIrtfe+mysiUSVIK3LBDY9QUHyJHaJdp4KV7tleWJWxI1FHfZqQyrRpkZixve5Ym5Omg110AkzwClm2yPnTW4z8H6SKRNq9AqD8JCH8SCAfK80no6f+kvQ2ji1/sia4DE06qLUpEMrC4a1uPYRcTmt2k43zWT7S2s1cy4MiAIAgCAcYwGJp+2dWnUpLUFTEul2JGT9I9yLdMoQtyjTV7s9VX13goyhNx1Yp5b8lkVbQV6tX9AlOknshsIoDNznXOwdrg2GUTMoOTyyzsKFeNGn/JJyerr36slZZ8S7TwT1cJS5M0xW5TEKxLZS/JkjKvWdCejttM8m5QVtuZo8ZGliJOSbjaOzdfezVLs6s1DlsyW5M1RTL/pDSU2LhLcOHT0yPkm43Ljx9KNXkrPbq33X4HR/Re98Bf8ApanrEtYf4DgaYd8S+xEuk5yxAEAgfpPW/JfQ4r7tKWcPv7iKqcg5GdCxVHIRYXOh+jDeOlh09isrl6uIupULlGdUQXJYHivVKmIpN+9wJ6U0sjpe2Norh6D1nBKoLkLa51A0uR1ynGLk7InbsrnHPSDvFTx1Si1JXVaauDnABuxU6WJ6FE6FCk6adyrUmpPIl3osSzVP/WwnrxEgxO7tfoSUtvgdClQnIxvmt8n0Vf8Aw5aw2/tXqcrSS+Hsl6Eb3SS2Npft/wD5vLOIf8b/AHeczR6/7MO/yZJsXU/SP85vWZHBe6i3Wl/JLtZl0tnOQCCuoB6enwkTrRTtYsRwlRpNNFXsfkufVqKqjXj1d81dTWWrFEkaHJPXqSVkQLbWJFbEVKgFgx07gAo+wS9SjqQSOHiqnK1ZTW8lu5a2z/RUP8SU8Tu7X6HX0YrX7I+pKJVOsY20cYtGk9VzZUUsfDoHb0TDdldklKlKrNU4bW7HKMbtg4hjVdhmNwFvoi/EX+J6TOzh9RwXJ5r16znYqlVpVXCsrSX7l1de81OKxY6x5y3FFRs1lbFjrkqRgku6mwBUArVhzOKIfhfrN+r1Dp48OPk9P6f5vfD4d+/vfR6l1+XadTAYDlP5KmzcuP48ycUMYabXHiOsdU8NhcXUw9TXj3rj+7mdydFTjZkow9UOoZeBFxPc0qkasFOOx5nJlFxdmXJIYEAQBAOA1qnJ7bcNpbGOddNC5YfYRKaVqneeklPWwWXR9DZ7JxAYk50GTab1DdwOaUdQRc63LCSRV/Ep15tLY86aX1Rd2Nihai2ZQKdfGM13UWVuUANibkXI4dczBbO81xEneUbbVBeFjFTHn2DTZWpKi4JqbuVVqmfQciOcCL8enUCaq+ouw3ducyTTu5prhbiT30SA+1aE/CqVSO7OQPVJKKtAq6SlrYh93kTOSlAQBAIV6RlvyX0WJ+7TlrDb+4hqnKuQnRsVLjkIsLm03Xo/9bh/pqf3hI6vy2bw+JHWd+RfZ+I+YPvLObh/mItVPgZxLkZ1rFK51D0apZqn/r4b115z8Vu7X6Fqj9idSoTkc3tW+T6Ot/hyzh9/cczSC2dkvQj27llxVInrI8WVgPtIlmtnTZzcFaNeLf7kbfaV1rOD8YnwOoijnBG2KvGtJPj5mTS26wUDKugA6ejxkbw0W73J46SnGKVlkVJtNaxFOrTVlY27idBx/hNZUHBa0WSQxqrSVOpFWeRFtq4AUqzoNQDp3EAj7DLFOetFNnOxFFUqjiiUbpLbP9HR/wASVMRu7X6HW0ctvZH1JHKx0yF+lnFFMAAOD1kQ9wDv60Ehr/Adv/j8FLF3e5N+S9TjnssXseHWOI7R193T2cRjCYqeHldbHtXH8no9KaIpY+lZ5TXwy9HxT/KMLEVSGtfuI4EdYnp6WIjUipReR8yxGFqYeo6VVWkv264p7ja7uUaZqo2IB5K/Dr6i36vZ093Hj6Y0jVhSlTwz9/jw7Ovy7SOlUoxrJVdn7t6jrJqiwtwtpbhbotPmLvfPaevik1dbDAxeKsJLCFzYk+5eIL4bXoqMB3aH1kz1+issOlwb+5zMarVe4306RUEAQBAI1vDuNg8ZU5StTOe1iysULAcM1uM1lCMtpPSxVWkrQZpm9EuA/pfrTNeSiT+0cRx+iH/8kwH9L9YY5KI9o1+P0RcpeinZ4IJWo1uuq34xyUTD0hiGra30RNMJhkpoqU1CooCqoFgAOAAkhTbbd2XoMCAIBFd+6FxRY+9/SUierlVGUnxW3jLWFebXf4ENbcczq4QqSrCxHETpqzzRSeRTyMzYXM/YChcXQYkACqhJJsAAw1JkdVXpuxvB+8jo29m0KT4Ksq1abEqLAOpJ5w4AGc2hCSqK6LVWS1Hmcsp4UsQFFyeAnVdkUtp0jcPDlTVPwQtKiD1tTDlrfvgTm4p7F2vxLlFbSXSoTmk3lpXyHo56E9WcCx81+2T0HtRQx0b6r3Zrx/oiTUSpsdCJdvc4ri4vM3tPalKqoGIUhhpnXp77erUSvqTg/c8DocvSrRSrrNb0e8ng/lX8j+SbcpW4I15HB9J/vcVU6+FpHOrPUYcAQePkJrJ1prVeRtDmlF68W21s/bI0mILVahYjnMb2HR1DuAk0bQjYpTcqs3LeyT7tUrZz0cxAesoDf70qV3sR18DG2s+xeH9m8kBfI7v/ALIOKwFWmgu4AqIOtk1sO0i48ZHUjrRsi/ozErD4mM3s2PsZ88cpKZ9A1zLwmFDWZ+A1A6+/sklPEVKV1B7Twn/KtI4ebVCCvUW2XR6utvhu7TZGoJXPD2bNvsbeTkhydQ8z4J+L2Hs9Xqo4vAqr78fi8/ydzReOlR/jqfDu6vx5GdicYW7eq2vlOfClq5HqVa1zqW7OANDC00b31szfOY3I8L28J6rC0eSpKPj3nExFTlKjkjaywQiAIAgCAIAgCAIAgCAIBaxWGWohRwGVhYg9MzGTi7ow0mrMj1XdIcFq3XoFSmKhHYGuD5y0sVxXhkQ8h1lHuQHx6f1A/PM876n4/gxyH7Ye5D9en9QPzxzvqfj+ByH7Y89x4+PT+oH54531Px/A5D9sXKW6QvrVsvSKdNaZPZmuZh4rgvHMyqHWb/B4RKSBKahVUWAH/NT2yrKTk7smSSVkX5gyUVqQZSrC4OhEym07o1lFSVmaxtiDoc26AyhreMlVZ8Co8Gtz8cyn2jHxh9WPxmeW6hzNcfoPaMfGH1Y/GOW6hzNcfoPaMfGH1Y/GOW6hzNcfoersQdLm3SFULfxmOWfALBre/DI2lGkEUKosBwEibbzZbjFRVlsK5g2PDAOH+k/ZGHpY69Fuc4z1aQ4I5Ohv0ZtSV6OPTKdVJSyLk9OVqWH5CPxdLel9+BE3rW6ZEed1U82UGtM2NlBFeCwtSu+Sij1W6kUtbvtw7zNlFvYSRjfYdc3A3HqUAKuLILg3p0gcwpnrZuBbqA0B1udLbwwsNflGszo0qlSNPk28v3I6DLZgQBAEAQBAEAQBAEAQBAEAQBAEAQBAEAQBAEAQDCr7VpIbFrkcQAWt35QbSSNKcldIgniaUHZvPx8ij27w/wAtTHe4HmDwm3N6vRfga89w/TXijNp1QwupBB4EG4PiJE01kywmmrormDIgCAeMLi3+kAhVf0Y4RnLF6+puRygNyeJLMpY995DyMSDm8Os3Wyt0sHh1K06CaizM45RmHUWe+nZwkkYRWwkjTjHYjIG7eDvf2Jh79fIU/wAszqrgZ1VwNhRoqgsihR1AADyEybFyAIAgCAIAgCAIAgCAIAgCAIAgHhgGnfb6g2KkEcQdJxp6ZhCTjKDTXEuxwMpK6aZZqbygfAv+1/pNHppbofX8EsdHN/7fQ92bt5q1QKKXN6Wze90uOj7JPhNIVMRO2paPG5riMFGjC7lnwN9Oqc8QBAEAwds1ylFipsTZQerMQt/tklGKlNJkGJm4Um1+3djR00zMKdPS/wDwk9f8Zdb1VryOZFOclTgMTg8MGyVMQQ/TwAB7eaQPExCrWa1owyFShhlLUnUz/er1NPjlrbPrKabZke5twDgWuGXoOo5w/wBJap8njINSVmvp+OooVuW0dVTg7xeduPHv6ydYDFrVprUT3rC4/A9oOk404OEnF7UelpVI1IKcdjMiakggCAIAgCAIAgCAIAgCAIAgCAIAgCAIAgCAIBbrVQouxAHWZpUqRpx1pOyMxi5OyICqVAoBQuoHwSCy9eX8p0PYdZ42NWLWpVTcdz3rs+zy7D0bcNa8XZ/R9v32mPUq0kFyxqt0IAyAfPJ18B59MljSowzvr8Erpd/2RKlWqZJaq45Pw+78DzY+NapjKAJ0D6KBZV5rcB/HiemXMJOc8RDW2bluWW5GMVQjTw07cM3vea3nSgZ6Q8uewBAEA1u8X81q9iE+I1B8LSbD/Nj2orYz/Hn2PyI6u0Fo1A98xGhUcSD/ABl90nUjY48cRGhNT29ReqYrAYhiS5pu3G5Ka+N1mqp4uirJXS7/AMkjq6PxMruVm+78Gk3r2dUw5QioXpnmqSNVt8HXot1dUuYGtCtdNWfmc7SeGqYe0lK8Xkurq/okfo/qE4Q36Kr28bMftJnO0ikq7twR2dDSbwqvxZJpROqIAgCAIAgCAIAgCAIAgCAIAgCAIAgCAIAgCAWMVRzWsbFWzC4uOBGo7jIMRSdRLVdmnfqN4S1b33nOqm7WLU3WmwPWtRPzXnBlgMQtsb+H3PTx0jhZK0peKf2Ka+FxRFq2Gd/1gvP81vfxkfMaqz1WZhVwyf8AHUS6t31KNhYJxjKXMqgZiSGpuptlPwuA77iT4ajNVEnF+RnG14PDSWtHuae/htOnURYcLdk79NWjsseUe0rm5gQBALdekGUq2oYEHuIsZlNp3RhpNWZAMIXweKAdc2UED9dDwZT18L+PXO1JxxNHJ29H9jzEYzwOJWsrrO3WuK61vMzFYDAVXNQtUS+rIFYAnp4KbX7DI4VcXTjqJJ9eX38yWrQ0fVnyjbXFWf28mY29WN9kZEpqRTTW5FiTawsOgAeuSYKlyN5TebIdJ1+c6sKa91G19H1BlpVb8OU07woB/h5SppKalVVuB0NCU5QoO/HLwRK5zzsiAIAgCAIAgCAIAgCAIAgCAIAgCAIAgCAIAgCAIAgC0AQBAEAQBAMXH7Pp1ly1FDDiOgg9YI1Bm8Jyg7xdiOpShUjqzV0ag7rL0VqoHVdW+0reT88qcEVPZ1Lc34lK7stwasSvYiqx/aH8BMvGS3LM1Wjob5NruN7hMMtNAiCyjgJVlJyd2X4xUUox2F6YNhAEAQBAEAQBAEAQB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307975" y="-1728788"/>
            <a:ext cx="59817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3078" name="Picture 6" descr="Redes Socia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5622">
            <a:off x="320991" y="4709421"/>
            <a:ext cx="28575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7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70396" y="1182776"/>
            <a:ext cx="3992732" cy="5762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C" sz="4000" dirty="0" smtClean="0">
                <a:latin typeface="Algerian" panose="04020705040A02060702" pitchFamily="82" charset="0"/>
              </a:rPr>
              <a:t>EL TELÉFONO</a:t>
            </a:r>
            <a:endParaRPr lang="es-EC" sz="4000" dirty="0">
              <a:latin typeface="Algerian" panose="04020705040A02060702" pitchFamily="82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5316" y="1997872"/>
            <a:ext cx="4342893" cy="15103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s-EC" dirty="0"/>
              <a:t>Es un dispositivo de telecomunicación diseñado para transmitir señales acústicas por medio de señales eléctricas a distancia.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336793" y="1182776"/>
            <a:ext cx="3999001" cy="5762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C" sz="3600" dirty="0" smtClean="0">
                <a:latin typeface="Algerian" panose="04020705040A02060702" pitchFamily="82" charset="0"/>
              </a:rPr>
              <a:t>Telefonía fija</a:t>
            </a:r>
            <a:endParaRPr lang="es-EC" sz="3600" dirty="0">
              <a:latin typeface="Algerian" panose="04020705040A02060702" pitchFamily="82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166956" y="1997872"/>
            <a:ext cx="4338674" cy="14456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s-EC" dirty="0"/>
              <a:t>El método más elemental para realizar una conexión a Internet es el uso de un módem en un acceso telefónico básico.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95316" y="3908011"/>
            <a:ext cx="470223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sz="3200" dirty="0" smtClean="0">
                <a:latin typeface="Algerian" panose="04020705040A02060702" pitchFamily="82" charset="0"/>
              </a:rPr>
              <a:t>LA TELEFONÍA MOVIL</a:t>
            </a:r>
            <a:endParaRPr lang="es-EC" sz="3200" dirty="0"/>
          </a:p>
        </p:txBody>
      </p:sp>
      <p:sp>
        <p:nvSpPr>
          <p:cNvPr id="9" name="Marcador de contenido 3"/>
          <p:cNvSpPr txBox="1">
            <a:spLocks/>
          </p:cNvSpPr>
          <p:nvPr/>
        </p:nvSpPr>
        <p:spPr>
          <a:xfrm>
            <a:off x="595315" y="4775484"/>
            <a:ext cx="4342893" cy="1728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C" dirty="0" smtClean="0"/>
          </a:p>
          <a:p>
            <a:pPr algn="just"/>
            <a:r>
              <a:rPr lang="es-EC" dirty="0"/>
              <a:t>E</a:t>
            </a:r>
            <a:r>
              <a:rPr lang="es-EC" dirty="0" smtClean="0"/>
              <a:t>stá </a:t>
            </a:r>
            <a:r>
              <a:rPr lang="es-EC" dirty="0"/>
              <a:t>formada por dos grandes partes: una red de comunicaciones (o red de telefonía móvil) y los terminales (o teléfonos móviles) que permiten el acceso a dicha red.</a:t>
            </a:r>
          </a:p>
        </p:txBody>
      </p:sp>
      <p:sp>
        <p:nvSpPr>
          <p:cNvPr id="12" name="Marcador de texto 4"/>
          <p:cNvSpPr txBox="1">
            <a:spLocks/>
          </p:cNvSpPr>
          <p:nvPr/>
        </p:nvSpPr>
        <p:spPr>
          <a:xfrm>
            <a:off x="7336793" y="3930961"/>
            <a:ext cx="3999001" cy="576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C" sz="3600" dirty="0" smtClean="0">
                <a:latin typeface="Algerian" panose="04020705040A02060702" pitchFamily="82" charset="0"/>
              </a:rPr>
              <a:t>BANDA ANCHA</a:t>
            </a:r>
            <a:endParaRPr lang="es-EC" sz="3600" dirty="0">
              <a:latin typeface="Algerian" panose="04020705040A02060702" pitchFamily="82" charset="0"/>
            </a:endParaRPr>
          </a:p>
        </p:txBody>
      </p:sp>
      <p:sp>
        <p:nvSpPr>
          <p:cNvPr id="13" name="Marcador de contenido 5"/>
          <p:cNvSpPr txBox="1">
            <a:spLocks/>
          </p:cNvSpPr>
          <p:nvPr/>
        </p:nvSpPr>
        <p:spPr>
          <a:xfrm>
            <a:off x="7166956" y="4775484"/>
            <a:ext cx="4338674" cy="1625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dirty="0"/>
              <a:t>En telecomunicaciones a la transmisión de datos simétricos por la cual se envían simultáneamente varias piezas de </a:t>
            </a:r>
            <a:r>
              <a:rPr lang="es-EC" dirty="0" smtClean="0"/>
              <a:t>información.</a:t>
            </a:r>
            <a:endParaRPr lang="es-EC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182332" y="2735466"/>
            <a:ext cx="1740501" cy="5899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220738" y="5588142"/>
            <a:ext cx="174050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Telefonía </a:t>
            </a:r>
            <a:r>
              <a:rPr lang="es-EC" dirty="0" smtClean="0"/>
              <a:t>Fija 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03035" y="9723547"/>
            <a:ext cx="2318020" cy="535149"/>
          </a:xfrm>
        </p:spPr>
        <p:txBody>
          <a:bodyPr/>
          <a:lstStyle/>
          <a:p>
            <a:endParaRPr lang="es-EC" dirty="0"/>
          </a:p>
        </p:txBody>
      </p:sp>
      <p:pic>
        <p:nvPicPr>
          <p:cNvPr id="1026" name="Picture 2" descr="http://www.tuexperto.com/wp-content/uploads/2009/08/telefonia-fij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94" y="3596850"/>
            <a:ext cx="2008076" cy="178384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452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Telefonía Móvil </a:t>
            </a:r>
            <a:endParaRPr lang="es-EC" dirty="0"/>
          </a:p>
        </p:txBody>
      </p:sp>
      <p:pic>
        <p:nvPicPr>
          <p:cNvPr id="2050" name="Picture 2" descr="https://morelos.quadratin.com.mx/www/wp-content/uploads/2014/10/CELUL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96" y="3633765"/>
            <a:ext cx="2695232" cy="179637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502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Telefonía Móvil </a:t>
            </a:r>
            <a:endParaRPr lang="es-EC" dirty="0"/>
          </a:p>
        </p:txBody>
      </p:sp>
      <p:pic>
        <p:nvPicPr>
          <p:cNvPr id="2050" name="Picture 2" descr="https://morelos.quadratin.com.mx/www/wp-content/uploads/2014/10/CELUL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96" y="3633765"/>
            <a:ext cx="2695232" cy="179637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15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7568" y="188641"/>
            <a:ext cx="7772400" cy="1470025"/>
          </a:xfrm>
        </p:spPr>
        <p:txBody>
          <a:bodyPr/>
          <a:lstStyle/>
          <a:p>
            <a:pPr algn="ctr"/>
            <a:r>
              <a:rPr lang="es-ES" sz="4800" b="1" dirty="0"/>
              <a:t/>
            </a:r>
            <a:br>
              <a:rPr lang="es-ES" sz="4800" b="1" dirty="0"/>
            </a:br>
            <a:r>
              <a:rPr lang="es-ES" sz="4800" b="1" dirty="0"/>
              <a:t>LOS TERMINALES</a:t>
            </a:r>
            <a:r>
              <a:rPr lang="es-EC" sz="4800" dirty="0"/>
              <a:t/>
            </a:r>
            <a:br>
              <a:rPr lang="es-EC" sz="4800" dirty="0"/>
            </a:br>
            <a:endParaRPr lang="es-EC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83632" y="1268760"/>
            <a:ext cx="6400800" cy="1752600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solidFill>
                  <a:schemeClr val="tx1"/>
                </a:solidFill>
              </a:rPr>
              <a:t>Se puede definir a un terminal  también es conocido bajo el nombre de Consola, a todo dispositivo electrónico que forma parte del Hardware de un ordenador.</a:t>
            </a:r>
          </a:p>
          <a:p>
            <a:endParaRPr lang="es-EC" sz="2400" dirty="0">
              <a:solidFill>
                <a:schemeClr val="tx1"/>
              </a:solidFill>
            </a:endParaRPr>
          </a:p>
        </p:txBody>
      </p:sp>
      <p:pic>
        <p:nvPicPr>
          <p:cNvPr id="4" name="3 Imagen" descr="http://4.bp.blogspot.com/-yHwAALNndFE/T9OCWcLHdlI/AAAAAAAAAVE/EBGF6NnTYBg/s1600/imagessj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068960"/>
            <a:ext cx="3240360" cy="3530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90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10.xml><?xml version="1.0" encoding="utf-8"?>
<a:theme xmlns:a="http://schemas.openxmlformats.org/drawingml/2006/main" name="1_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A2BEDC8B-F191-493B-BA33-0F4F800A89D3}"/>
    </a:ext>
  </a:extLst>
</a:theme>
</file>

<file path=ppt/theme/theme11.xml><?xml version="1.0" encoding="utf-8"?>
<a:theme xmlns:a="http://schemas.openxmlformats.org/drawingml/2006/main" name="2_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A2BEDC8B-F191-493B-BA33-0F4F800A89D3}"/>
    </a:ext>
  </a:extLst>
</a:theme>
</file>

<file path=ppt/theme/theme12.xml><?xml version="1.0" encoding="utf-8"?>
<a:theme xmlns:a="http://schemas.openxmlformats.org/drawingml/2006/main" name="1_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1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ring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pring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pring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pring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450</Words>
  <Application>Microsoft Office PowerPoint</Application>
  <PresentationFormat>Personalizado</PresentationFormat>
  <Paragraphs>86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14</vt:i4>
      </vt:variant>
      <vt:variant>
        <vt:lpstr>Títulos de diapositiva</vt:lpstr>
      </vt:variant>
      <vt:variant>
        <vt:i4>23</vt:i4>
      </vt:variant>
    </vt:vector>
  </HeadingPairs>
  <TitlesOfParts>
    <vt:vector size="37" baseType="lpstr">
      <vt:lpstr>Espiral</vt:lpstr>
      <vt:lpstr>Spring</vt:lpstr>
      <vt:lpstr>1_Spring</vt:lpstr>
      <vt:lpstr>2_Spring</vt:lpstr>
      <vt:lpstr>3_Spring</vt:lpstr>
      <vt:lpstr>Winter</vt:lpstr>
      <vt:lpstr>1_Winter</vt:lpstr>
      <vt:lpstr>2_Winter</vt:lpstr>
      <vt:lpstr>Orgánico</vt:lpstr>
      <vt:lpstr>1_Orgánico</vt:lpstr>
      <vt:lpstr>2_Orgánico</vt:lpstr>
      <vt:lpstr>1_Espiral</vt:lpstr>
      <vt:lpstr>Tema de Office</vt:lpstr>
      <vt:lpstr>1_Tema de Office</vt:lpstr>
      <vt:lpstr>CLASIICACIÓN DE LAS TICs</vt:lpstr>
      <vt:lpstr>Las Tecnologías</vt:lpstr>
      <vt:lpstr>Se clasifican según:</vt:lpstr>
      <vt:lpstr>LAS REDES</vt:lpstr>
      <vt:lpstr>Presentación de PowerPoint</vt:lpstr>
      <vt:lpstr>Telefonía Fija </vt:lpstr>
      <vt:lpstr>Telefonía Móvil </vt:lpstr>
      <vt:lpstr>Telefonía Móvil </vt:lpstr>
      <vt:lpstr> LOS TERMINALES </vt:lpstr>
      <vt:lpstr>Presentación de PowerPoint</vt:lpstr>
      <vt:lpstr>        Ordenador Personal Tiene un teclado para introducir datos, un monitor para mostrar la información, y un dispositivo de almacenamiento para guardar datos.       Navegador de internet Es una aplicación que opera a través de Internet, interpretando la información de archivos y sitios web para que podamos ser capaces de leerla. </vt:lpstr>
      <vt:lpstr> UN SISTEMA OPERATIVO (SO) </vt:lpstr>
      <vt:lpstr>LOS SISTEMAS OPERATIVOS MAS CONOCIDOS:</vt:lpstr>
      <vt:lpstr>D.O.S (Disk Operating System)</vt:lpstr>
      <vt:lpstr>WINDOWS 3.1 </vt:lpstr>
      <vt:lpstr>Windows 95 - Windows NT</vt:lpstr>
      <vt:lpstr>OS/2 y Mac OS</vt:lpstr>
      <vt:lpstr>UNIX</vt:lpstr>
      <vt:lpstr>Servicios en las Tic.</vt:lpstr>
      <vt:lpstr>Presentación de PowerPoint</vt:lpstr>
      <vt:lpstr>Presentación de PowerPoint</vt:lpstr>
      <vt:lpstr>VIDEOJUEGOS  Un videojuego o juego de vídeo es un software creado para el entretenimiento en general y basado en la interacción entre una o varias personas por medio de un controlador y un aparato electrónico que ejecuta dicho vídeo juego.   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CLASIICACIÓN DE LAS TICs</dc:title>
  <dc:creator>USUARIO</dc:creator>
  <cp:lastModifiedBy>kleber Andres Loayza</cp:lastModifiedBy>
  <cp:revision>9</cp:revision>
  <dcterms:created xsi:type="dcterms:W3CDTF">2015-05-18T20:12:50Z</dcterms:created>
  <dcterms:modified xsi:type="dcterms:W3CDTF">2015-05-19T15:27:54Z</dcterms:modified>
</cp:coreProperties>
</file>