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7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9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3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35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2" name="71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72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2560" cy="68569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C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C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C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C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C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36 Imagen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2560" cy="685692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C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C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C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C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C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381000" y="1905000"/>
            <a:ext cx="8458200" cy="213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C" sz="5400" dirty="0" smtClean="0">
                <a:solidFill>
                  <a:srgbClr val="FFFFFF"/>
                </a:solidFill>
                <a:latin typeface="Book Antiqua"/>
              </a:rPr>
              <a:t>Estructura básica de una Red de Datos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375313" y="457200"/>
            <a:ext cx="8458200" cy="1066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C" sz="5400" dirty="0" smtClean="0">
                <a:solidFill>
                  <a:srgbClr val="FFFFFF"/>
                </a:solidFill>
                <a:latin typeface="Book Antiqua"/>
              </a:rPr>
              <a:t>Protocolos de Red</a:t>
            </a:r>
            <a:endParaRPr dirty="0"/>
          </a:p>
        </p:txBody>
      </p:sp>
      <p:sp>
        <p:nvSpPr>
          <p:cNvPr id="3" name="2 CuadroTexto"/>
          <p:cNvSpPr txBox="1"/>
          <p:nvPr/>
        </p:nvSpPr>
        <p:spPr>
          <a:xfrm>
            <a:off x="375313" y="2057400"/>
            <a:ext cx="831148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Es</a:t>
            </a:r>
            <a:r>
              <a:rPr lang="en-US" sz="2800" dirty="0" smtClean="0"/>
              <a:t> un </a:t>
            </a:r>
            <a:r>
              <a:rPr lang="en-US" sz="2800" dirty="0" err="1" smtClean="0"/>
              <a:t>conjunto</a:t>
            </a:r>
            <a:r>
              <a:rPr lang="en-US" sz="2800" dirty="0" smtClean="0"/>
              <a:t> de </a:t>
            </a:r>
            <a:r>
              <a:rPr lang="en-US" sz="2800" dirty="0" err="1" smtClean="0"/>
              <a:t>reglas</a:t>
            </a:r>
            <a:r>
              <a:rPr lang="en-US" sz="2800" dirty="0" smtClean="0"/>
              <a:t>, de </a:t>
            </a:r>
            <a:r>
              <a:rPr lang="en-US" sz="2800" dirty="0" err="1" smtClean="0"/>
              <a:t>como</a:t>
            </a:r>
            <a:r>
              <a:rPr lang="en-US" sz="2800" dirty="0" smtClean="0"/>
              <a:t> los </a:t>
            </a:r>
            <a:r>
              <a:rPr lang="en-US" sz="2800" dirty="0" err="1" smtClean="0"/>
              <a:t>dispositivos</a:t>
            </a:r>
            <a:r>
              <a:rPr lang="en-US" sz="2800" dirty="0" smtClean="0"/>
              <a:t> de red se </a:t>
            </a:r>
            <a:r>
              <a:rPr lang="en-US" sz="2800" dirty="0" err="1" smtClean="0"/>
              <a:t>comunican</a:t>
            </a:r>
            <a:r>
              <a:rPr lang="en-US" sz="2800" dirty="0" smtClean="0"/>
              <a:t> entre </a:t>
            </a:r>
            <a:r>
              <a:rPr lang="en-US" sz="2800" dirty="0" err="1" smtClean="0"/>
              <a:t>si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Sin </a:t>
            </a:r>
            <a:r>
              <a:rPr lang="en-US" sz="2800" dirty="0" err="1" smtClean="0"/>
              <a:t>protocolos</a:t>
            </a:r>
            <a:r>
              <a:rPr lang="en-US" sz="2800" dirty="0" smtClean="0"/>
              <a:t> el </a:t>
            </a:r>
            <a:r>
              <a:rPr lang="en-US" sz="2800" dirty="0" err="1" smtClean="0"/>
              <a:t>computador</a:t>
            </a:r>
            <a:r>
              <a:rPr lang="en-US" sz="2800" dirty="0" smtClean="0"/>
              <a:t> no </a:t>
            </a:r>
            <a:r>
              <a:rPr lang="en-US" sz="2800" dirty="0" err="1" smtClean="0"/>
              <a:t>puede</a:t>
            </a:r>
            <a:r>
              <a:rPr lang="en-US" sz="2800" dirty="0" smtClean="0"/>
              <a:t> </a:t>
            </a:r>
            <a:r>
              <a:rPr lang="en-US" sz="2800" dirty="0" err="1" smtClean="0"/>
              <a:t>armar</a:t>
            </a:r>
            <a:r>
              <a:rPr lang="en-US" sz="2800" dirty="0" smtClean="0"/>
              <a:t> el </a:t>
            </a:r>
            <a:r>
              <a:rPr lang="en-US" sz="2800" dirty="0" err="1" smtClean="0"/>
              <a:t>formato</a:t>
            </a:r>
            <a:r>
              <a:rPr lang="en-US" sz="2800" dirty="0" smtClean="0"/>
              <a:t> original del </a:t>
            </a:r>
            <a:r>
              <a:rPr lang="en-US" sz="2800" dirty="0" err="1" smtClean="0"/>
              <a:t>flujo</a:t>
            </a:r>
            <a:r>
              <a:rPr lang="en-US" sz="2800" dirty="0" smtClean="0"/>
              <a:t> de bits.</a:t>
            </a:r>
          </a:p>
          <a:p>
            <a:endParaRPr lang="en-U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2547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75313" y="-14785"/>
            <a:ext cx="8458200" cy="1066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C" sz="5400" dirty="0" smtClean="0">
                <a:solidFill>
                  <a:srgbClr val="FFFFFF"/>
                </a:solidFill>
                <a:latin typeface="Book Antiqua"/>
              </a:rPr>
              <a:t>LAN</a:t>
            </a:r>
            <a:endParaRPr dirty="0"/>
          </a:p>
        </p:txBody>
      </p:sp>
      <p:sp>
        <p:nvSpPr>
          <p:cNvPr id="8" name="7 CuadroTexto"/>
          <p:cNvSpPr txBox="1"/>
          <p:nvPr/>
        </p:nvSpPr>
        <p:spPr>
          <a:xfrm>
            <a:off x="527713" y="1371600"/>
            <a:ext cx="8311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Las LAN permiten a las empresas aplicar tecnología informática para compartir localmente archivos </a:t>
            </a:r>
            <a:r>
              <a:rPr lang="es-ES" sz="2400" dirty="0" smtClean="0"/>
              <a:t>e impresoras </a:t>
            </a:r>
            <a:r>
              <a:rPr lang="es-ES" sz="2400" dirty="0"/>
              <a:t>de manera </a:t>
            </a:r>
            <a:r>
              <a:rPr lang="es-ES" sz="2400" dirty="0" smtClean="0"/>
              <a:t>eficiente.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8713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55493" y="1447800"/>
            <a:ext cx="83114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Las WAN interconectan las </a:t>
            </a:r>
            <a:r>
              <a:rPr lang="es-ES" sz="2400" dirty="0" smtClean="0"/>
              <a:t>LAN.</a:t>
            </a:r>
          </a:p>
          <a:p>
            <a:r>
              <a:rPr lang="es-ES" sz="2400" dirty="0"/>
              <a:t>Las WAN proporcionan comunicaciones instantáneas a través </a:t>
            </a:r>
            <a:r>
              <a:rPr lang="es-ES" sz="2400" dirty="0" smtClean="0"/>
              <a:t>de zonas </a:t>
            </a:r>
            <a:r>
              <a:rPr lang="es-ES" sz="2400" dirty="0"/>
              <a:t>geográficas extensas</a:t>
            </a:r>
            <a:r>
              <a:rPr lang="es-ES" sz="2400" dirty="0" smtClean="0"/>
              <a:t>.</a:t>
            </a:r>
          </a:p>
          <a:p>
            <a:r>
              <a:rPr lang="es-ES" sz="2400" dirty="0"/>
              <a:t>Las WAN están diseñadas para realizar lo siguiente</a:t>
            </a:r>
            <a:r>
              <a:rPr lang="es-ES" sz="2400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Operar entre áreas geográficas extensas y distantes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Posibilitar </a:t>
            </a:r>
            <a:r>
              <a:rPr lang="es-ES" sz="2400" dirty="0"/>
              <a:t>capacidades de comunicación en tiempo real entre </a:t>
            </a:r>
            <a:r>
              <a:rPr lang="es-ES" sz="2400" dirty="0" smtClean="0"/>
              <a:t>usuarios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Brindar </a:t>
            </a:r>
            <a:r>
              <a:rPr lang="es-ES" sz="2400" dirty="0"/>
              <a:t>recursos remotos de tiempo completo, conectados a los servicios locales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Brindar </a:t>
            </a:r>
            <a:r>
              <a:rPr lang="es-ES" sz="2400" dirty="0"/>
              <a:t>servicios de correo electrónico, </a:t>
            </a:r>
            <a:r>
              <a:rPr lang="es-ES" sz="2400" dirty="0" err="1"/>
              <a:t>World</a:t>
            </a:r>
            <a:r>
              <a:rPr lang="es-ES" sz="2400" dirty="0"/>
              <a:t> Wide Web, transferencia de archivos y comercio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/>
              <a:t>electrónico</a:t>
            </a:r>
            <a:endParaRPr lang="es-ES" sz="2400" dirty="0"/>
          </a:p>
        </p:txBody>
      </p:sp>
      <p:sp>
        <p:nvSpPr>
          <p:cNvPr id="3" name="CustomShape 1"/>
          <p:cNvSpPr/>
          <p:nvPr/>
        </p:nvSpPr>
        <p:spPr>
          <a:xfrm>
            <a:off x="301956" y="152400"/>
            <a:ext cx="8458200" cy="1066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C" sz="5400" dirty="0" smtClean="0">
                <a:solidFill>
                  <a:srgbClr val="FFFFFF"/>
                </a:solidFill>
                <a:latin typeface="Book Antiqua"/>
              </a:rPr>
              <a:t>WAN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6161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301956" y="152400"/>
            <a:ext cx="8458200" cy="1066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C" sz="5400" dirty="0" smtClean="0">
                <a:solidFill>
                  <a:srgbClr val="FFFFFF"/>
                </a:solidFill>
                <a:latin typeface="Book Antiqua"/>
              </a:rPr>
              <a:t>MAN</a:t>
            </a:r>
            <a:endParaRPr dirty="0"/>
          </a:p>
        </p:txBody>
      </p:sp>
      <p:sp>
        <p:nvSpPr>
          <p:cNvPr id="3" name="2 CuadroTexto"/>
          <p:cNvSpPr txBox="1"/>
          <p:nvPr/>
        </p:nvSpPr>
        <p:spPr>
          <a:xfrm>
            <a:off x="455493" y="1447800"/>
            <a:ext cx="83114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Una MAN generalmente consta de una o más LAN dentro de un área geográfica común</a:t>
            </a:r>
            <a:r>
              <a:rPr lang="es-ES" sz="2400" dirty="0" smtClean="0"/>
              <a:t>.</a:t>
            </a:r>
          </a:p>
          <a:p>
            <a:r>
              <a:rPr lang="es-ES" sz="2400" dirty="0"/>
              <a:t>Normalmente, se utiliza un proveedor</a:t>
            </a:r>
          </a:p>
          <a:p>
            <a:r>
              <a:rPr lang="es-ES" sz="2400" dirty="0"/>
              <a:t>de servicios para conectar dos o más sitios LAN utilizando líneas privadas de comunicación o servicios</a:t>
            </a:r>
          </a:p>
          <a:p>
            <a:r>
              <a:rPr lang="es-ES" sz="2400" dirty="0"/>
              <a:t>ópticos. También se puede crear una MAN usando tecnologías de puente inalámbrico enviando haces de</a:t>
            </a:r>
          </a:p>
          <a:p>
            <a:r>
              <a:rPr lang="pt-BR" sz="2400" dirty="0"/>
              <a:t>luz a través de áreas públicas.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707974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301956" y="152400"/>
            <a:ext cx="8458200" cy="1066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C" sz="5400" dirty="0">
                <a:solidFill>
                  <a:srgbClr val="FFFFFF"/>
                </a:solidFill>
                <a:latin typeface="Book Antiqua"/>
              </a:rPr>
              <a:t>S</a:t>
            </a:r>
            <a:r>
              <a:rPr lang="es-EC" sz="5400" dirty="0" smtClean="0">
                <a:solidFill>
                  <a:srgbClr val="FFFFFF"/>
                </a:solidFill>
                <a:latin typeface="Book Antiqua"/>
              </a:rPr>
              <a:t>AN</a:t>
            </a:r>
            <a:endParaRPr dirty="0"/>
          </a:p>
        </p:txBody>
      </p:sp>
      <p:sp>
        <p:nvSpPr>
          <p:cNvPr id="3" name="2 CuadroTexto"/>
          <p:cNvSpPr txBox="1"/>
          <p:nvPr/>
        </p:nvSpPr>
        <p:spPr>
          <a:xfrm>
            <a:off x="298544" y="1524000"/>
            <a:ext cx="83114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Una SAN es una red dedicada, de alto rendimiento, que se utiliza para trasladar datos entre servidores </a:t>
            </a:r>
            <a:r>
              <a:rPr lang="es-ES" sz="2400" dirty="0" smtClean="0"/>
              <a:t>y recursos </a:t>
            </a:r>
            <a:r>
              <a:rPr lang="es-ES" sz="2400" dirty="0"/>
              <a:t>de almacenamiento. Al tratarse de una red separada y dedicada, evita todo conflicto de </a:t>
            </a:r>
            <a:r>
              <a:rPr lang="es-ES" sz="2400" dirty="0" smtClean="0"/>
              <a:t>tráfico entre </a:t>
            </a:r>
            <a:r>
              <a:rPr lang="es-ES" sz="2400" dirty="0"/>
              <a:t>clientes y servidores</a:t>
            </a:r>
            <a:r>
              <a:rPr lang="es-ES" sz="2400" dirty="0" smtClean="0"/>
              <a:t>.</a:t>
            </a:r>
          </a:p>
          <a:p>
            <a:endParaRPr lang="en-US" sz="2400" dirty="0"/>
          </a:p>
          <a:p>
            <a:r>
              <a:rPr lang="es-ES" sz="2400" dirty="0"/>
              <a:t>La tecnología SAN permite conectividad de alta velocidad, de servidor a almacenamiento, almacenamiento</a:t>
            </a:r>
          </a:p>
          <a:p>
            <a:r>
              <a:rPr lang="es-ES" sz="2400" dirty="0"/>
              <a:t>a almacenamiento, o servidor a servidor</a:t>
            </a:r>
            <a:endParaRPr lang="es-ES" sz="2400" dirty="0" smtClean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929866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301956" y="152400"/>
            <a:ext cx="8458200" cy="1066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C" sz="5400" dirty="0" smtClean="0">
                <a:solidFill>
                  <a:srgbClr val="FFFFFF"/>
                </a:solidFill>
                <a:latin typeface="Book Antiqua"/>
              </a:rPr>
              <a:t>VPN</a:t>
            </a:r>
            <a:endParaRPr dirty="0"/>
          </a:p>
        </p:txBody>
      </p:sp>
      <p:sp>
        <p:nvSpPr>
          <p:cNvPr id="3" name="2 CuadroTexto"/>
          <p:cNvSpPr txBox="1"/>
          <p:nvPr/>
        </p:nvSpPr>
        <p:spPr>
          <a:xfrm>
            <a:off x="298544" y="1524000"/>
            <a:ext cx="83114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Una VPN es una red privada que se construye dentro de una infraestructura de red pública, como la Internet</a:t>
            </a:r>
          </a:p>
          <a:p>
            <a:r>
              <a:rPr lang="es-ES" sz="2400" dirty="0"/>
              <a:t>global. Con una VPN, un empleado a distancia puede acceder a la red de la sede de la empresa a través de</a:t>
            </a:r>
          </a:p>
          <a:p>
            <a:r>
              <a:rPr lang="es-ES" sz="2400" dirty="0"/>
              <a:t>Internet, formando un túnel seguro entre el PC del empleado y un </a:t>
            </a:r>
            <a:r>
              <a:rPr lang="es-ES" sz="2400" dirty="0" err="1"/>
              <a:t>router</a:t>
            </a:r>
            <a:r>
              <a:rPr lang="es-ES" sz="2400" dirty="0"/>
              <a:t> VPN en la sede.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44247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04800" y="228600"/>
            <a:ext cx="6096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400" dirty="0"/>
              <a:t>Las redes de datos se desarrollaron como consecuencia de aplicaciones comerciales </a:t>
            </a:r>
            <a:r>
              <a:rPr lang="es-ES" sz="2400" dirty="0" smtClean="0"/>
              <a:t>diseñadas.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400" dirty="0" smtClean="0"/>
              <a:t>El </a:t>
            </a:r>
            <a:r>
              <a:rPr lang="es-ES" sz="2400" dirty="0"/>
              <a:t>uso de disquetes para compartir datos no </a:t>
            </a:r>
            <a:r>
              <a:rPr lang="es-ES" sz="2400" dirty="0" smtClean="0"/>
              <a:t>era un </a:t>
            </a:r>
            <a:r>
              <a:rPr lang="es-ES" sz="2400" dirty="0"/>
              <a:t>método eficaz ni económico para desarrollar la actividad </a:t>
            </a:r>
            <a:r>
              <a:rPr lang="es-ES" sz="2400" dirty="0" smtClean="0"/>
              <a:t>empresarial.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400" dirty="0"/>
              <a:t>La red a pie creaba </a:t>
            </a:r>
            <a:r>
              <a:rPr lang="es-ES" sz="2400" dirty="0" smtClean="0"/>
              <a:t>copias múltiples </a:t>
            </a:r>
            <a:r>
              <a:rPr lang="es-ES" sz="2400" dirty="0"/>
              <a:t>de los </a:t>
            </a:r>
            <a:r>
              <a:rPr lang="es-ES" sz="2400" dirty="0" smtClean="0"/>
              <a:t>datos.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Habia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solucionar</a:t>
            </a:r>
            <a:r>
              <a:rPr lang="en-US" sz="2400" dirty="0" smtClean="0"/>
              <a:t> los </a:t>
            </a:r>
            <a:r>
              <a:rPr lang="en-US" sz="2400" dirty="0" err="1" smtClean="0"/>
              <a:t>siguientes</a:t>
            </a:r>
            <a:r>
              <a:rPr lang="en-US" sz="2400" dirty="0" smtClean="0"/>
              <a:t> </a:t>
            </a:r>
            <a:r>
              <a:rPr lang="en-US" sz="2400" dirty="0" err="1" smtClean="0"/>
              <a:t>problemas</a:t>
            </a:r>
            <a:r>
              <a:rPr lang="en-US" sz="2400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2400" dirty="0"/>
              <a:t>Cómo evitar la duplicación de equipos informáticos y de otros </a:t>
            </a:r>
            <a:r>
              <a:rPr lang="es-ES" sz="2400" dirty="0" smtClean="0"/>
              <a:t>recursos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2400" dirty="0"/>
              <a:t>Cómo comunicarse con </a:t>
            </a:r>
            <a:r>
              <a:rPr lang="es-ES" sz="2400" dirty="0" smtClean="0"/>
              <a:t>eficiencia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2400" dirty="0"/>
              <a:t>Cómo configurar y administrar una red</a:t>
            </a:r>
            <a:endParaRPr lang="es-E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838200"/>
            <a:ext cx="2620228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77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04800" y="228600"/>
            <a:ext cx="838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Muchas </a:t>
            </a:r>
            <a:r>
              <a:rPr lang="es-ES" sz="2400" dirty="0"/>
              <a:t>de las nuevas </a:t>
            </a:r>
            <a:r>
              <a:rPr lang="es-ES" sz="2400" dirty="0" smtClean="0"/>
              <a:t>tecnologías no </a:t>
            </a:r>
            <a:r>
              <a:rPr lang="es-ES" sz="2400" dirty="0"/>
              <a:t>eran compatibles entre </a:t>
            </a:r>
            <a:r>
              <a:rPr lang="es-ES" sz="2400" dirty="0" smtClean="0"/>
              <a:t>sí.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/>
              <a:t>Surgio</a:t>
            </a:r>
            <a:r>
              <a:rPr lang="en-US" sz="2400" dirty="0" smtClean="0"/>
              <a:t> </a:t>
            </a:r>
            <a:r>
              <a:rPr lang="es-ES" sz="2400" dirty="0"/>
              <a:t>la creación de los estándares de Red de área </a:t>
            </a:r>
            <a:r>
              <a:rPr lang="es-ES" sz="2400" dirty="0" smtClean="0"/>
              <a:t>local.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400" dirty="0" smtClean="0"/>
              <a:t>se </a:t>
            </a:r>
            <a:r>
              <a:rPr lang="es-ES" sz="2400" dirty="0"/>
              <a:t>podrían compatibilizar los equipos provenientes de </a:t>
            </a:r>
            <a:r>
              <a:rPr lang="es-ES" sz="2400" dirty="0" smtClean="0"/>
              <a:t>diferentes empresas</a:t>
            </a:r>
            <a:r>
              <a:rPr lang="es-ES" sz="2400" dirty="0"/>
              <a:t>. Esto permitía la estabilidad en la implementación de las </a:t>
            </a:r>
            <a:r>
              <a:rPr lang="es-ES" sz="2400" dirty="0" smtClean="0"/>
              <a:t>LAN.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75588"/>
            <a:ext cx="6096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80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457200"/>
            <a:ext cx="4572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En un sistema LAN, cada departamento de la empresa era una especie </a:t>
            </a:r>
            <a:r>
              <a:rPr lang="es-ES" sz="2400" dirty="0" smtClean="0"/>
              <a:t>de isla </a:t>
            </a:r>
            <a:r>
              <a:rPr lang="es-ES" sz="2400" dirty="0"/>
              <a:t>electrónica. A medida que </a:t>
            </a:r>
            <a:r>
              <a:rPr lang="es-ES" sz="2400" dirty="0" smtClean="0"/>
              <a:t>el uso </a:t>
            </a:r>
            <a:r>
              <a:rPr lang="es-ES" sz="2400" dirty="0"/>
              <a:t>de los computadores en las empresas aumentaba, pronto resultó </a:t>
            </a:r>
            <a:r>
              <a:rPr lang="es-ES" sz="2400" dirty="0" smtClean="0"/>
              <a:t>obvio que </a:t>
            </a:r>
            <a:r>
              <a:rPr lang="es-ES" sz="2400" dirty="0"/>
              <a:t>incluso las LAN no </a:t>
            </a:r>
            <a:r>
              <a:rPr lang="es-ES" sz="2400" dirty="0" smtClean="0"/>
              <a:t>eran suficientes.</a:t>
            </a:r>
          </a:p>
          <a:p>
            <a:r>
              <a:rPr lang="es-ES" sz="2400" dirty="0"/>
              <a:t>Lo que se necesitaba era una forma de que la información se pudiera transferir rápidamente y </a:t>
            </a:r>
            <a:r>
              <a:rPr lang="es-ES" sz="2400" dirty="0" smtClean="0"/>
              <a:t>con eficiencia</a:t>
            </a:r>
            <a:r>
              <a:rPr lang="es-ES" sz="2400" dirty="0"/>
              <a:t>, no solamente dentro de una misma empresa sino también de una empresa a otra.</a:t>
            </a:r>
            <a:endParaRPr lang="en-US" sz="2400" dirty="0"/>
          </a:p>
          <a:p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57200"/>
            <a:ext cx="4295775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154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381000" y="228600"/>
            <a:ext cx="8458200" cy="76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C" sz="4000" dirty="0" smtClean="0">
                <a:solidFill>
                  <a:srgbClr val="FFFFFF"/>
                </a:solidFill>
                <a:latin typeface="Book Antiqua"/>
              </a:rPr>
              <a:t>Redes </a:t>
            </a:r>
            <a:r>
              <a:rPr lang="es-EC" sz="4000" dirty="0" err="1" smtClean="0">
                <a:solidFill>
                  <a:srgbClr val="FFFFFF"/>
                </a:solidFill>
                <a:latin typeface="Book Antiqua"/>
              </a:rPr>
              <a:t>Lan</a:t>
            </a:r>
            <a:r>
              <a:rPr lang="es-EC" sz="4000" dirty="0" smtClean="0">
                <a:solidFill>
                  <a:srgbClr val="FFFFFF"/>
                </a:solidFill>
                <a:latin typeface="Book Antiqua"/>
              </a:rPr>
              <a:t>, </a:t>
            </a:r>
            <a:r>
              <a:rPr lang="es-EC" sz="4000" dirty="0" err="1" smtClean="0">
                <a:solidFill>
                  <a:srgbClr val="FFFFFF"/>
                </a:solidFill>
                <a:latin typeface="Book Antiqua"/>
              </a:rPr>
              <a:t>Man</a:t>
            </a:r>
            <a:r>
              <a:rPr lang="es-EC" sz="4000" dirty="0" smtClean="0">
                <a:solidFill>
                  <a:srgbClr val="FFFFFF"/>
                </a:solidFill>
                <a:latin typeface="Book Antiqua"/>
              </a:rPr>
              <a:t> y </a:t>
            </a:r>
            <a:r>
              <a:rPr lang="es-EC" sz="4000" dirty="0" err="1" smtClean="0">
                <a:solidFill>
                  <a:srgbClr val="FFFFFF"/>
                </a:solidFill>
                <a:latin typeface="Book Antiqua"/>
              </a:rPr>
              <a:t>Wan</a:t>
            </a:r>
            <a:endParaRPr sz="4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381000" y="1295400"/>
            <a:ext cx="42291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La </a:t>
            </a:r>
            <a:r>
              <a:rPr lang="es-ES" sz="2400" dirty="0" smtClean="0"/>
              <a:t>solución fue </a:t>
            </a:r>
            <a:r>
              <a:rPr lang="es-ES" sz="2400" dirty="0"/>
              <a:t>la creación de redes de área metropolitana (MAN) y redes de área amplia (WAN). Como las </a:t>
            </a:r>
            <a:r>
              <a:rPr lang="es-ES" sz="2400" dirty="0" smtClean="0"/>
              <a:t>WAN podían </a:t>
            </a:r>
            <a:r>
              <a:rPr lang="es-ES" sz="2400" dirty="0"/>
              <a:t>conectar redes de usuarios dentro de áreas geográficas extensas, permitieron que las empresas </a:t>
            </a:r>
            <a:r>
              <a:rPr lang="es-ES" sz="2400" dirty="0" smtClean="0"/>
              <a:t>se comunicaran </a:t>
            </a:r>
            <a:r>
              <a:rPr lang="es-ES" sz="2400" dirty="0"/>
              <a:t>entre sí a través de grandes </a:t>
            </a:r>
            <a:r>
              <a:rPr lang="es-ES" sz="2400" dirty="0" smtClean="0"/>
              <a:t>distancias.</a:t>
            </a:r>
            <a:endParaRPr lang="es-E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066801"/>
            <a:ext cx="4099446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880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696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ustomShape 1"/>
          <p:cNvSpPr/>
          <p:nvPr/>
        </p:nvSpPr>
        <p:spPr>
          <a:xfrm>
            <a:off x="355979" y="602776"/>
            <a:ext cx="8458200" cy="76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C" sz="4000" dirty="0" smtClean="0">
                <a:solidFill>
                  <a:srgbClr val="FFFFFF"/>
                </a:solidFill>
                <a:latin typeface="Book Antiqua"/>
              </a:rPr>
              <a:t>Cuadro comparativo entre redes </a:t>
            </a:r>
            <a:r>
              <a:rPr lang="es-EC" sz="4000" dirty="0" err="1" smtClean="0">
                <a:solidFill>
                  <a:srgbClr val="FFFFFF"/>
                </a:solidFill>
                <a:latin typeface="Book Antiqua"/>
              </a:rPr>
              <a:t>Lan</a:t>
            </a:r>
            <a:r>
              <a:rPr lang="es-EC" sz="4000" dirty="0" smtClean="0">
                <a:solidFill>
                  <a:srgbClr val="FFFFFF"/>
                </a:solidFill>
                <a:latin typeface="Book Antiqua"/>
              </a:rPr>
              <a:t>, </a:t>
            </a:r>
            <a:r>
              <a:rPr lang="es-EC" sz="4000" dirty="0" err="1" smtClean="0">
                <a:solidFill>
                  <a:srgbClr val="FFFFFF"/>
                </a:solidFill>
                <a:latin typeface="Book Antiqua"/>
              </a:rPr>
              <a:t>Man</a:t>
            </a:r>
            <a:r>
              <a:rPr lang="es-EC" sz="4000" dirty="0" smtClean="0">
                <a:solidFill>
                  <a:srgbClr val="FFFFFF"/>
                </a:solidFill>
                <a:latin typeface="Book Antiqua"/>
              </a:rPr>
              <a:t> y </a:t>
            </a:r>
            <a:r>
              <a:rPr lang="es-EC" sz="4000" dirty="0" err="1" smtClean="0">
                <a:solidFill>
                  <a:srgbClr val="FFFFFF"/>
                </a:solidFill>
                <a:latin typeface="Book Antiqua"/>
              </a:rPr>
              <a:t>Wan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57616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355979" y="602776"/>
            <a:ext cx="8458200" cy="76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s-EC" sz="4000" dirty="0" smtClean="0">
                <a:solidFill>
                  <a:srgbClr val="FFFFFF"/>
                </a:solidFill>
                <a:latin typeface="Book Antiqua"/>
              </a:rPr>
              <a:t>Historia Redes </a:t>
            </a:r>
            <a:r>
              <a:rPr lang="es-EC" sz="4000" dirty="0" err="1" smtClean="0">
                <a:solidFill>
                  <a:srgbClr val="FFFFFF"/>
                </a:solidFill>
                <a:latin typeface="Book Antiqua"/>
              </a:rPr>
              <a:t>Informaticas</a:t>
            </a:r>
            <a:endParaRPr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68" y="1524000"/>
            <a:ext cx="7797421" cy="4897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1656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20392"/>
            <a:ext cx="8001000" cy="6109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1927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772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5265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584</Words>
  <Application>Microsoft Office PowerPoint</Application>
  <PresentationFormat>Presentación en pantalla (4:3)</PresentationFormat>
  <Paragraphs>49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17" baseType="lpstr"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kleber</cp:lastModifiedBy>
  <cp:revision>48</cp:revision>
  <dcterms:modified xsi:type="dcterms:W3CDTF">2015-06-18T12:50:47Z</dcterms:modified>
</cp:coreProperties>
</file>