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524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524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524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C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1080"/>
            <a:ext cx="9141840" cy="6860160"/>
          </a:xfrm>
          <a:prstGeom prst="rect">
            <a:avLst/>
          </a:prstGeom>
          <a:ln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C" sz="432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C" sz="315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s-EC" sz="2760">
                <a:latin typeface="Arial"/>
              </a:rPr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s-EC" sz="2360">
                <a:latin typeface="Arial"/>
              </a:rPr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s-EC" sz="1970">
                <a:latin typeface="Arial"/>
              </a:rPr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s-EC" sz="197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197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1970">
                <a:latin typeface="Arial"/>
              </a:rPr>
              <a:t>Séptimo nivel del esquema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2320"/>
          </a:xfrm>
          <a:prstGeom prst="rect">
            <a:avLst/>
          </a:prstGeom>
        </p:spPr>
        <p:txBody>
          <a:bodyPr lIns="0" rIns="0" tIns="0" bIns="0"/>
          <a:p>
            <a:r>
              <a:rPr lang="es-EC" sz="1400">
                <a:latin typeface="Times New Roman"/>
              </a:rPr>
              <a:t>&lt;fecha/hora&gt;</a:t>
            </a:r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23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s-EC" sz="1400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</p:spPr>
        <p:txBody>
          <a:bodyPr lIns="0" rIns="0" tIns="0" bIns="0"/>
          <a:p>
            <a:pPr algn="r"/>
            <a:fld id="{A171D02F-01B4-45DC-9DE2-A232B6B4024F}" type="slidenum">
              <a:rPr lang="es-EC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62120" y="251460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C" sz="4400">
                <a:solidFill>
                  <a:srgbClr val="000000"/>
                </a:solidFill>
                <a:latin typeface="Calibri"/>
              </a:rPr>
              <a:t>Funciones de Búsqueda y Referencia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6000" y="360000"/>
            <a:ext cx="8711640" cy="57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r>
              <a:rPr b="1" lang="es-EC" sz="2400">
                <a:latin typeface="Calibri"/>
              </a:rPr>
              <a:t>AREAS:</a:t>
            </a:r>
            <a:r>
              <a:rPr lang="es-EC" sz="2400">
                <a:latin typeface="Calibri"/>
              </a:rPr>
              <a:t> Devuelve el número de áreas de una referencia. Un área es un rango de celdas contiguas o una única celda.</a:t>
            </a:r>
            <a:endParaRPr/>
          </a:p>
          <a:p>
            <a:pPr>
              <a:lnSpc>
                <a:spcPct val="100000"/>
              </a:lnSpc>
            </a:pPr>
            <a:r>
              <a:rPr b="1" lang="es-EC" sz="2400">
                <a:latin typeface="Calibri"/>
              </a:rPr>
              <a:t>BUSCAR:</a:t>
            </a:r>
            <a:r>
              <a:rPr lang="es-EC" sz="2400">
                <a:latin typeface="Calibri"/>
              </a:rPr>
              <a:t> Busca valores de un rango de una columna o una fila o desde una matriz.</a:t>
            </a:r>
            <a:endParaRPr/>
          </a:p>
          <a:p>
            <a:pPr>
              <a:lnSpc>
                <a:spcPct val="100000"/>
              </a:lnSpc>
            </a:pPr>
            <a:r>
              <a:rPr b="1" lang="es-EC" sz="2400">
                <a:latin typeface="Calibri"/>
              </a:rPr>
              <a:t>BUSCARH:</a:t>
            </a:r>
            <a:r>
              <a:rPr lang="es-EC" sz="2400">
                <a:latin typeface="Calibri"/>
              </a:rPr>
              <a:t> Busca en la primera fila de una tabla o matriz de valores y devuelve el valor en la misma columna desde una fila especificada.</a:t>
            </a:r>
            <a:endParaRPr/>
          </a:p>
          <a:p>
            <a:pPr>
              <a:lnSpc>
                <a:spcPct val="100000"/>
              </a:lnSpc>
            </a:pPr>
            <a:r>
              <a:rPr b="1" lang="es-EC" sz="2400">
                <a:latin typeface="Calibri"/>
              </a:rPr>
              <a:t>BUSCARV:</a:t>
            </a:r>
            <a:r>
              <a:rPr lang="es-EC" sz="2400">
                <a:latin typeface="Calibri"/>
              </a:rPr>
              <a:t> Busca un valor en la primera columna de la izquierda de una tabla y luego devuelve un valor en la misma fila desde una Column especificada. De Forma Predeterminada, la tabla se ordena de forma ascendente.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48000" y="504000"/>
            <a:ext cx="8136000" cy="54417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EC" sz="2400">
                <a:latin typeface="Calibri"/>
              </a:rPr>
              <a:t>COINCIDIR:</a:t>
            </a:r>
            <a:r>
              <a:rPr lang="es-EC" sz="2400">
                <a:latin typeface="Calibri"/>
              </a:rPr>
              <a:t> Devuelve la posición relativa de un elemento en una matriz, que coincide con un valor dado en un orden especificado.</a:t>
            </a:r>
            <a:endParaRPr/>
          </a:p>
          <a:p>
            <a:r>
              <a:rPr b="1" lang="es-EC" sz="2400">
                <a:latin typeface="Calibri"/>
              </a:rPr>
              <a:t>COLUMNA:</a:t>
            </a:r>
            <a:r>
              <a:rPr lang="es-EC" sz="2400">
                <a:latin typeface="Calibri"/>
              </a:rPr>
              <a:t> Devuelve el número de columna de una referencia.</a:t>
            </a:r>
            <a:endParaRPr/>
          </a:p>
          <a:p>
            <a:r>
              <a:rPr b="1" lang="es-EC" sz="2400">
                <a:latin typeface="Calibri"/>
              </a:rPr>
              <a:t>COLUMNAS:</a:t>
            </a:r>
            <a:r>
              <a:rPr lang="es-EC" sz="2400">
                <a:latin typeface="Calibri"/>
              </a:rPr>
              <a:t> Devuelve el número de columnas en una matriz o referencia. </a:t>
            </a:r>
            <a:endParaRPr/>
          </a:p>
          <a:p>
            <a:r>
              <a:rPr b="1" lang="es-EC" sz="2400">
                <a:latin typeface="Calibri"/>
              </a:rPr>
              <a:t>DESREF:</a:t>
            </a:r>
            <a:r>
              <a:rPr lang="es-EC" sz="2400">
                <a:latin typeface="Calibri"/>
              </a:rPr>
              <a:t> Devuelve una referencia a un rango que es un Número especificado de filas y columnas de una referencia dada.</a:t>
            </a:r>
            <a:endParaRPr/>
          </a:p>
          <a:p>
            <a:r>
              <a:rPr b="1" lang="es-EC" sz="2400">
                <a:latin typeface="Calibri"/>
              </a:rPr>
              <a:t>DIRECCION:</a:t>
            </a:r>
            <a:r>
              <a:rPr lang="es-EC" sz="2400">
                <a:latin typeface="Calibri"/>
              </a:rPr>
              <a:t> Crea una referencia de celda en forma de texto una vez especificados los números de fila y Columna.</a:t>
            </a:r>
            <a:endParaRPr/>
          </a:p>
          <a:p>
            <a:r>
              <a:rPr b="1" lang="es-EC" sz="2400">
                <a:latin typeface="Calibri"/>
              </a:rPr>
              <a:t>ELEGIR:</a:t>
            </a:r>
            <a:r>
              <a:rPr lang="es-EC" sz="2400">
                <a:latin typeface="Calibri"/>
              </a:rPr>
              <a:t> Elige un valor o una acción de una lista de valores a partir de un número de índice.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576000"/>
            <a:ext cx="8136000" cy="492084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EC" sz="2400">
                <a:latin typeface="Calibri"/>
              </a:rPr>
              <a:t>FILA:</a:t>
            </a:r>
            <a:r>
              <a:rPr lang="es-EC" sz="2400">
                <a:latin typeface="Calibri"/>
              </a:rPr>
              <a:t> Devuelve el número de fila de una referencia.</a:t>
            </a:r>
            <a:endParaRPr/>
          </a:p>
          <a:p>
            <a:r>
              <a:rPr b="1" lang="es-EC" sz="2400">
                <a:latin typeface="Arial"/>
              </a:rPr>
              <a:t>FILAS:</a:t>
            </a:r>
            <a:r>
              <a:rPr lang="es-EC" sz="2400">
                <a:latin typeface="Arial"/>
              </a:rPr>
              <a:t> Devuelve el número de filas de una referencia o matriz.</a:t>
            </a:r>
            <a:endParaRPr/>
          </a:p>
          <a:p>
            <a:r>
              <a:rPr b="1" lang="es-EC" sz="2400">
                <a:latin typeface="Arial"/>
              </a:rPr>
              <a:t>HIPERVINCULO:</a:t>
            </a:r>
            <a:r>
              <a:rPr lang="es-EC" sz="2400">
                <a:latin typeface="Arial"/>
              </a:rPr>
              <a:t> Crea un acceso directo o salto que abre un Documento guardado en el disco duro, en un servidor de red o en Internet.</a:t>
            </a:r>
            <a:endParaRPr/>
          </a:p>
          <a:p>
            <a:r>
              <a:rPr b="1" lang="es-EC" sz="2400">
                <a:latin typeface="Arial"/>
              </a:rPr>
              <a:t>INDICE:</a:t>
            </a:r>
            <a:r>
              <a:rPr lang="es-EC" sz="2400">
                <a:latin typeface="Arial"/>
              </a:rPr>
              <a:t> Devuelve un valor o referencia de la celda en la intersección de una fila y columna en particular, en un Rango especificado.</a:t>
            </a:r>
            <a:endParaRPr/>
          </a:p>
          <a:p>
            <a:r>
              <a:rPr b="1" lang="es-EC" sz="2400">
                <a:latin typeface="Arial"/>
              </a:rPr>
              <a:t>INDIRECTO:</a:t>
            </a:r>
            <a:r>
              <a:rPr lang="es-EC" sz="2400">
                <a:latin typeface="Arial"/>
              </a:rPr>
              <a:t> Devuelve una Referencia especificada por un valor de texto.</a:t>
            </a:r>
            <a:endParaRPr/>
          </a:p>
          <a:p>
            <a:r>
              <a:rPr b="1" lang="es-EC" sz="2400">
                <a:latin typeface="Arial"/>
              </a:rPr>
              <a:t>TRANSPONER:</a:t>
            </a:r>
            <a:r>
              <a:rPr lang="es-EC" sz="2400">
                <a:latin typeface="Arial"/>
              </a:rPr>
              <a:t> Devuelve un rango vertical de celdas como un rango horizontal, o viceversa.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