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20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20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20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20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120" y="251460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4400">
                <a:solidFill>
                  <a:srgbClr val="000000"/>
                </a:solidFill>
                <a:latin typeface="Calibri"/>
              </a:rPr>
              <a:t>Funciones Financieras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32000" y="360000"/>
            <a:ext cx="8280000" cy="615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AMORTIZ.LIN:</a:t>
            </a:r>
            <a:r>
              <a:rPr lang="es-EC" sz="2400">
                <a:latin typeface="Colibri"/>
              </a:rPr>
              <a:t> Devuelve la amortización de cada uno de los Períodos contables.</a:t>
            </a:r>
            <a:endParaRPr/>
          </a:p>
          <a:p>
            <a:r>
              <a:rPr b="1" lang="es-EC" sz="2400">
                <a:latin typeface="Colibri"/>
              </a:rPr>
              <a:t>AMORTIZ.PROGRE:</a:t>
            </a:r>
            <a:r>
              <a:rPr lang="es-EC" sz="2400">
                <a:latin typeface="Colibri"/>
              </a:rPr>
              <a:t> Devuelve la amortización de cada período Contable mediante el uso de un coeficiente de amortización.</a:t>
            </a:r>
            <a:endParaRPr/>
          </a:p>
          <a:p>
            <a:r>
              <a:rPr b="1" lang="es-EC" sz="2400">
                <a:latin typeface="Colibri"/>
              </a:rPr>
              <a:t>CUPON.DIAS:</a:t>
            </a:r>
            <a:r>
              <a:rPr lang="es-EC" sz="2400">
                <a:latin typeface="Colibri"/>
              </a:rPr>
              <a:t> Devuelve el número de días en el período nominal que contiene la fecha de liquidación.</a:t>
            </a:r>
            <a:endParaRPr/>
          </a:p>
          <a:p>
            <a:r>
              <a:rPr b="1" lang="es-EC" sz="2400">
                <a:latin typeface="Colibri"/>
              </a:rPr>
              <a:t>CUPON.DIAS.L1:</a:t>
            </a:r>
            <a:r>
              <a:rPr lang="es-EC" sz="2400">
                <a:latin typeface="Colibri"/>
              </a:rPr>
              <a:t> Devuelve el número de días del inicio del Período nominal hasta la fecha de liquidación.</a:t>
            </a:r>
            <a:endParaRPr/>
          </a:p>
          <a:p>
            <a:r>
              <a:rPr b="1" lang="es-EC" sz="2400">
                <a:latin typeface="Colibri"/>
              </a:rPr>
              <a:t>CUPON.DIAS.L2:</a:t>
            </a:r>
            <a:r>
              <a:rPr lang="es-EC" sz="2400">
                <a:latin typeface="Colibri"/>
              </a:rPr>
              <a:t> Devuelve el número de días de la fecha de Liquidación hasta la siguiente fecha nominal.</a:t>
            </a:r>
            <a:endParaRPr/>
          </a:p>
          <a:p>
            <a:r>
              <a:rPr b="1" lang="es-EC" sz="2400">
                <a:latin typeface="Colibri"/>
              </a:rPr>
              <a:t>CUPON.FECHA.L1:</a:t>
            </a:r>
            <a:r>
              <a:rPr lang="es-EC" sz="2400">
                <a:latin typeface="Colibri"/>
              </a:rPr>
              <a:t> Devuelve fecha de cupón anterior antes de la fecha de liquidación.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60000" y="576000"/>
            <a:ext cx="8424000" cy="57985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CUPON.FECHA.L2:</a:t>
            </a:r>
            <a:r>
              <a:rPr lang="es-EC" sz="2400">
                <a:latin typeface="Colibri"/>
              </a:rPr>
              <a:t> Devuelve la próxima fecha Nominal después de la fecha de liquidación.</a:t>
            </a:r>
            <a:endParaRPr/>
          </a:p>
          <a:p>
            <a:r>
              <a:rPr b="1" lang="es-EC" sz="2400">
                <a:latin typeface="Colibri"/>
              </a:rPr>
              <a:t>CUPON.NUM:</a:t>
            </a:r>
            <a:r>
              <a:rPr lang="es-EC" sz="2400">
                <a:latin typeface="Colibri"/>
              </a:rPr>
              <a:t> Devuelve el número de Cupones pagables entre la fecha de liquidación y la fecha de vencimiento.</a:t>
            </a:r>
            <a:endParaRPr/>
          </a:p>
          <a:p>
            <a:r>
              <a:rPr b="1" lang="es-EC" sz="2400">
                <a:latin typeface="Colibri"/>
              </a:rPr>
              <a:t>DB:</a:t>
            </a:r>
            <a:r>
              <a:rPr lang="es-EC" sz="2400">
                <a:latin typeface="Colibri"/>
              </a:rPr>
              <a:t> Devuelve la depreciación de un activo durante un Período Específico usando el método de depreciación de saldo fijo. </a:t>
            </a:r>
            <a:endParaRPr/>
          </a:p>
          <a:p>
            <a:r>
              <a:rPr b="1" lang="es-EC" sz="2400">
                <a:latin typeface="Colibri"/>
              </a:rPr>
              <a:t>DDB:</a:t>
            </a:r>
            <a:r>
              <a:rPr lang="es-EC" sz="2400">
                <a:latin typeface="Colibri"/>
              </a:rPr>
              <a:t> Devuelve la depreciación de un activo en un Período Específico mediante el método de Depreciación por doble disminución de saldo u otro método que se especifique.</a:t>
            </a:r>
            <a:endParaRPr/>
          </a:p>
          <a:p>
            <a:r>
              <a:rPr b="1" lang="es-EC" sz="2400">
                <a:latin typeface="Colibri"/>
              </a:rPr>
              <a:t>DURACION:</a:t>
            </a:r>
            <a:r>
              <a:rPr lang="es-EC" sz="2400">
                <a:latin typeface="Colibri"/>
              </a:rPr>
              <a:t> Devuelve la duración anual de un valor bursátil con pagos de Interés periódicos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60000" y="360000"/>
            <a:ext cx="8496000" cy="57985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DVS:</a:t>
            </a:r>
            <a:r>
              <a:rPr lang="es-EC" sz="2400">
                <a:latin typeface="Colibri"/>
              </a:rPr>
              <a:t> Devuelve la depreciación de un activo para Cualquier Período Especificado, Incluyendo Períodos Parciales, usando el método de Depreciación por doble disminución del saldo u otro método que especifique.</a:t>
            </a:r>
            <a:endParaRPr/>
          </a:p>
          <a:p>
            <a:r>
              <a:rPr b="1" lang="es-EC" sz="2400">
                <a:latin typeface="Colibri"/>
              </a:rPr>
              <a:t>INT.ACUM:</a:t>
            </a:r>
            <a:r>
              <a:rPr lang="es-EC" sz="2400">
                <a:latin typeface="Colibri"/>
              </a:rPr>
              <a:t> Devuelve el Interés devengado de un valor bursátil que paga intereses periódicos.</a:t>
            </a:r>
            <a:endParaRPr/>
          </a:p>
          <a:p>
            <a:r>
              <a:rPr b="1" lang="es-EC" sz="2400">
                <a:latin typeface="Colibri"/>
              </a:rPr>
              <a:t>INT.ACUM.V:</a:t>
            </a:r>
            <a:r>
              <a:rPr lang="es-EC" sz="2400">
                <a:latin typeface="Colibri"/>
              </a:rPr>
              <a:t> Devuelve el Interés Devengado para un valor bursátil que paga intereses al vencimiento.</a:t>
            </a:r>
            <a:endParaRPr/>
          </a:p>
          <a:p>
            <a:r>
              <a:rPr b="1" lang="es-EC" sz="2400">
                <a:latin typeface="Colibri"/>
              </a:rPr>
              <a:t>INT.EFECTIVO:</a:t>
            </a:r>
            <a:r>
              <a:rPr lang="es-EC" sz="2400">
                <a:latin typeface="Colibri"/>
              </a:rPr>
              <a:t> Devuelve la tasa de interés anual efectiva.</a:t>
            </a:r>
            <a:endParaRPr/>
          </a:p>
          <a:p>
            <a:r>
              <a:rPr b="1" lang="es-EC" sz="2400">
                <a:latin typeface="Colibri"/>
              </a:rPr>
              <a:t>INT.PAGO.DIR:</a:t>
            </a:r>
            <a:r>
              <a:rPr lang="es-EC" sz="2400">
                <a:latin typeface="Colibri"/>
              </a:rPr>
              <a:t> Devuelve el interés de un préstamo de pagos directos.</a:t>
            </a:r>
            <a:endParaRPr/>
          </a:p>
          <a:p>
            <a:r>
              <a:rPr b="1" lang="es-EC" sz="2400">
                <a:latin typeface="Colibri"/>
              </a:rPr>
              <a:t>LETRA.DE.TES.PRECIO:</a:t>
            </a:r>
            <a:r>
              <a:rPr lang="es-EC" sz="2400">
                <a:latin typeface="Colibri"/>
              </a:rPr>
              <a:t> Devuelve el precio de un valor nominal de 100$ para una letra de tesorería.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2000" y="720000"/>
            <a:ext cx="8280000" cy="5441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LETRA.DE.TES.RENDTO:</a:t>
            </a:r>
            <a:r>
              <a:rPr lang="es-EC" sz="2400">
                <a:latin typeface="Colibri"/>
              </a:rPr>
              <a:t> Devuelve el rendimiento de una letra de tesorería.</a:t>
            </a:r>
            <a:endParaRPr/>
          </a:p>
          <a:p>
            <a:r>
              <a:rPr b="1" lang="es-EC" sz="2400">
                <a:latin typeface="Colibri"/>
              </a:rPr>
              <a:t>LETRA.DE.TEST.EQV.A.BONO:</a:t>
            </a:r>
            <a:r>
              <a:rPr lang="es-EC" sz="2400">
                <a:latin typeface="Colibri"/>
              </a:rPr>
              <a:t> Devuelve el Rendimiento para un bono equivalente a una letra de tesorería.</a:t>
            </a:r>
            <a:endParaRPr/>
          </a:p>
          <a:p>
            <a:r>
              <a:rPr b="1" lang="es-EC" sz="2400">
                <a:latin typeface="Colibri"/>
              </a:rPr>
              <a:t>MONEDA.DEC:</a:t>
            </a:r>
            <a:r>
              <a:rPr lang="es-EC" sz="2400">
                <a:latin typeface="Colibri"/>
              </a:rPr>
              <a:t> Convierte un precio en dólar, Expresado como fracción, en un precio en Dólares, Expresado como número decimal. </a:t>
            </a:r>
            <a:endParaRPr/>
          </a:p>
          <a:p>
            <a:r>
              <a:rPr b="1" lang="es-EC" sz="2400">
                <a:latin typeface="Colibri"/>
              </a:rPr>
              <a:t>MONEDA.FRAC:</a:t>
            </a:r>
            <a:r>
              <a:rPr lang="es-EC" sz="2400">
                <a:latin typeface="Colibri"/>
              </a:rPr>
              <a:t> Convierte un precio en dólar, Expresado como número decimal, en un precio en dólares, Expresado como una fracción.</a:t>
            </a:r>
            <a:endParaRPr/>
          </a:p>
          <a:p>
            <a:r>
              <a:rPr b="1" lang="es-EC" sz="2400">
                <a:latin typeface="Colibri"/>
              </a:rPr>
              <a:t>NPER:</a:t>
            </a:r>
            <a:r>
              <a:rPr lang="es-EC" sz="2400">
                <a:latin typeface="Colibri"/>
              </a:rPr>
              <a:t> Devuelve el número de pagos de una Inversión, basado en Pagos constantes y periódicos y una tasa de Interés constante.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60000" y="360000"/>
            <a:ext cx="8352000" cy="615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PAGO:</a:t>
            </a:r>
            <a:r>
              <a:rPr lang="es-EC" sz="2400">
                <a:latin typeface="Colibri"/>
              </a:rPr>
              <a:t> Calcula el pago de un préstamo basado en pagos y tasa de Interés constantes.</a:t>
            </a:r>
            <a:endParaRPr/>
          </a:p>
          <a:p>
            <a:r>
              <a:rPr b="1" lang="es-EC" sz="2400">
                <a:latin typeface="Colibri"/>
              </a:rPr>
              <a:t>PAGO.INT.ENTRE:</a:t>
            </a:r>
            <a:r>
              <a:rPr lang="es-EC" sz="2400">
                <a:latin typeface="Colibri"/>
              </a:rPr>
              <a:t> Devuelve el pago de Intereses Acumulativo entre dos períodos.</a:t>
            </a:r>
            <a:endParaRPr/>
          </a:p>
          <a:p>
            <a:r>
              <a:rPr b="1" lang="es-EC" sz="2400">
                <a:latin typeface="Colibri"/>
              </a:rPr>
              <a:t>PAGO.PRINC.ENTRE:</a:t>
            </a:r>
            <a:r>
              <a:rPr lang="es-EC" sz="2400">
                <a:latin typeface="Colibri"/>
              </a:rPr>
              <a:t> Devuelve el pago principal acumulativo de un préstamo entre dos períodos.</a:t>
            </a:r>
            <a:endParaRPr/>
          </a:p>
          <a:p>
            <a:r>
              <a:rPr b="1" lang="es-EC" sz="2400">
                <a:latin typeface="Colibri"/>
              </a:rPr>
              <a:t>PAGOINT:</a:t>
            </a:r>
            <a:r>
              <a:rPr lang="es-EC" sz="2400">
                <a:latin typeface="Colibri"/>
              </a:rPr>
              <a:t> Devuelve el interés pagado por una Inversión durante un Período determinado, basado en Pagos periódicos y constantes y una tasa de Interés constante.</a:t>
            </a:r>
            <a:endParaRPr/>
          </a:p>
          <a:p>
            <a:r>
              <a:rPr b="1" lang="es-EC" sz="2400">
                <a:latin typeface="Colibri"/>
              </a:rPr>
              <a:t>PAGOPRIN:</a:t>
            </a:r>
            <a:r>
              <a:rPr lang="es-EC" sz="2400">
                <a:latin typeface="Colibri"/>
              </a:rPr>
              <a:t> Devuelve el pago del capital de una Inversión Determinada, basado en Pagos constantes y periódicos, y una tasa de Interés constante.</a:t>
            </a:r>
            <a:endParaRPr/>
          </a:p>
          <a:p>
            <a:r>
              <a:rPr b="1" lang="es-EC" sz="2400">
                <a:latin typeface="Colibri"/>
              </a:rPr>
              <a:t>PRECIO:</a:t>
            </a:r>
            <a:r>
              <a:rPr lang="es-EC" sz="2400">
                <a:latin typeface="Colibri"/>
              </a:rPr>
              <a:t> Devuelve el precio por 100$ de valor nominal de un valor bursátil que paga una tasa de interés periódica.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0000" y="360000"/>
            <a:ext cx="8424000" cy="33012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PRECIO.DESCUENTO:</a:t>
            </a:r>
            <a:r>
              <a:rPr lang="es-EC" sz="2400">
                <a:latin typeface="Colibri"/>
              </a:rPr>
              <a:t> Devuelve el precio por 100$ de un valor nominal de un valor bursátil con descuento.</a:t>
            </a:r>
            <a:endParaRPr/>
          </a:p>
          <a:p>
            <a:r>
              <a:rPr b="1" lang="es-EC" sz="2400">
                <a:latin typeface="Colibri"/>
              </a:rPr>
              <a:t>PRECIO.VENCIMIENTO:</a:t>
            </a:r>
            <a:r>
              <a:rPr lang="es-EC" sz="2400">
                <a:latin typeface="Colibri"/>
              </a:rPr>
              <a:t> Devuelve el precio por 100$ de un valor nominal que Genera intereses al vencimiento.</a:t>
            </a:r>
            <a:endParaRPr/>
          </a:p>
          <a:p>
            <a:r>
              <a:rPr b="1" lang="es-EC" sz="2400">
                <a:latin typeface="Colibri"/>
              </a:rPr>
              <a:t>RENDTO: </a:t>
            </a:r>
            <a:r>
              <a:rPr lang="es-EC" sz="2400">
                <a:latin typeface="Colibri"/>
              </a:rPr>
              <a:t>Devuelve el rendimiento de un valor bursátil que Obtiene Intereses periódicos.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