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6" r:id="rId1"/>
    <p:sldMasterId id="2147483948" r:id="rId2"/>
  </p:sldMasterIdLst>
  <p:notesMasterIdLst>
    <p:notesMasterId r:id="rId69"/>
  </p:notesMasterIdLst>
  <p:sldIdLst>
    <p:sldId id="256" r:id="rId3"/>
    <p:sldId id="390" r:id="rId4"/>
    <p:sldId id="281" r:id="rId5"/>
    <p:sldId id="365" r:id="rId6"/>
    <p:sldId id="282" r:id="rId7"/>
    <p:sldId id="348" r:id="rId8"/>
    <p:sldId id="380" r:id="rId9"/>
    <p:sldId id="381" r:id="rId10"/>
    <p:sldId id="376" r:id="rId11"/>
    <p:sldId id="378" r:id="rId12"/>
    <p:sldId id="379" r:id="rId13"/>
    <p:sldId id="350" r:id="rId14"/>
    <p:sldId id="344" r:id="rId15"/>
    <p:sldId id="363" r:id="rId16"/>
    <p:sldId id="367" r:id="rId17"/>
    <p:sldId id="366" r:id="rId18"/>
    <p:sldId id="368" r:id="rId19"/>
    <p:sldId id="369" r:id="rId20"/>
    <p:sldId id="346" r:id="rId21"/>
    <p:sldId id="388" r:id="rId22"/>
    <p:sldId id="386" r:id="rId23"/>
    <p:sldId id="387" r:id="rId24"/>
    <p:sldId id="385" r:id="rId25"/>
    <p:sldId id="389" r:id="rId26"/>
    <p:sldId id="384" r:id="rId27"/>
    <p:sldId id="359" r:id="rId28"/>
    <p:sldId id="391" r:id="rId29"/>
    <p:sldId id="392" r:id="rId30"/>
    <p:sldId id="393" r:id="rId31"/>
    <p:sldId id="394" r:id="rId32"/>
    <p:sldId id="395" r:id="rId33"/>
    <p:sldId id="396" r:id="rId34"/>
    <p:sldId id="397" r:id="rId35"/>
    <p:sldId id="398" r:id="rId36"/>
    <p:sldId id="399" r:id="rId37"/>
    <p:sldId id="400" r:id="rId38"/>
    <p:sldId id="401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409" r:id="rId47"/>
    <p:sldId id="410" r:id="rId48"/>
    <p:sldId id="411" r:id="rId49"/>
    <p:sldId id="412" r:id="rId50"/>
    <p:sldId id="413" r:id="rId51"/>
    <p:sldId id="414" r:id="rId52"/>
    <p:sldId id="415" r:id="rId53"/>
    <p:sldId id="416" r:id="rId54"/>
    <p:sldId id="417" r:id="rId55"/>
    <p:sldId id="418" r:id="rId56"/>
    <p:sldId id="419" r:id="rId57"/>
    <p:sldId id="420" r:id="rId58"/>
    <p:sldId id="421" r:id="rId59"/>
    <p:sldId id="422" r:id="rId60"/>
    <p:sldId id="423" r:id="rId61"/>
    <p:sldId id="424" r:id="rId62"/>
    <p:sldId id="425" r:id="rId63"/>
    <p:sldId id="426" r:id="rId64"/>
    <p:sldId id="427" r:id="rId65"/>
    <p:sldId id="428" r:id="rId66"/>
    <p:sldId id="429" r:id="rId67"/>
    <p:sldId id="430" r:id="rId68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6085CE9-451A-5740-8D9E-3FCEAAE21966}">
          <p14:sldIdLst>
            <p14:sldId id="256"/>
            <p14:sldId id="390"/>
            <p14:sldId id="281"/>
            <p14:sldId id="365"/>
            <p14:sldId id="282"/>
            <p14:sldId id="348"/>
            <p14:sldId id="380"/>
            <p14:sldId id="381"/>
            <p14:sldId id="376"/>
            <p14:sldId id="378"/>
            <p14:sldId id="379"/>
            <p14:sldId id="350"/>
            <p14:sldId id="344"/>
            <p14:sldId id="363"/>
            <p14:sldId id="367"/>
            <p14:sldId id="366"/>
            <p14:sldId id="368"/>
            <p14:sldId id="369"/>
          </p14:sldIdLst>
        </p14:section>
        <p14:section name="Sección sin título" id="{01FC2704-BFD9-034A-9D32-EA205B5B3662}">
          <p14:sldIdLst>
            <p14:sldId id="346"/>
            <p14:sldId id="388"/>
            <p14:sldId id="386"/>
            <p14:sldId id="387"/>
            <p14:sldId id="385"/>
            <p14:sldId id="389"/>
            <p14:sldId id="384"/>
            <p14:sldId id="359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01" autoAdjust="0"/>
    <p:restoredTop sz="99795" autoAdjust="0"/>
  </p:normalViewPr>
  <p:slideViewPr>
    <p:cSldViewPr>
      <p:cViewPr>
        <p:scale>
          <a:sx n="80" d="100"/>
          <a:sy n="80" d="100"/>
        </p:scale>
        <p:origin x="-2094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31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08455B-7927-4C2D-B77C-D2D54A5B2B27}" type="doc">
      <dgm:prSet loTypeId="urn:microsoft.com/office/officeart/2005/8/layout/cycle8" loCatId="cycle" qsTypeId="urn:microsoft.com/office/officeart/2005/8/quickstyle/simple1" qsCatId="simple" csTypeId="urn:microsoft.com/office/officeart/2005/8/colors/colorful5" csCatId="colorful" phldr="1"/>
      <dgm:spPr/>
    </dgm:pt>
    <dgm:pt modelId="{B6D9B7F6-A1F2-4795-A987-5565EE61D5C4}">
      <dgm:prSet phldrT="[Texto]"/>
      <dgm:spPr/>
      <dgm:t>
        <a:bodyPr/>
        <a:lstStyle/>
        <a:p>
          <a:r>
            <a:rPr lang="es-ES" dirty="0" smtClean="0"/>
            <a:t>Campo</a:t>
          </a:r>
          <a:endParaRPr lang="es-ES" dirty="0"/>
        </a:p>
      </dgm:t>
    </dgm:pt>
    <dgm:pt modelId="{031A3746-22ED-4ACA-BB88-5CA5D2D25773}" type="parTrans" cxnId="{A579DA5E-51D6-4FA7-B4C9-1487763C45CD}">
      <dgm:prSet/>
      <dgm:spPr/>
      <dgm:t>
        <a:bodyPr/>
        <a:lstStyle/>
        <a:p>
          <a:endParaRPr lang="es-ES"/>
        </a:p>
      </dgm:t>
    </dgm:pt>
    <dgm:pt modelId="{8D56AAEE-2445-464B-979D-B10A398079CC}" type="sibTrans" cxnId="{A579DA5E-51D6-4FA7-B4C9-1487763C45CD}">
      <dgm:prSet/>
      <dgm:spPr/>
      <dgm:t>
        <a:bodyPr/>
        <a:lstStyle/>
        <a:p>
          <a:endParaRPr lang="es-ES"/>
        </a:p>
      </dgm:t>
    </dgm:pt>
    <dgm:pt modelId="{BE3621E9-9CB3-4009-A7B6-BC8F7EF628C5}">
      <dgm:prSet phldrT="[Texto]"/>
      <dgm:spPr/>
      <dgm:t>
        <a:bodyPr/>
        <a:lstStyle/>
        <a:p>
          <a:r>
            <a:rPr lang="es-ES" dirty="0" smtClean="0"/>
            <a:t>Tema </a:t>
          </a:r>
          <a:endParaRPr lang="es-ES" dirty="0"/>
        </a:p>
      </dgm:t>
    </dgm:pt>
    <dgm:pt modelId="{B66346F2-1518-489C-A4A2-547169E43BCE}" type="parTrans" cxnId="{B27E3D3F-D090-48B4-8892-E315B59D496F}">
      <dgm:prSet/>
      <dgm:spPr/>
      <dgm:t>
        <a:bodyPr/>
        <a:lstStyle/>
        <a:p>
          <a:endParaRPr lang="es-ES"/>
        </a:p>
      </dgm:t>
    </dgm:pt>
    <dgm:pt modelId="{7AA588B1-A53C-4919-A02A-6D95753CD4B2}" type="sibTrans" cxnId="{B27E3D3F-D090-48B4-8892-E315B59D496F}">
      <dgm:prSet/>
      <dgm:spPr/>
      <dgm:t>
        <a:bodyPr/>
        <a:lstStyle/>
        <a:p>
          <a:endParaRPr lang="es-ES"/>
        </a:p>
      </dgm:t>
    </dgm:pt>
    <dgm:pt modelId="{1D79EA5D-FF5D-4C7A-8A42-D18ECCE06E60}">
      <dgm:prSet phldrT="[Texto]"/>
      <dgm:spPr/>
      <dgm:t>
        <a:bodyPr/>
        <a:lstStyle/>
        <a:p>
          <a:r>
            <a:rPr lang="es-ES" dirty="0" smtClean="0"/>
            <a:t>Grupo temático</a:t>
          </a:r>
          <a:endParaRPr lang="es-ES" dirty="0"/>
        </a:p>
      </dgm:t>
    </dgm:pt>
    <dgm:pt modelId="{92F0B0DF-3FA0-43C0-BEF1-BA94895CAD2A}" type="parTrans" cxnId="{06631CE9-54F4-4517-A1D7-E036B317BAF9}">
      <dgm:prSet/>
      <dgm:spPr/>
      <dgm:t>
        <a:bodyPr/>
        <a:lstStyle/>
        <a:p>
          <a:endParaRPr lang="es-ES"/>
        </a:p>
      </dgm:t>
    </dgm:pt>
    <dgm:pt modelId="{37D12412-A274-400A-855C-B0CD1AAF1D8C}" type="sibTrans" cxnId="{06631CE9-54F4-4517-A1D7-E036B317BAF9}">
      <dgm:prSet/>
      <dgm:spPr/>
      <dgm:t>
        <a:bodyPr/>
        <a:lstStyle/>
        <a:p>
          <a:endParaRPr lang="es-ES"/>
        </a:p>
      </dgm:t>
    </dgm:pt>
    <dgm:pt modelId="{BB6BD785-FEC3-4F0E-8F41-8E1CAD03E158}" type="pres">
      <dgm:prSet presAssocID="{4B08455B-7927-4C2D-B77C-D2D54A5B2B27}" presName="compositeShape" presStyleCnt="0">
        <dgm:presLayoutVars>
          <dgm:chMax val="7"/>
          <dgm:dir/>
          <dgm:resizeHandles val="exact"/>
        </dgm:presLayoutVars>
      </dgm:prSet>
      <dgm:spPr/>
    </dgm:pt>
    <dgm:pt modelId="{259DE73D-337C-460E-9673-13BA0CD5A98D}" type="pres">
      <dgm:prSet presAssocID="{4B08455B-7927-4C2D-B77C-D2D54A5B2B27}" presName="wedge1" presStyleLbl="node1" presStyleIdx="0" presStyleCnt="3"/>
      <dgm:spPr/>
      <dgm:t>
        <a:bodyPr/>
        <a:lstStyle/>
        <a:p>
          <a:endParaRPr lang="es-ES"/>
        </a:p>
      </dgm:t>
    </dgm:pt>
    <dgm:pt modelId="{EF6F9BA7-D607-4129-AA9D-287B84B498BD}" type="pres">
      <dgm:prSet presAssocID="{4B08455B-7927-4C2D-B77C-D2D54A5B2B27}" presName="dummy1a" presStyleCnt="0"/>
      <dgm:spPr/>
    </dgm:pt>
    <dgm:pt modelId="{C3FE5207-A5F2-49D7-BC92-6ACE0E034B0D}" type="pres">
      <dgm:prSet presAssocID="{4B08455B-7927-4C2D-B77C-D2D54A5B2B27}" presName="dummy1b" presStyleCnt="0"/>
      <dgm:spPr/>
    </dgm:pt>
    <dgm:pt modelId="{C5FF6DC0-831C-4A02-9652-281E92DDB4F6}" type="pres">
      <dgm:prSet presAssocID="{4B08455B-7927-4C2D-B77C-D2D54A5B2B2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4CED7D3-59FF-426C-8D6B-3608006F0775}" type="pres">
      <dgm:prSet presAssocID="{4B08455B-7927-4C2D-B77C-D2D54A5B2B27}" presName="wedge2" presStyleLbl="node1" presStyleIdx="1" presStyleCnt="3"/>
      <dgm:spPr/>
      <dgm:t>
        <a:bodyPr/>
        <a:lstStyle/>
        <a:p>
          <a:endParaRPr lang="es-ES"/>
        </a:p>
      </dgm:t>
    </dgm:pt>
    <dgm:pt modelId="{D6173EE2-F297-4810-A484-8427C8309358}" type="pres">
      <dgm:prSet presAssocID="{4B08455B-7927-4C2D-B77C-D2D54A5B2B27}" presName="dummy2a" presStyleCnt="0"/>
      <dgm:spPr/>
    </dgm:pt>
    <dgm:pt modelId="{4E59E0FB-36E4-4281-B0C1-3F985BB2804D}" type="pres">
      <dgm:prSet presAssocID="{4B08455B-7927-4C2D-B77C-D2D54A5B2B27}" presName="dummy2b" presStyleCnt="0"/>
      <dgm:spPr/>
    </dgm:pt>
    <dgm:pt modelId="{39072A7C-2379-4D7D-ADD1-C63FD4B3ACD9}" type="pres">
      <dgm:prSet presAssocID="{4B08455B-7927-4C2D-B77C-D2D54A5B2B2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87F875C-A1EB-40B4-BDC0-9F466DC3C92A}" type="pres">
      <dgm:prSet presAssocID="{4B08455B-7927-4C2D-B77C-D2D54A5B2B27}" presName="wedge3" presStyleLbl="node1" presStyleIdx="2" presStyleCnt="3"/>
      <dgm:spPr/>
      <dgm:t>
        <a:bodyPr/>
        <a:lstStyle/>
        <a:p>
          <a:endParaRPr lang="es-ES"/>
        </a:p>
      </dgm:t>
    </dgm:pt>
    <dgm:pt modelId="{E3C08029-2AAE-4178-B667-E581DB8A8190}" type="pres">
      <dgm:prSet presAssocID="{4B08455B-7927-4C2D-B77C-D2D54A5B2B27}" presName="dummy3a" presStyleCnt="0"/>
      <dgm:spPr/>
    </dgm:pt>
    <dgm:pt modelId="{195F7904-439F-40A2-8EA1-99F213EC3E8F}" type="pres">
      <dgm:prSet presAssocID="{4B08455B-7927-4C2D-B77C-D2D54A5B2B27}" presName="dummy3b" presStyleCnt="0"/>
      <dgm:spPr/>
    </dgm:pt>
    <dgm:pt modelId="{376B948E-68B3-459E-88EB-3BB650AEBBDB}" type="pres">
      <dgm:prSet presAssocID="{4B08455B-7927-4C2D-B77C-D2D54A5B2B2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3E7B3F1-6258-4383-B5E6-647798BE7748}" type="pres">
      <dgm:prSet presAssocID="{8D56AAEE-2445-464B-979D-B10A398079CC}" presName="arrowWedge1" presStyleLbl="fgSibTrans2D1" presStyleIdx="0" presStyleCnt="3"/>
      <dgm:spPr/>
    </dgm:pt>
    <dgm:pt modelId="{62A31E73-03BF-4C8C-8A24-2BDF5C1B39E8}" type="pres">
      <dgm:prSet presAssocID="{7AA588B1-A53C-4919-A02A-6D95753CD4B2}" presName="arrowWedge2" presStyleLbl="fgSibTrans2D1" presStyleIdx="1" presStyleCnt="3"/>
      <dgm:spPr/>
    </dgm:pt>
    <dgm:pt modelId="{BF2E9EDD-81D8-471C-A0CB-E368CA15C776}" type="pres">
      <dgm:prSet presAssocID="{37D12412-A274-400A-855C-B0CD1AAF1D8C}" presName="arrowWedge3" presStyleLbl="fgSibTrans2D1" presStyleIdx="2" presStyleCnt="3"/>
      <dgm:spPr/>
    </dgm:pt>
  </dgm:ptLst>
  <dgm:cxnLst>
    <dgm:cxn modelId="{DF5FD671-2DEB-4E87-973A-E691D5313383}" type="presOf" srcId="{4B08455B-7927-4C2D-B77C-D2D54A5B2B27}" destId="{BB6BD785-FEC3-4F0E-8F41-8E1CAD03E158}" srcOrd="0" destOrd="0" presId="urn:microsoft.com/office/officeart/2005/8/layout/cycle8"/>
    <dgm:cxn modelId="{06631CE9-54F4-4517-A1D7-E036B317BAF9}" srcId="{4B08455B-7927-4C2D-B77C-D2D54A5B2B27}" destId="{1D79EA5D-FF5D-4C7A-8A42-D18ECCE06E60}" srcOrd="2" destOrd="0" parTransId="{92F0B0DF-3FA0-43C0-BEF1-BA94895CAD2A}" sibTransId="{37D12412-A274-400A-855C-B0CD1AAF1D8C}"/>
    <dgm:cxn modelId="{B27E3D3F-D090-48B4-8892-E315B59D496F}" srcId="{4B08455B-7927-4C2D-B77C-D2D54A5B2B27}" destId="{BE3621E9-9CB3-4009-A7B6-BC8F7EF628C5}" srcOrd="1" destOrd="0" parTransId="{B66346F2-1518-489C-A4A2-547169E43BCE}" sibTransId="{7AA588B1-A53C-4919-A02A-6D95753CD4B2}"/>
    <dgm:cxn modelId="{BE024B84-6DCE-4AEC-A4C9-A6C0061EA08E}" type="presOf" srcId="{B6D9B7F6-A1F2-4795-A987-5565EE61D5C4}" destId="{259DE73D-337C-460E-9673-13BA0CD5A98D}" srcOrd="0" destOrd="0" presId="urn:microsoft.com/office/officeart/2005/8/layout/cycle8"/>
    <dgm:cxn modelId="{93B3C616-6650-4123-A5CA-65474F74BD36}" type="presOf" srcId="{BE3621E9-9CB3-4009-A7B6-BC8F7EF628C5}" destId="{A4CED7D3-59FF-426C-8D6B-3608006F0775}" srcOrd="0" destOrd="0" presId="urn:microsoft.com/office/officeart/2005/8/layout/cycle8"/>
    <dgm:cxn modelId="{A579DA5E-51D6-4FA7-B4C9-1487763C45CD}" srcId="{4B08455B-7927-4C2D-B77C-D2D54A5B2B27}" destId="{B6D9B7F6-A1F2-4795-A987-5565EE61D5C4}" srcOrd="0" destOrd="0" parTransId="{031A3746-22ED-4ACA-BB88-5CA5D2D25773}" sibTransId="{8D56AAEE-2445-464B-979D-B10A398079CC}"/>
    <dgm:cxn modelId="{59CD6E13-61D5-4E7C-8C04-92E9155F6950}" type="presOf" srcId="{1D79EA5D-FF5D-4C7A-8A42-D18ECCE06E60}" destId="{376B948E-68B3-459E-88EB-3BB650AEBBDB}" srcOrd="1" destOrd="0" presId="urn:microsoft.com/office/officeart/2005/8/layout/cycle8"/>
    <dgm:cxn modelId="{71DBA7BC-D89F-4CDB-83F0-CD3BE499A236}" type="presOf" srcId="{BE3621E9-9CB3-4009-A7B6-BC8F7EF628C5}" destId="{39072A7C-2379-4D7D-ADD1-C63FD4B3ACD9}" srcOrd="1" destOrd="0" presId="urn:microsoft.com/office/officeart/2005/8/layout/cycle8"/>
    <dgm:cxn modelId="{2D24D628-CD7F-4B89-9563-63CE0E9979BB}" type="presOf" srcId="{1D79EA5D-FF5D-4C7A-8A42-D18ECCE06E60}" destId="{A87F875C-A1EB-40B4-BDC0-9F466DC3C92A}" srcOrd="0" destOrd="0" presId="urn:microsoft.com/office/officeart/2005/8/layout/cycle8"/>
    <dgm:cxn modelId="{C9F050CD-5C5B-4801-9416-FA74C30F91B5}" type="presOf" srcId="{B6D9B7F6-A1F2-4795-A987-5565EE61D5C4}" destId="{C5FF6DC0-831C-4A02-9652-281E92DDB4F6}" srcOrd="1" destOrd="0" presId="urn:microsoft.com/office/officeart/2005/8/layout/cycle8"/>
    <dgm:cxn modelId="{C58C2751-901D-4A0E-BC78-CEF8D488B872}" type="presParOf" srcId="{BB6BD785-FEC3-4F0E-8F41-8E1CAD03E158}" destId="{259DE73D-337C-460E-9673-13BA0CD5A98D}" srcOrd="0" destOrd="0" presId="urn:microsoft.com/office/officeart/2005/8/layout/cycle8"/>
    <dgm:cxn modelId="{16960CAC-1209-4AE9-8F8C-A66E2F9E9D53}" type="presParOf" srcId="{BB6BD785-FEC3-4F0E-8F41-8E1CAD03E158}" destId="{EF6F9BA7-D607-4129-AA9D-287B84B498BD}" srcOrd="1" destOrd="0" presId="urn:microsoft.com/office/officeart/2005/8/layout/cycle8"/>
    <dgm:cxn modelId="{AA12203D-FCBD-40DA-B60F-657458498FE9}" type="presParOf" srcId="{BB6BD785-FEC3-4F0E-8F41-8E1CAD03E158}" destId="{C3FE5207-A5F2-49D7-BC92-6ACE0E034B0D}" srcOrd="2" destOrd="0" presId="urn:microsoft.com/office/officeart/2005/8/layout/cycle8"/>
    <dgm:cxn modelId="{509E7537-DE55-40F1-8604-E5ACC96B30C6}" type="presParOf" srcId="{BB6BD785-FEC3-4F0E-8F41-8E1CAD03E158}" destId="{C5FF6DC0-831C-4A02-9652-281E92DDB4F6}" srcOrd="3" destOrd="0" presId="urn:microsoft.com/office/officeart/2005/8/layout/cycle8"/>
    <dgm:cxn modelId="{A908C26B-BD87-4E30-BB80-A73893EC1961}" type="presParOf" srcId="{BB6BD785-FEC3-4F0E-8F41-8E1CAD03E158}" destId="{A4CED7D3-59FF-426C-8D6B-3608006F0775}" srcOrd="4" destOrd="0" presId="urn:microsoft.com/office/officeart/2005/8/layout/cycle8"/>
    <dgm:cxn modelId="{E9064AF8-87F2-4E4C-9030-815CC0B678DB}" type="presParOf" srcId="{BB6BD785-FEC3-4F0E-8F41-8E1CAD03E158}" destId="{D6173EE2-F297-4810-A484-8427C8309358}" srcOrd="5" destOrd="0" presId="urn:microsoft.com/office/officeart/2005/8/layout/cycle8"/>
    <dgm:cxn modelId="{B50B857B-E429-4D60-9C38-EA04348C0337}" type="presParOf" srcId="{BB6BD785-FEC3-4F0E-8F41-8E1CAD03E158}" destId="{4E59E0FB-36E4-4281-B0C1-3F985BB2804D}" srcOrd="6" destOrd="0" presId="urn:microsoft.com/office/officeart/2005/8/layout/cycle8"/>
    <dgm:cxn modelId="{AAF5DADD-43E9-41D3-B6C3-0D6265EEB867}" type="presParOf" srcId="{BB6BD785-FEC3-4F0E-8F41-8E1CAD03E158}" destId="{39072A7C-2379-4D7D-ADD1-C63FD4B3ACD9}" srcOrd="7" destOrd="0" presId="urn:microsoft.com/office/officeart/2005/8/layout/cycle8"/>
    <dgm:cxn modelId="{1BDB394C-2487-4388-A4B0-2A634C1037B2}" type="presParOf" srcId="{BB6BD785-FEC3-4F0E-8F41-8E1CAD03E158}" destId="{A87F875C-A1EB-40B4-BDC0-9F466DC3C92A}" srcOrd="8" destOrd="0" presId="urn:microsoft.com/office/officeart/2005/8/layout/cycle8"/>
    <dgm:cxn modelId="{BF66E4E8-362B-4B10-8397-4243B15BBF77}" type="presParOf" srcId="{BB6BD785-FEC3-4F0E-8F41-8E1CAD03E158}" destId="{E3C08029-2AAE-4178-B667-E581DB8A8190}" srcOrd="9" destOrd="0" presId="urn:microsoft.com/office/officeart/2005/8/layout/cycle8"/>
    <dgm:cxn modelId="{E717B1BD-AC71-4DE4-84BA-1723043D4DCA}" type="presParOf" srcId="{BB6BD785-FEC3-4F0E-8F41-8E1CAD03E158}" destId="{195F7904-439F-40A2-8EA1-99F213EC3E8F}" srcOrd="10" destOrd="0" presId="urn:microsoft.com/office/officeart/2005/8/layout/cycle8"/>
    <dgm:cxn modelId="{98985E73-F8EC-4D9A-9AFA-25E234946158}" type="presParOf" srcId="{BB6BD785-FEC3-4F0E-8F41-8E1CAD03E158}" destId="{376B948E-68B3-459E-88EB-3BB650AEBBDB}" srcOrd="11" destOrd="0" presId="urn:microsoft.com/office/officeart/2005/8/layout/cycle8"/>
    <dgm:cxn modelId="{27C1C941-BC5E-4D22-A4EE-855FE04771CD}" type="presParOf" srcId="{BB6BD785-FEC3-4F0E-8F41-8E1CAD03E158}" destId="{E3E7B3F1-6258-4383-B5E6-647798BE7748}" srcOrd="12" destOrd="0" presId="urn:microsoft.com/office/officeart/2005/8/layout/cycle8"/>
    <dgm:cxn modelId="{3A7D1377-5E48-4813-A0CF-F1C8F2AD95B3}" type="presParOf" srcId="{BB6BD785-FEC3-4F0E-8F41-8E1CAD03E158}" destId="{62A31E73-03BF-4C8C-8A24-2BDF5C1B39E8}" srcOrd="13" destOrd="0" presId="urn:microsoft.com/office/officeart/2005/8/layout/cycle8"/>
    <dgm:cxn modelId="{A3AA4943-BC8E-429D-BEC6-E523E9486913}" type="presParOf" srcId="{BB6BD785-FEC3-4F0E-8F41-8E1CAD03E158}" destId="{BF2E9EDD-81D8-471C-A0CB-E368CA15C776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B3223A-48A2-4135-9F35-FD3C76302B8F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DB4DEE0B-6243-42A7-9C94-EAFD9E954C61}">
      <dgm:prSet phldrT="[Texto]"/>
      <dgm:spPr/>
      <dgm:t>
        <a:bodyPr/>
        <a:lstStyle/>
        <a:p>
          <a:r>
            <a:rPr lang="es-ES" dirty="0" smtClean="0"/>
            <a:t>Planteamiento </a:t>
          </a:r>
          <a:endParaRPr lang="es-ES" dirty="0"/>
        </a:p>
      </dgm:t>
    </dgm:pt>
    <dgm:pt modelId="{6820D787-A441-49E2-B3EF-7163F056282B}" type="parTrans" cxnId="{4C91A8AF-3DE8-491A-BDFF-4C81688DA75E}">
      <dgm:prSet/>
      <dgm:spPr/>
      <dgm:t>
        <a:bodyPr/>
        <a:lstStyle/>
        <a:p>
          <a:endParaRPr lang="es-ES"/>
        </a:p>
      </dgm:t>
    </dgm:pt>
    <dgm:pt modelId="{044020B0-A608-47A8-87C7-92858B76C7A3}" type="sibTrans" cxnId="{4C91A8AF-3DE8-491A-BDFF-4C81688DA75E}">
      <dgm:prSet/>
      <dgm:spPr/>
      <dgm:t>
        <a:bodyPr/>
        <a:lstStyle/>
        <a:p>
          <a:endParaRPr lang="es-ES"/>
        </a:p>
      </dgm:t>
    </dgm:pt>
    <dgm:pt modelId="{36D0E7B9-0249-4358-B0ED-A1E9A05D5945}">
      <dgm:prSet phldrT="[Texto]"/>
      <dgm:spPr/>
      <dgm:t>
        <a:bodyPr/>
        <a:lstStyle/>
        <a:p>
          <a:r>
            <a:rPr lang="es-ES" dirty="0" smtClean="0"/>
            <a:t>Opciones de respuesta</a:t>
          </a:r>
          <a:endParaRPr lang="es-ES" dirty="0"/>
        </a:p>
      </dgm:t>
    </dgm:pt>
    <dgm:pt modelId="{38E59DBF-C9C6-465B-B0B3-EA010E41F20F}" type="parTrans" cxnId="{987E398B-2C2E-4405-B569-B6554050D3BD}">
      <dgm:prSet/>
      <dgm:spPr/>
      <dgm:t>
        <a:bodyPr/>
        <a:lstStyle/>
        <a:p>
          <a:endParaRPr lang="es-ES"/>
        </a:p>
      </dgm:t>
    </dgm:pt>
    <dgm:pt modelId="{F20FBC00-B2CF-482C-9564-2D2237A7250B}" type="sibTrans" cxnId="{987E398B-2C2E-4405-B569-B6554050D3BD}">
      <dgm:prSet/>
      <dgm:spPr/>
      <dgm:t>
        <a:bodyPr/>
        <a:lstStyle/>
        <a:p>
          <a:endParaRPr lang="es-ES"/>
        </a:p>
      </dgm:t>
    </dgm:pt>
    <dgm:pt modelId="{B0FE4F0C-5286-458F-804A-9AF984A6B6A2}">
      <dgm:prSet phldrT="[Texto]"/>
      <dgm:spPr/>
      <dgm:t>
        <a:bodyPr/>
        <a:lstStyle/>
        <a:p>
          <a:r>
            <a:rPr lang="es-ES" dirty="0" smtClean="0"/>
            <a:t>Argumentación </a:t>
          </a:r>
          <a:endParaRPr lang="es-ES" dirty="0"/>
        </a:p>
      </dgm:t>
    </dgm:pt>
    <dgm:pt modelId="{74013E4A-A2E7-48E8-9047-DCD6BC696DEA}" type="parTrans" cxnId="{1FCAA8F9-49B4-4CA6-9FE2-19E47DF5B9F0}">
      <dgm:prSet/>
      <dgm:spPr/>
      <dgm:t>
        <a:bodyPr/>
        <a:lstStyle/>
        <a:p>
          <a:endParaRPr lang="es-ES"/>
        </a:p>
      </dgm:t>
    </dgm:pt>
    <dgm:pt modelId="{536AE334-6F56-4A42-BAC3-DBDF489E77EF}" type="sibTrans" cxnId="{1FCAA8F9-49B4-4CA6-9FE2-19E47DF5B9F0}">
      <dgm:prSet/>
      <dgm:spPr/>
      <dgm:t>
        <a:bodyPr/>
        <a:lstStyle/>
        <a:p>
          <a:endParaRPr lang="es-ES"/>
        </a:p>
      </dgm:t>
    </dgm:pt>
    <dgm:pt modelId="{00B73F8F-60B2-4A98-9EE8-B52A8514B3B2}" type="pres">
      <dgm:prSet presAssocID="{2CB3223A-48A2-4135-9F35-FD3C76302B8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D759AAF-CB78-4EC0-BB42-0BE7FD5067AE}" type="pres">
      <dgm:prSet presAssocID="{DB4DEE0B-6243-42A7-9C94-EAFD9E954C61}" presName="parentLin" presStyleCnt="0"/>
      <dgm:spPr/>
    </dgm:pt>
    <dgm:pt modelId="{29D6128E-3676-4BD4-AD9E-A7E7A12ECB01}" type="pres">
      <dgm:prSet presAssocID="{DB4DEE0B-6243-42A7-9C94-EAFD9E954C61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67B92467-7738-465D-8DB6-B1984CC71B27}" type="pres">
      <dgm:prSet presAssocID="{DB4DEE0B-6243-42A7-9C94-EAFD9E954C6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1C2544E-31C1-4A4A-B3B5-DFFEC7D2CDA2}" type="pres">
      <dgm:prSet presAssocID="{DB4DEE0B-6243-42A7-9C94-EAFD9E954C61}" presName="negativeSpace" presStyleCnt="0"/>
      <dgm:spPr/>
    </dgm:pt>
    <dgm:pt modelId="{9BA0F6F1-CED2-4363-AB46-14C98973A9CF}" type="pres">
      <dgm:prSet presAssocID="{DB4DEE0B-6243-42A7-9C94-EAFD9E954C61}" presName="childText" presStyleLbl="conFgAcc1" presStyleIdx="0" presStyleCnt="3">
        <dgm:presLayoutVars>
          <dgm:bulletEnabled val="1"/>
        </dgm:presLayoutVars>
      </dgm:prSet>
      <dgm:spPr/>
    </dgm:pt>
    <dgm:pt modelId="{2BB44F54-D423-41F4-89A5-681C9951128E}" type="pres">
      <dgm:prSet presAssocID="{044020B0-A608-47A8-87C7-92858B76C7A3}" presName="spaceBetweenRectangles" presStyleCnt="0"/>
      <dgm:spPr/>
    </dgm:pt>
    <dgm:pt modelId="{AB1D14D9-B8B1-4A6F-9484-473F76EC3875}" type="pres">
      <dgm:prSet presAssocID="{36D0E7B9-0249-4358-B0ED-A1E9A05D5945}" presName="parentLin" presStyleCnt="0"/>
      <dgm:spPr/>
    </dgm:pt>
    <dgm:pt modelId="{91EF1D5B-54F7-4DB5-9FEB-5903C3EC64A2}" type="pres">
      <dgm:prSet presAssocID="{36D0E7B9-0249-4358-B0ED-A1E9A05D5945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C03D6D35-D52B-4FE9-837E-9B6C49C614E3}" type="pres">
      <dgm:prSet presAssocID="{36D0E7B9-0249-4358-B0ED-A1E9A05D594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D84C0B5-E030-4A37-826E-1D5B05FFA0FF}" type="pres">
      <dgm:prSet presAssocID="{36D0E7B9-0249-4358-B0ED-A1E9A05D5945}" presName="negativeSpace" presStyleCnt="0"/>
      <dgm:spPr/>
    </dgm:pt>
    <dgm:pt modelId="{356C52AF-C704-4C6A-9360-E9C678C2B5A9}" type="pres">
      <dgm:prSet presAssocID="{36D0E7B9-0249-4358-B0ED-A1E9A05D5945}" presName="childText" presStyleLbl="conFgAcc1" presStyleIdx="1" presStyleCnt="3">
        <dgm:presLayoutVars>
          <dgm:bulletEnabled val="1"/>
        </dgm:presLayoutVars>
      </dgm:prSet>
      <dgm:spPr/>
    </dgm:pt>
    <dgm:pt modelId="{2B1672C5-A750-4182-B55B-4F01DAA411D4}" type="pres">
      <dgm:prSet presAssocID="{F20FBC00-B2CF-482C-9564-2D2237A7250B}" presName="spaceBetweenRectangles" presStyleCnt="0"/>
      <dgm:spPr/>
    </dgm:pt>
    <dgm:pt modelId="{6ECC558E-2D4E-419A-9A44-246EE7781AFF}" type="pres">
      <dgm:prSet presAssocID="{B0FE4F0C-5286-458F-804A-9AF984A6B6A2}" presName="parentLin" presStyleCnt="0"/>
      <dgm:spPr/>
    </dgm:pt>
    <dgm:pt modelId="{B08FF8C7-DD9D-4B32-B87D-F7448059B2FA}" type="pres">
      <dgm:prSet presAssocID="{B0FE4F0C-5286-458F-804A-9AF984A6B6A2}" presName="parentLeftMargin" presStyleLbl="node1" presStyleIdx="1" presStyleCnt="3"/>
      <dgm:spPr/>
      <dgm:t>
        <a:bodyPr/>
        <a:lstStyle/>
        <a:p>
          <a:endParaRPr lang="es-ES"/>
        </a:p>
      </dgm:t>
    </dgm:pt>
    <dgm:pt modelId="{EC901753-BB4D-4628-9ED0-F23435A8B29E}" type="pres">
      <dgm:prSet presAssocID="{B0FE4F0C-5286-458F-804A-9AF984A6B6A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58D5F77-191E-42E1-98F5-2A1C49DFE58F}" type="pres">
      <dgm:prSet presAssocID="{B0FE4F0C-5286-458F-804A-9AF984A6B6A2}" presName="negativeSpace" presStyleCnt="0"/>
      <dgm:spPr/>
    </dgm:pt>
    <dgm:pt modelId="{E9FA6A2B-4C91-464D-895D-B8C3DFE8856D}" type="pres">
      <dgm:prSet presAssocID="{B0FE4F0C-5286-458F-804A-9AF984A6B6A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FCAA8F9-49B4-4CA6-9FE2-19E47DF5B9F0}" srcId="{2CB3223A-48A2-4135-9F35-FD3C76302B8F}" destId="{B0FE4F0C-5286-458F-804A-9AF984A6B6A2}" srcOrd="2" destOrd="0" parTransId="{74013E4A-A2E7-48E8-9047-DCD6BC696DEA}" sibTransId="{536AE334-6F56-4A42-BAC3-DBDF489E77EF}"/>
    <dgm:cxn modelId="{987E398B-2C2E-4405-B569-B6554050D3BD}" srcId="{2CB3223A-48A2-4135-9F35-FD3C76302B8F}" destId="{36D0E7B9-0249-4358-B0ED-A1E9A05D5945}" srcOrd="1" destOrd="0" parTransId="{38E59DBF-C9C6-465B-B0B3-EA010E41F20F}" sibTransId="{F20FBC00-B2CF-482C-9564-2D2237A7250B}"/>
    <dgm:cxn modelId="{DE78D17C-DDCF-4123-B757-1413E350A41C}" type="presOf" srcId="{B0FE4F0C-5286-458F-804A-9AF984A6B6A2}" destId="{EC901753-BB4D-4628-9ED0-F23435A8B29E}" srcOrd="1" destOrd="0" presId="urn:microsoft.com/office/officeart/2005/8/layout/list1"/>
    <dgm:cxn modelId="{3E35A0B9-EFD8-482C-9674-91191D68D7F8}" type="presOf" srcId="{DB4DEE0B-6243-42A7-9C94-EAFD9E954C61}" destId="{29D6128E-3676-4BD4-AD9E-A7E7A12ECB01}" srcOrd="0" destOrd="0" presId="urn:microsoft.com/office/officeart/2005/8/layout/list1"/>
    <dgm:cxn modelId="{59CA7442-F4E6-4D79-920B-9A8E98451D6C}" type="presOf" srcId="{DB4DEE0B-6243-42A7-9C94-EAFD9E954C61}" destId="{67B92467-7738-465D-8DB6-B1984CC71B27}" srcOrd="1" destOrd="0" presId="urn:microsoft.com/office/officeart/2005/8/layout/list1"/>
    <dgm:cxn modelId="{BF5F6C86-1D0E-434A-AD90-F79C6D32916C}" type="presOf" srcId="{36D0E7B9-0249-4358-B0ED-A1E9A05D5945}" destId="{91EF1D5B-54F7-4DB5-9FEB-5903C3EC64A2}" srcOrd="0" destOrd="0" presId="urn:microsoft.com/office/officeart/2005/8/layout/list1"/>
    <dgm:cxn modelId="{C6E3C5EC-803B-47DC-BD4F-16631C02DE33}" type="presOf" srcId="{36D0E7B9-0249-4358-B0ED-A1E9A05D5945}" destId="{C03D6D35-D52B-4FE9-837E-9B6C49C614E3}" srcOrd="1" destOrd="0" presId="urn:microsoft.com/office/officeart/2005/8/layout/list1"/>
    <dgm:cxn modelId="{4402E6F8-B4FE-4D54-8A10-7BA300D6BDEC}" type="presOf" srcId="{2CB3223A-48A2-4135-9F35-FD3C76302B8F}" destId="{00B73F8F-60B2-4A98-9EE8-B52A8514B3B2}" srcOrd="0" destOrd="0" presId="urn:microsoft.com/office/officeart/2005/8/layout/list1"/>
    <dgm:cxn modelId="{4C91A8AF-3DE8-491A-BDFF-4C81688DA75E}" srcId="{2CB3223A-48A2-4135-9F35-FD3C76302B8F}" destId="{DB4DEE0B-6243-42A7-9C94-EAFD9E954C61}" srcOrd="0" destOrd="0" parTransId="{6820D787-A441-49E2-B3EF-7163F056282B}" sibTransId="{044020B0-A608-47A8-87C7-92858B76C7A3}"/>
    <dgm:cxn modelId="{7495C39C-4990-4064-8BFE-9B94E47F70D9}" type="presOf" srcId="{B0FE4F0C-5286-458F-804A-9AF984A6B6A2}" destId="{B08FF8C7-DD9D-4B32-B87D-F7448059B2FA}" srcOrd="0" destOrd="0" presId="urn:microsoft.com/office/officeart/2005/8/layout/list1"/>
    <dgm:cxn modelId="{EA21D979-B474-4785-853D-9D4FCBEFFE45}" type="presParOf" srcId="{00B73F8F-60B2-4A98-9EE8-B52A8514B3B2}" destId="{9D759AAF-CB78-4EC0-BB42-0BE7FD5067AE}" srcOrd="0" destOrd="0" presId="urn:microsoft.com/office/officeart/2005/8/layout/list1"/>
    <dgm:cxn modelId="{7A8B9055-DD39-4B2C-8393-F7044392B6A1}" type="presParOf" srcId="{9D759AAF-CB78-4EC0-BB42-0BE7FD5067AE}" destId="{29D6128E-3676-4BD4-AD9E-A7E7A12ECB01}" srcOrd="0" destOrd="0" presId="urn:microsoft.com/office/officeart/2005/8/layout/list1"/>
    <dgm:cxn modelId="{AECFF8EF-7D52-4837-A632-D46C3BE24B33}" type="presParOf" srcId="{9D759AAF-CB78-4EC0-BB42-0BE7FD5067AE}" destId="{67B92467-7738-465D-8DB6-B1984CC71B27}" srcOrd="1" destOrd="0" presId="urn:microsoft.com/office/officeart/2005/8/layout/list1"/>
    <dgm:cxn modelId="{4BBF215C-87A2-4F43-A16A-AE5D35F38CD0}" type="presParOf" srcId="{00B73F8F-60B2-4A98-9EE8-B52A8514B3B2}" destId="{81C2544E-31C1-4A4A-B3B5-DFFEC7D2CDA2}" srcOrd="1" destOrd="0" presId="urn:microsoft.com/office/officeart/2005/8/layout/list1"/>
    <dgm:cxn modelId="{0B68392C-A101-499B-935A-689A5B81F50B}" type="presParOf" srcId="{00B73F8F-60B2-4A98-9EE8-B52A8514B3B2}" destId="{9BA0F6F1-CED2-4363-AB46-14C98973A9CF}" srcOrd="2" destOrd="0" presId="urn:microsoft.com/office/officeart/2005/8/layout/list1"/>
    <dgm:cxn modelId="{0F669278-651F-4D5A-9229-7ADF00C777E0}" type="presParOf" srcId="{00B73F8F-60B2-4A98-9EE8-B52A8514B3B2}" destId="{2BB44F54-D423-41F4-89A5-681C9951128E}" srcOrd="3" destOrd="0" presId="urn:microsoft.com/office/officeart/2005/8/layout/list1"/>
    <dgm:cxn modelId="{69D1871C-EB00-41DE-9E30-1F8B993E869B}" type="presParOf" srcId="{00B73F8F-60B2-4A98-9EE8-B52A8514B3B2}" destId="{AB1D14D9-B8B1-4A6F-9484-473F76EC3875}" srcOrd="4" destOrd="0" presId="urn:microsoft.com/office/officeart/2005/8/layout/list1"/>
    <dgm:cxn modelId="{69802A8D-9497-427B-9DCA-1DDEE2DF7FE3}" type="presParOf" srcId="{AB1D14D9-B8B1-4A6F-9484-473F76EC3875}" destId="{91EF1D5B-54F7-4DB5-9FEB-5903C3EC64A2}" srcOrd="0" destOrd="0" presId="urn:microsoft.com/office/officeart/2005/8/layout/list1"/>
    <dgm:cxn modelId="{3AEAE65A-96BC-4A8C-A24A-1542AC25B5A3}" type="presParOf" srcId="{AB1D14D9-B8B1-4A6F-9484-473F76EC3875}" destId="{C03D6D35-D52B-4FE9-837E-9B6C49C614E3}" srcOrd="1" destOrd="0" presId="urn:microsoft.com/office/officeart/2005/8/layout/list1"/>
    <dgm:cxn modelId="{0B4A6A0F-EE8F-46DC-B658-CB4A9BCE826A}" type="presParOf" srcId="{00B73F8F-60B2-4A98-9EE8-B52A8514B3B2}" destId="{CD84C0B5-E030-4A37-826E-1D5B05FFA0FF}" srcOrd="5" destOrd="0" presId="urn:microsoft.com/office/officeart/2005/8/layout/list1"/>
    <dgm:cxn modelId="{BF327BDA-7106-4BA9-AC07-92386513E161}" type="presParOf" srcId="{00B73F8F-60B2-4A98-9EE8-B52A8514B3B2}" destId="{356C52AF-C704-4C6A-9360-E9C678C2B5A9}" srcOrd="6" destOrd="0" presId="urn:microsoft.com/office/officeart/2005/8/layout/list1"/>
    <dgm:cxn modelId="{8BE4ACCC-6573-4BA7-9453-148BD53EA614}" type="presParOf" srcId="{00B73F8F-60B2-4A98-9EE8-B52A8514B3B2}" destId="{2B1672C5-A750-4182-B55B-4F01DAA411D4}" srcOrd="7" destOrd="0" presId="urn:microsoft.com/office/officeart/2005/8/layout/list1"/>
    <dgm:cxn modelId="{2382C723-20E5-4465-88CC-F65E93CC36EB}" type="presParOf" srcId="{00B73F8F-60B2-4A98-9EE8-B52A8514B3B2}" destId="{6ECC558E-2D4E-419A-9A44-246EE7781AFF}" srcOrd="8" destOrd="0" presId="urn:microsoft.com/office/officeart/2005/8/layout/list1"/>
    <dgm:cxn modelId="{45A367D6-F9B5-46A9-B38F-CDCD44983C95}" type="presParOf" srcId="{6ECC558E-2D4E-419A-9A44-246EE7781AFF}" destId="{B08FF8C7-DD9D-4B32-B87D-F7448059B2FA}" srcOrd="0" destOrd="0" presId="urn:microsoft.com/office/officeart/2005/8/layout/list1"/>
    <dgm:cxn modelId="{AC48131D-A083-48E8-8690-2E8E11461092}" type="presParOf" srcId="{6ECC558E-2D4E-419A-9A44-246EE7781AFF}" destId="{EC901753-BB4D-4628-9ED0-F23435A8B29E}" srcOrd="1" destOrd="0" presId="urn:microsoft.com/office/officeart/2005/8/layout/list1"/>
    <dgm:cxn modelId="{A36804C4-727E-4069-8010-7ED8355B411E}" type="presParOf" srcId="{00B73F8F-60B2-4A98-9EE8-B52A8514B3B2}" destId="{C58D5F77-191E-42E1-98F5-2A1C49DFE58F}" srcOrd="9" destOrd="0" presId="urn:microsoft.com/office/officeart/2005/8/layout/list1"/>
    <dgm:cxn modelId="{E3651FE1-2686-45D6-9378-0184E05A2A99}" type="presParOf" srcId="{00B73F8F-60B2-4A98-9EE8-B52A8514B3B2}" destId="{E9FA6A2B-4C91-464D-895D-B8C3DFE8856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98BE5E-BC5C-40B9-BB4D-B7BCF65A656F}" type="doc">
      <dgm:prSet loTypeId="urn:microsoft.com/office/officeart/2005/8/layout/hList6" loCatId="list" qsTypeId="urn:microsoft.com/office/officeart/2005/8/quickstyle/3d6" qsCatId="3D" csTypeId="urn:microsoft.com/office/officeart/2005/8/colors/colorful4" csCatId="colorful" phldr="1"/>
      <dgm:spPr/>
      <dgm:t>
        <a:bodyPr/>
        <a:lstStyle/>
        <a:p>
          <a:endParaRPr lang="es-MX"/>
        </a:p>
      </dgm:t>
    </dgm:pt>
    <dgm:pt modelId="{2AC3377B-E7EE-4001-9A9F-68C2442AEB62}">
      <dgm:prSet/>
      <dgm:spPr/>
      <dgm:t>
        <a:bodyPr/>
        <a:lstStyle/>
        <a:p>
          <a:pPr rtl="0"/>
          <a:r>
            <a:rPr lang="es-ES_tradnl" dirty="0" smtClean="0"/>
            <a:t>La confiabilidad</a:t>
          </a:r>
          <a:endParaRPr lang="es-MX" dirty="0"/>
        </a:p>
      </dgm:t>
    </dgm:pt>
    <dgm:pt modelId="{91FEBA3E-52F1-4A6D-AFCC-E7D0B5EAC976}" type="parTrans" cxnId="{BA40485D-0A93-41B9-9B93-002B1BE56726}">
      <dgm:prSet/>
      <dgm:spPr/>
      <dgm:t>
        <a:bodyPr/>
        <a:lstStyle/>
        <a:p>
          <a:endParaRPr lang="es-MX"/>
        </a:p>
      </dgm:t>
    </dgm:pt>
    <dgm:pt modelId="{7B3FD3B9-82C0-4946-A876-8C5FC994174A}" type="sibTrans" cxnId="{BA40485D-0A93-41B9-9B93-002B1BE56726}">
      <dgm:prSet/>
      <dgm:spPr/>
      <dgm:t>
        <a:bodyPr/>
        <a:lstStyle/>
        <a:p>
          <a:endParaRPr lang="es-MX"/>
        </a:p>
      </dgm:t>
    </dgm:pt>
    <dgm:pt modelId="{E672E8CB-9EA0-40AD-8C3D-727EE9A2858A}">
      <dgm:prSet/>
      <dgm:spPr/>
      <dgm:t>
        <a:bodyPr/>
        <a:lstStyle/>
        <a:p>
          <a:pPr rtl="0"/>
          <a:r>
            <a:rPr lang="es-ES_tradnl" dirty="0" smtClean="0"/>
            <a:t>La economía de calificación</a:t>
          </a:r>
          <a:endParaRPr lang="es-ES_tradnl" dirty="0"/>
        </a:p>
      </dgm:t>
    </dgm:pt>
    <dgm:pt modelId="{D8BB7BB2-0038-440A-94DD-367D2454999E}" type="parTrans" cxnId="{E27D2619-F46F-46ED-A176-2D2CCA03C536}">
      <dgm:prSet/>
      <dgm:spPr/>
      <dgm:t>
        <a:bodyPr/>
        <a:lstStyle/>
        <a:p>
          <a:endParaRPr lang="es-MX"/>
        </a:p>
      </dgm:t>
    </dgm:pt>
    <dgm:pt modelId="{DCD6311A-A883-4C1F-87BE-7F6AB75172E0}" type="sibTrans" cxnId="{E27D2619-F46F-46ED-A176-2D2CCA03C536}">
      <dgm:prSet/>
      <dgm:spPr/>
      <dgm:t>
        <a:bodyPr/>
        <a:lstStyle/>
        <a:p>
          <a:endParaRPr lang="es-MX"/>
        </a:p>
      </dgm:t>
    </dgm:pt>
    <dgm:pt modelId="{5A831276-5394-4A16-9561-34FD16FD312D}">
      <dgm:prSet/>
      <dgm:spPr/>
      <dgm:t>
        <a:bodyPr/>
        <a:lstStyle/>
        <a:p>
          <a:pPr rtl="0"/>
          <a:r>
            <a:rPr lang="es-ES_tradnl" dirty="0" smtClean="0"/>
            <a:t>Muestreo adecuado de contenidos</a:t>
          </a:r>
          <a:endParaRPr lang="es-MX" dirty="0"/>
        </a:p>
      </dgm:t>
    </dgm:pt>
    <dgm:pt modelId="{964C0523-779A-4B0B-AEFE-63FC7E512F93}" type="parTrans" cxnId="{D88C059F-08DF-4755-9839-B32739EAC405}">
      <dgm:prSet/>
      <dgm:spPr/>
      <dgm:t>
        <a:bodyPr/>
        <a:lstStyle/>
        <a:p>
          <a:endParaRPr lang="es-MX"/>
        </a:p>
      </dgm:t>
    </dgm:pt>
    <dgm:pt modelId="{5C3E1A72-346B-4493-A02E-A6624B00422F}" type="sibTrans" cxnId="{D88C059F-08DF-4755-9839-B32739EAC405}">
      <dgm:prSet/>
      <dgm:spPr/>
      <dgm:t>
        <a:bodyPr/>
        <a:lstStyle/>
        <a:p>
          <a:endParaRPr lang="es-MX"/>
        </a:p>
      </dgm:t>
    </dgm:pt>
    <dgm:pt modelId="{35E21B46-8079-4311-8878-60770D41F7C4}" type="pres">
      <dgm:prSet presAssocID="{EB98BE5E-BC5C-40B9-BB4D-B7BCF65A656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71CE194C-DE51-43F5-903E-CACEAACB3A93}" type="pres">
      <dgm:prSet presAssocID="{2AC3377B-E7EE-4001-9A9F-68C2442AEB6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C070661-9074-4E57-A125-59CA0F6E9FEF}" type="pres">
      <dgm:prSet presAssocID="{7B3FD3B9-82C0-4946-A876-8C5FC994174A}" presName="sibTrans" presStyleCnt="0"/>
      <dgm:spPr/>
    </dgm:pt>
    <dgm:pt modelId="{DC39E56A-A43E-4C2D-8595-1F9555A06154}" type="pres">
      <dgm:prSet presAssocID="{E672E8CB-9EA0-40AD-8C3D-727EE9A2858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AEAE1DC-240E-4340-AF10-922963E62656}" type="pres">
      <dgm:prSet presAssocID="{DCD6311A-A883-4C1F-87BE-7F6AB75172E0}" presName="sibTrans" presStyleCnt="0"/>
      <dgm:spPr/>
    </dgm:pt>
    <dgm:pt modelId="{12A595D2-1F21-407F-811D-70C93CD163B4}" type="pres">
      <dgm:prSet presAssocID="{5A831276-5394-4A16-9561-34FD16FD312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AFAB0D40-8BAE-457D-9F00-B18C64F2F3BB}" type="presOf" srcId="{5A831276-5394-4A16-9561-34FD16FD312D}" destId="{12A595D2-1F21-407F-811D-70C93CD163B4}" srcOrd="0" destOrd="0" presId="urn:microsoft.com/office/officeart/2005/8/layout/hList6"/>
    <dgm:cxn modelId="{5687FF63-454E-4E10-9196-DA67FC082AA8}" type="presOf" srcId="{E672E8CB-9EA0-40AD-8C3D-727EE9A2858A}" destId="{DC39E56A-A43E-4C2D-8595-1F9555A06154}" srcOrd="0" destOrd="0" presId="urn:microsoft.com/office/officeart/2005/8/layout/hList6"/>
    <dgm:cxn modelId="{4671B23E-FD31-4D05-A0B0-E25700B1E307}" type="presOf" srcId="{EB98BE5E-BC5C-40B9-BB4D-B7BCF65A656F}" destId="{35E21B46-8079-4311-8878-60770D41F7C4}" srcOrd="0" destOrd="0" presId="urn:microsoft.com/office/officeart/2005/8/layout/hList6"/>
    <dgm:cxn modelId="{BA40485D-0A93-41B9-9B93-002B1BE56726}" srcId="{EB98BE5E-BC5C-40B9-BB4D-B7BCF65A656F}" destId="{2AC3377B-E7EE-4001-9A9F-68C2442AEB62}" srcOrd="0" destOrd="0" parTransId="{91FEBA3E-52F1-4A6D-AFCC-E7D0B5EAC976}" sibTransId="{7B3FD3B9-82C0-4946-A876-8C5FC994174A}"/>
    <dgm:cxn modelId="{5F424D03-1FBE-4303-9076-13BD6D66B7D3}" type="presOf" srcId="{2AC3377B-E7EE-4001-9A9F-68C2442AEB62}" destId="{71CE194C-DE51-43F5-903E-CACEAACB3A93}" srcOrd="0" destOrd="0" presId="urn:microsoft.com/office/officeart/2005/8/layout/hList6"/>
    <dgm:cxn modelId="{D88C059F-08DF-4755-9839-B32739EAC405}" srcId="{EB98BE5E-BC5C-40B9-BB4D-B7BCF65A656F}" destId="{5A831276-5394-4A16-9561-34FD16FD312D}" srcOrd="2" destOrd="0" parTransId="{964C0523-779A-4B0B-AEFE-63FC7E512F93}" sibTransId="{5C3E1A72-346B-4493-A02E-A6624B00422F}"/>
    <dgm:cxn modelId="{E27D2619-F46F-46ED-A176-2D2CCA03C536}" srcId="{EB98BE5E-BC5C-40B9-BB4D-B7BCF65A656F}" destId="{E672E8CB-9EA0-40AD-8C3D-727EE9A2858A}" srcOrd="1" destOrd="0" parTransId="{D8BB7BB2-0038-440A-94DD-367D2454999E}" sibTransId="{DCD6311A-A883-4C1F-87BE-7F6AB75172E0}"/>
    <dgm:cxn modelId="{89822511-F358-4A2E-8E30-E12034392CCF}" type="presParOf" srcId="{35E21B46-8079-4311-8878-60770D41F7C4}" destId="{71CE194C-DE51-43F5-903E-CACEAACB3A93}" srcOrd="0" destOrd="0" presId="urn:microsoft.com/office/officeart/2005/8/layout/hList6"/>
    <dgm:cxn modelId="{F13F4E49-BDCB-47A4-8D8F-D58BAF4274EA}" type="presParOf" srcId="{35E21B46-8079-4311-8878-60770D41F7C4}" destId="{5C070661-9074-4E57-A125-59CA0F6E9FEF}" srcOrd="1" destOrd="0" presId="urn:microsoft.com/office/officeart/2005/8/layout/hList6"/>
    <dgm:cxn modelId="{DDABF6BF-8298-4118-AE96-42F374F06EBE}" type="presParOf" srcId="{35E21B46-8079-4311-8878-60770D41F7C4}" destId="{DC39E56A-A43E-4C2D-8595-1F9555A06154}" srcOrd="2" destOrd="0" presId="urn:microsoft.com/office/officeart/2005/8/layout/hList6"/>
    <dgm:cxn modelId="{A361E655-4A71-4D86-A912-193ADB683A07}" type="presParOf" srcId="{35E21B46-8079-4311-8878-60770D41F7C4}" destId="{9AEAE1DC-240E-4340-AF10-922963E62656}" srcOrd="3" destOrd="0" presId="urn:microsoft.com/office/officeart/2005/8/layout/hList6"/>
    <dgm:cxn modelId="{6E4A59FD-90EC-4A5E-9FAA-3E4EAEB5BD28}" type="presParOf" srcId="{35E21B46-8079-4311-8878-60770D41F7C4}" destId="{12A595D2-1F21-407F-811D-70C93CD163B4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9DE73D-337C-460E-9673-13BA0CD5A98D}">
      <dsp:nvSpPr>
        <dsp:cNvPr id="0" name=""/>
        <dsp:cNvSpPr/>
      </dsp:nvSpPr>
      <dsp:spPr>
        <a:xfrm>
          <a:off x="1411427" y="264159"/>
          <a:ext cx="3413760" cy="3413760"/>
        </a:xfrm>
        <a:prstGeom prst="pie">
          <a:avLst>
            <a:gd name="adj1" fmla="val 16200000"/>
            <a:gd name="adj2" fmla="val 18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Campo</a:t>
          </a:r>
          <a:endParaRPr lang="es-ES" sz="2400" kern="1200" dirty="0"/>
        </a:p>
      </dsp:txBody>
      <dsp:txXfrm>
        <a:off x="3210560" y="987551"/>
        <a:ext cx="1219200" cy="1016000"/>
      </dsp:txXfrm>
    </dsp:sp>
    <dsp:sp modelId="{A4CED7D3-59FF-426C-8D6B-3608006F0775}">
      <dsp:nvSpPr>
        <dsp:cNvPr id="0" name=""/>
        <dsp:cNvSpPr/>
      </dsp:nvSpPr>
      <dsp:spPr>
        <a:xfrm>
          <a:off x="1341120" y="386079"/>
          <a:ext cx="3413760" cy="3413760"/>
        </a:xfrm>
        <a:prstGeom prst="pie">
          <a:avLst>
            <a:gd name="adj1" fmla="val 1800000"/>
            <a:gd name="adj2" fmla="val 9000000"/>
          </a:avLst>
        </a:prstGeom>
        <a:solidFill>
          <a:schemeClr val="accent5">
            <a:hueOff val="1339988"/>
            <a:satOff val="-9317"/>
            <a:lumOff val="-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Tema </a:t>
          </a:r>
          <a:endParaRPr lang="es-ES" sz="2400" kern="1200" dirty="0"/>
        </a:p>
      </dsp:txBody>
      <dsp:txXfrm>
        <a:off x="2153920" y="2600960"/>
        <a:ext cx="1828800" cy="894080"/>
      </dsp:txXfrm>
    </dsp:sp>
    <dsp:sp modelId="{A87F875C-A1EB-40B4-BDC0-9F466DC3C92A}">
      <dsp:nvSpPr>
        <dsp:cNvPr id="0" name=""/>
        <dsp:cNvSpPr/>
      </dsp:nvSpPr>
      <dsp:spPr>
        <a:xfrm>
          <a:off x="1270812" y="264159"/>
          <a:ext cx="3413760" cy="3413760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hueOff val="2679977"/>
            <a:satOff val="-18634"/>
            <a:lumOff val="-235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Grupo temático</a:t>
          </a:r>
          <a:endParaRPr lang="es-ES" sz="2400" kern="1200" dirty="0"/>
        </a:p>
      </dsp:txBody>
      <dsp:txXfrm>
        <a:off x="1666240" y="987551"/>
        <a:ext cx="1219200" cy="1016000"/>
      </dsp:txXfrm>
    </dsp:sp>
    <dsp:sp modelId="{E3E7B3F1-6258-4383-B5E6-647798BE7748}">
      <dsp:nvSpPr>
        <dsp:cNvPr id="0" name=""/>
        <dsp:cNvSpPr/>
      </dsp:nvSpPr>
      <dsp:spPr>
        <a:xfrm>
          <a:off x="1200380" y="52831"/>
          <a:ext cx="3836416" cy="383641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31E73-03BF-4C8C-8A24-2BDF5C1B39E8}">
      <dsp:nvSpPr>
        <dsp:cNvPr id="0" name=""/>
        <dsp:cNvSpPr/>
      </dsp:nvSpPr>
      <dsp:spPr>
        <a:xfrm>
          <a:off x="1129792" y="174536"/>
          <a:ext cx="3836416" cy="383641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5">
            <a:hueOff val="1339988"/>
            <a:satOff val="-9317"/>
            <a:lumOff val="-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E9EDD-81D8-471C-A0CB-E368CA15C776}">
      <dsp:nvSpPr>
        <dsp:cNvPr id="0" name=""/>
        <dsp:cNvSpPr/>
      </dsp:nvSpPr>
      <dsp:spPr>
        <a:xfrm>
          <a:off x="1059203" y="52831"/>
          <a:ext cx="3836416" cy="383641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5">
            <a:hueOff val="2679977"/>
            <a:satOff val="-18634"/>
            <a:lumOff val="-23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0F6F1-CED2-4363-AB46-14C98973A9CF}">
      <dsp:nvSpPr>
        <dsp:cNvPr id="0" name=""/>
        <dsp:cNvSpPr/>
      </dsp:nvSpPr>
      <dsp:spPr>
        <a:xfrm>
          <a:off x="0" y="469709"/>
          <a:ext cx="6777037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92467-7738-465D-8DB6-B1984CC71B27}">
      <dsp:nvSpPr>
        <dsp:cNvPr id="0" name=""/>
        <dsp:cNvSpPr/>
      </dsp:nvSpPr>
      <dsp:spPr>
        <a:xfrm>
          <a:off x="338851" y="56429"/>
          <a:ext cx="4743925" cy="826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309" tIns="0" rIns="179309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Planteamiento </a:t>
          </a:r>
          <a:endParaRPr lang="es-ES" sz="2800" kern="1200" dirty="0"/>
        </a:p>
      </dsp:txBody>
      <dsp:txXfrm>
        <a:off x="379200" y="96778"/>
        <a:ext cx="4663227" cy="745862"/>
      </dsp:txXfrm>
    </dsp:sp>
    <dsp:sp modelId="{356C52AF-C704-4C6A-9360-E9C678C2B5A9}">
      <dsp:nvSpPr>
        <dsp:cNvPr id="0" name=""/>
        <dsp:cNvSpPr/>
      </dsp:nvSpPr>
      <dsp:spPr>
        <a:xfrm>
          <a:off x="0" y="1739790"/>
          <a:ext cx="6777037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1888085"/>
              <a:satOff val="18770"/>
              <a:lumOff val="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3D6D35-D52B-4FE9-837E-9B6C49C614E3}">
      <dsp:nvSpPr>
        <dsp:cNvPr id="0" name=""/>
        <dsp:cNvSpPr/>
      </dsp:nvSpPr>
      <dsp:spPr>
        <a:xfrm>
          <a:off x="338851" y="1326509"/>
          <a:ext cx="4743925" cy="826560"/>
        </a:xfrm>
        <a:prstGeom prst="roundRect">
          <a:avLst/>
        </a:prstGeom>
        <a:solidFill>
          <a:schemeClr val="accent3">
            <a:hueOff val="1888085"/>
            <a:satOff val="18770"/>
            <a:lumOff val="20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309" tIns="0" rIns="179309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Opciones de respuesta</a:t>
          </a:r>
          <a:endParaRPr lang="es-ES" sz="2800" kern="1200" dirty="0"/>
        </a:p>
      </dsp:txBody>
      <dsp:txXfrm>
        <a:off x="379200" y="1366858"/>
        <a:ext cx="4663227" cy="745862"/>
      </dsp:txXfrm>
    </dsp:sp>
    <dsp:sp modelId="{E9FA6A2B-4C91-464D-895D-B8C3DFE8856D}">
      <dsp:nvSpPr>
        <dsp:cNvPr id="0" name=""/>
        <dsp:cNvSpPr/>
      </dsp:nvSpPr>
      <dsp:spPr>
        <a:xfrm>
          <a:off x="0" y="3009870"/>
          <a:ext cx="6777037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3776170"/>
              <a:satOff val="37541"/>
              <a:lumOff val="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01753-BB4D-4628-9ED0-F23435A8B29E}">
      <dsp:nvSpPr>
        <dsp:cNvPr id="0" name=""/>
        <dsp:cNvSpPr/>
      </dsp:nvSpPr>
      <dsp:spPr>
        <a:xfrm>
          <a:off x="338851" y="2596590"/>
          <a:ext cx="4743925" cy="826560"/>
        </a:xfrm>
        <a:prstGeom prst="roundRect">
          <a:avLst/>
        </a:prstGeom>
        <a:solidFill>
          <a:schemeClr val="accent3">
            <a:hueOff val="3776170"/>
            <a:satOff val="37541"/>
            <a:lumOff val="41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309" tIns="0" rIns="179309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Argumentación </a:t>
          </a:r>
          <a:endParaRPr lang="es-ES" sz="2800" kern="1200" dirty="0"/>
        </a:p>
      </dsp:txBody>
      <dsp:txXfrm>
        <a:off x="379200" y="2636939"/>
        <a:ext cx="4663227" cy="745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E194C-DE51-43F5-903E-CACEAACB3A93}">
      <dsp:nvSpPr>
        <dsp:cNvPr id="0" name=""/>
        <dsp:cNvSpPr/>
      </dsp:nvSpPr>
      <dsp:spPr>
        <a:xfrm rot="16200000">
          <a:off x="-104884" y="105737"/>
          <a:ext cx="2428322" cy="2216847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2393" bIns="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700" kern="1200" dirty="0" smtClean="0"/>
            <a:t>La confiabilidad</a:t>
          </a:r>
          <a:endParaRPr lang="es-MX" sz="2700" kern="1200" dirty="0"/>
        </a:p>
      </dsp:txBody>
      <dsp:txXfrm rot="5400000">
        <a:off x="854" y="485663"/>
        <a:ext cx="2216847" cy="1456994"/>
      </dsp:txXfrm>
    </dsp:sp>
    <dsp:sp modelId="{DC39E56A-A43E-4C2D-8595-1F9555A06154}">
      <dsp:nvSpPr>
        <dsp:cNvPr id="0" name=""/>
        <dsp:cNvSpPr/>
      </dsp:nvSpPr>
      <dsp:spPr>
        <a:xfrm rot="16200000">
          <a:off x="2278226" y="105737"/>
          <a:ext cx="2428322" cy="2216847"/>
        </a:xfrm>
        <a:prstGeom prst="flowChartManualOperation">
          <a:avLst/>
        </a:prstGeom>
        <a:solidFill>
          <a:schemeClr val="accent4">
            <a:hueOff val="-2282812"/>
            <a:satOff val="24021"/>
            <a:lumOff val="1373"/>
            <a:alphaOff val="0"/>
          </a:schemeClr>
        </a:soli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2393" bIns="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700" kern="1200" dirty="0" smtClean="0"/>
            <a:t>La economía de calificación</a:t>
          </a:r>
          <a:endParaRPr lang="es-ES_tradnl" sz="2700" kern="1200" dirty="0"/>
        </a:p>
      </dsp:txBody>
      <dsp:txXfrm rot="5400000">
        <a:off x="2383964" y="485663"/>
        <a:ext cx="2216847" cy="1456994"/>
      </dsp:txXfrm>
    </dsp:sp>
    <dsp:sp modelId="{12A595D2-1F21-407F-811D-70C93CD163B4}">
      <dsp:nvSpPr>
        <dsp:cNvPr id="0" name=""/>
        <dsp:cNvSpPr/>
      </dsp:nvSpPr>
      <dsp:spPr>
        <a:xfrm rot="16200000">
          <a:off x="4661338" y="105737"/>
          <a:ext cx="2428322" cy="2216847"/>
        </a:xfrm>
        <a:prstGeom prst="flowChartManualOperation">
          <a:avLst/>
        </a:prstGeom>
        <a:solidFill>
          <a:schemeClr val="accent4">
            <a:hueOff val="-4565624"/>
            <a:satOff val="48042"/>
            <a:lumOff val="2746"/>
            <a:alphaOff val="0"/>
          </a:schemeClr>
        </a:soli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2393" bIns="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700" kern="1200" dirty="0" smtClean="0"/>
            <a:t>Muestreo adecuado de contenidos</a:t>
          </a:r>
          <a:endParaRPr lang="es-MX" sz="2700" kern="1200" dirty="0"/>
        </a:p>
      </dsp:txBody>
      <dsp:txXfrm rot="5400000">
        <a:off x="4767076" y="485663"/>
        <a:ext cx="2216847" cy="1456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DAECC-97B1-43C0-B7F2-D804CC8DB6E8}" type="datetimeFigureOut">
              <a:rPr lang="es-ES" smtClean="0"/>
              <a:pPr/>
              <a:t>24/06/2014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EFE4-F234-4A0C-B8B7-A261D02A5B4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482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>
                <a:solidFill>
                  <a:prstClr val="black"/>
                </a:solidFill>
              </a:rPr>
              <a:t>ELABORACIÓN DE REACTIVOS</a:t>
            </a:r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8FE5F4-0A0C-41FE-8D65-553CE8D94859}" type="slidenum">
              <a:rPr lang="es-ES" smtClean="0">
                <a:solidFill>
                  <a:prstClr val="black"/>
                </a:solidFill>
              </a:rPr>
              <a:pPr/>
              <a:t>28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966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>
                <a:solidFill>
                  <a:prstClr val="black"/>
                </a:solidFill>
              </a:rPr>
              <a:t>ELABORACIÓN DE REACTIVOS</a:t>
            </a:r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8FE5F4-0A0C-41FE-8D65-553CE8D94859}" type="slidenum">
              <a:rPr lang="es-ES" smtClean="0">
                <a:solidFill>
                  <a:prstClr val="black"/>
                </a:solidFill>
              </a:rPr>
              <a:pPr/>
              <a:t>40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966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>
                <a:solidFill>
                  <a:prstClr val="black"/>
                </a:solidFill>
              </a:rPr>
              <a:t>ELABORACIÓN DE REACTIVOS</a:t>
            </a:r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8FE5F4-0A0C-41FE-8D65-553CE8D94859}" type="slidenum">
              <a:rPr lang="es-ES" smtClean="0">
                <a:solidFill>
                  <a:prstClr val="black"/>
                </a:solidFill>
              </a:rPr>
              <a:pPr/>
              <a:t>41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966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>
                <a:solidFill>
                  <a:prstClr val="black"/>
                </a:solidFill>
              </a:rPr>
              <a:t>ELABORACIÓN DE REACTIVOS</a:t>
            </a:r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8FE5F4-0A0C-41FE-8D65-553CE8D94859}" type="slidenum">
              <a:rPr lang="es-ES" smtClean="0">
                <a:solidFill>
                  <a:prstClr val="black"/>
                </a:solidFill>
              </a:rPr>
              <a:pPr/>
              <a:t>42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966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>
                <a:solidFill>
                  <a:prstClr val="black"/>
                </a:solidFill>
              </a:rPr>
              <a:t>ELABORACIÓN DE REACTIVOS</a:t>
            </a:r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8FE5F4-0A0C-41FE-8D65-553CE8D94859}" type="slidenum">
              <a:rPr lang="es-ES" smtClean="0">
                <a:solidFill>
                  <a:prstClr val="black"/>
                </a:solidFill>
              </a:rPr>
              <a:pPr/>
              <a:t>32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966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>
                <a:solidFill>
                  <a:prstClr val="black"/>
                </a:solidFill>
              </a:rPr>
              <a:t>ELABORACIÓN DE REACTIVOS</a:t>
            </a:r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8FE5F4-0A0C-41FE-8D65-553CE8D94859}" type="slidenum">
              <a:rPr lang="es-ES" smtClean="0">
                <a:solidFill>
                  <a:prstClr val="black"/>
                </a:solidFill>
              </a:rPr>
              <a:pPr/>
              <a:t>33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966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>
                <a:solidFill>
                  <a:prstClr val="black"/>
                </a:solidFill>
              </a:rPr>
              <a:t>ELABORACIÓN DE REACTIVOS</a:t>
            </a:r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8FE5F4-0A0C-41FE-8D65-553CE8D94859}" type="slidenum">
              <a:rPr lang="es-ES" smtClean="0">
                <a:solidFill>
                  <a:prstClr val="black"/>
                </a:solidFill>
              </a:rPr>
              <a:pPr/>
              <a:t>34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966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>
                <a:solidFill>
                  <a:prstClr val="black"/>
                </a:solidFill>
              </a:rPr>
              <a:t>ELABORACIÓN DE REACTIVOS</a:t>
            </a:r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8FE5F4-0A0C-41FE-8D65-553CE8D94859}" type="slidenum">
              <a:rPr lang="es-ES" smtClean="0">
                <a:solidFill>
                  <a:prstClr val="black"/>
                </a:solidFill>
              </a:rPr>
              <a:pPr/>
              <a:t>35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966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>
                <a:solidFill>
                  <a:prstClr val="black"/>
                </a:solidFill>
              </a:rPr>
              <a:t>ELABORACIÓN DE REACTIVOS</a:t>
            </a:r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8FE5F4-0A0C-41FE-8D65-553CE8D94859}" type="slidenum">
              <a:rPr lang="es-ES" smtClean="0">
                <a:solidFill>
                  <a:prstClr val="black"/>
                </a:solidFill>
              </a:rPr>
              <a:pPr/>
              <a:t>36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966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>
                <a:solidFill>
                  <a:prstClr val="black"/>
                </a:solidFill>
              </a:rPr>
              <a:t>ELABORACIÓN DE REACTIVOS</a:t>
            </a:r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8FE5F4-0A0C-41FE-8D65-553CE8D94859}" type="slidenum">
              <a:rPr lang="es-ES" smtClean="0">
                <a:solidFill>
                  <a:prstClr val="black"/>
                </a:solidFill>
              </a:rPr>
              <a:pPr/>
              <a:t>37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966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>
                <a:solidFill>
                  <a:prstClr val="black"/>
                </a:solidFill>
              </a:rPr>
              <a:t>ELABORACIÓN DE REACTIVOS</a:t>
            </a:r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8FE5F4-0A0C-41FE-8D65-553CE8D94859}" type="slidenum">
              <a:rPr lang="es-ES" smtClean="0">
                <a:solidFill>
                  <a:prstClr val="black"/>
                </a:solidFill>
              </a:rPr>
              <a:pPr/>
              <a:t>38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966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>
                <a:solidFill>
                  <a:prstClr val="black"/>
                </a:solidFill>
              </a:rPr>
              <a:t>ELABORACIÓN DE REACTIVOS</a:t>
            </a:r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8FE5F4-0A0C-41FE-8D65-553CE8D94859}" type="slidenum">
              <a:rPr lang="es-ES" smtClean="0">
                <a:solidFill>
                  <a:prstClr val="black"/>
                </a:solidFill>
              </a:rPr>
              <a:pPr/>
              <a:t>39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966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C1A8C06D-EA76-4BC8-ACB5-E915A5A95A13}" type="datetime1">
              <a:rPr lang="es-EC" smtClean="0"/>
              <a:t>24/06/2014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r>
              <a:rPr lang="es-EC" smtClean="0"/>
              <a:t>agp 2014</a:t>
            </a:r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3322AE6C-57E8-4FA4-8ED4-2D179A5D3FC4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491D-8A51-4BD6-925D-3452B7157057}" type="datetime1">
              <a:rPr lang="es-EC" smtClean="0"/>
              <a:t>24/06/2014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agp 2014</a:t>
            </a:r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AE6C-57E8-4FA4-8ED4-2D179A5D3FC4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18E4-3606-41DC-9802-E32577B32A65}" type="datetime1">
              <a:rPr lang="es-EC" smtClean="0"/>
              <a:t>24/06/2014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agp 2014</a:t>
            </a:r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AE6C-57E8-4FA4-8ED4-2D179A5D3FC4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4B8049FB-78C4-4868-A5E7-243A5C33B0B8}" type="datetime1">
              <a:rPr lang="es-ES" smtClean="0">
                <a:solidFill>
                  <a:srgbClr val="465E9C"/>
                </a:solidFill>
              </a:rPr>
              <a:pPr/>
              <a:t>24/06/2014</a:t>
            </a:fld>
            <a:endParaRPr lang="es-ES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r>
              <a:rPr lang="es-ES" smtClean="0">
                <a:solidFill>
                  <a:srgbClr val="465E9C"/>
                </a:solidFill>
              </a:rPr>
              <a:t>agp</a:t>
            </a:r>
            <a:endParaRPr lang="es-ES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5CA0E98-166C-4750-808D-0497E3214185}" type="slidenum">
              <a:rPr lang="es-ES" smtClean="0">
                <a:solidFill>
                  <a:srgbClr val="465E9C"/>
                </a:solidFill>
              </a:rPr>
              <a:pPr/>
              <a:t>‹Nº›</a:t>
            </a:fld>
            <a:endParaRPr lang="es-ES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462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AABA-F602-4E88-A62E-9E1EA5A83D4A}" type="datetime1">
              <a:rPr lang="es-ES" smtClean="0">
                <a:solidFill>
                  <a:srgbClr val="465E9C"/>
                </a:solidFill>
              </a:rPr>
              <a:pPr/>
              <a:t>24/06/2014</a:t>
            </a:fld>
            <a:endParaRPr lang="es-ES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srgbClr val="465E9C"/>
                </a:solidFill>
              </a:rPr>
              <a:t>agp</a:t>
            </a:r>
            <a:endParaRPr lang="es-ES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0E98-166C-4750-808D-0497E3214185}" type="slidenum">
              <a:rPr lang="es-ES" smtClean="0">
                <a:solidFill>
                  <a:srgbClr val="465E9C"/>
                </a:solidFill>
              </a:rPr>
              <a:pPr/>
              <a:t>‹Nº›</a:t>
            </a:fld>
            <a:endParaRPr lang="es-ES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487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E539-AEF6-428A-B50A-A2AB87CAE80F}" type="datetime1">
              <a:rPr lang="es-ES" smtClean="0">
                <a:solidFill>
                  <a:srgbClr val="465E9C"/>
                </a:solidFill>
              </a:rPr>
              <a:pPr/>
              <a:t>24/06/2014</a:t>
            </a:fld>
            <a:endParaRPr lang="es-ES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srgbClr val="465E9C"/>
                </a:solidFill>
              </a:rPr>
              <a:t>agp</a:t>
            </a:r>
            <a:endParaRPr lang="es-ES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0E98-166C-4750-808D-0497E3214185}" type="slidenum">
              <a:rPr lang="es-ES" smtClean="0">
                <a:solidFill>
                  <a:srgbClr val="465E9C"/>
                </a:solidFill>
              </a:rPr>
              <a:pPr/>
              <a:t>‹Nº›</a:t>
            </a:fld>
            <a:endParaRPr lang="es-ES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051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6C30-F0B4-4B3D-A6DD-0FF834A8D860}" type="datetime1">
              <a:rPr lang="es-ES" smtClean="0">
                <a:solidFill>
                  <a:srgbClr val="465E9C"/>
                </a:solidFill>
              </a:rPr>
              <a:pPr/>
              <a:t>24/06/2014</a:t>
            </a:fld>
            <a:endParaRPr lang="es-ES">
              <a:solidFill>
                <a:srgbClr val="465E9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srgbClr val="465E9C"/>
                </a:solidFill>
              </a:rPr>
              <a:t>agp</a:t>
            </a:r>
            <a:endParaRPr lang="es-ES">
              <a:solidFill>
                <a:srgbClr val="465E9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0E98-166C-4750-808D-0497E3214185}" type="slidenum">
              <a:rPr lang="es-ES" smtClean="0">
                <a:solidFill>
                  <a:srgbClr val="465E9C"/>
                </a:solidFill>
              </a:rPr>
              <a:pPr/>
              <a:t>‹Nº›</a:t>
            </a:fld>
            <a:endParaRPr lang="es-ES">
              <a:solidFill>
                <a:srgbClr val="465E9C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61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8613-D2AF-4760-A425-D5FC6A540C9C}" type="datetime1">
              <a:rPr lang="es-ES" smtClean="0">
                <a:solidFill>
                  <a:srgbClr val="465E9C"/>
                </a:solidFill>
              </a:rPr>
              <a:pPr/>
              <a:t>24/06/2014</a:t>
            </a:fld>
            <a:endParaRPr lang="es-ES">
              <a:solidFill>
                <a:srgbClr val="465E9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srgbClr val="465E9C"/>
                </a:solidFill>
              </a:rPr>
              <a:t>agp</a:t>
            </a:r>
            <a:endParaRPr lang="es-ES">
              <a:solidFill>
                <a:srgbClr val="465E9C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0E98-166C-4750-808D-0497E3214185}" type="slidenum">
              <a:rPr lang="es-ES" smtClean="0">
                <a:solidFill>
                  <a:srgbClr val="465E9C"/>
                </a:solidFill>
              </a:rPr>
              <a:pPr/>
              <a:t>‹Nº›</a:t>
            </a:fld>
            <a:endParaRPr lang="es-ES">
              <a:solidFill>
                <a:srgbClr val="465E9C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75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DDDA-571F-4971-90D4-3EEF5AFEB887}" type="datetime1">
              <a:rPr lang="es-ES" smtClean="0">
                <a:solidFill>
                  <a:srgbClr val="465E9C"/>
                </a:solidFill>
              </a:rPr>
              <a:pPr/>
              <a:t>24/06/2014</a:t>
            </a:fld>
            <a:endParaRPr lang="es-ES">
              <a:solidFill>
                <a:srgbClr val="465E9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srgbClr val="465E9C"/>
                </a:solidFill>
              </a:rPr>
              <a:t>agp</a:t>
            </a:r>
            <a:endParaRPr lang="es-ES">
              <a:solidFill>
                <a:srgbClr val="465E9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0E98-166C-4750-808D-0497E3214185}" type="slidenum">
              <a:rPr lang="es-ES" smtClean="0">
                <a:solidFill>
                  <a:srgbClr val="465E9C"/>
                </a:solidFill>
              </a:rPr>
              <a:pPr/>
              <a:t>‹Nº›</a:t>
            </a:fld>
            <a:endParaRPr lang="es-ES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670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1EAC-F3F9-47D6-B73C-F955F069F603}" type="datetime1">
              <a:rPr lang="es-ES" smtClean="0">
                <a:solidFill>
                  <a:srgbClr val="465E9C"/>
                </a:solidFill>
              </a:rPr>
              <a:pPr/>
              <a:t>24/06/2014</a:t>
            </a:fld>
            <a:endParaRPr lang="es-ES">
              <a:solidFill>
                <a:srgbClr val="465E9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srgbClr val="465E9C"/>
                </a:solidFill>
              </a:rPr>
              <a:t>agp</a:t>
            </a:r>
            <a:endParaRPr lang="es-ES">
              <a:solidFill>
                <a:srgbClr val="465E9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0E98-166C-4750-808D-0497E3214185}" type="slidenum">
              <a:rPr lang="es-ES" smtClean="0">
                <a:solidFill>
                  <a:srgbClr val="465E9C"/>
                </a:solidFill>
              </a:rPr>
              <a:pPr/>
              <a:t>‹Nº›</a:t>
            </a:fld>
            <a:endParaRPr lang="es-ES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476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8AEA831D-A7BE-4112-9098-9B7B6BA99523}" type="datetime1">
              <a:rPr lang="es-ES" smtClean="0">
                <a:solidFill>
                  <a:srgbClr val="465E9C"/>
                </a:solidFill>
              </a:rPr>
              <a:pPr/>
              <a:t>24/06/2014</a:t>
            </a:fld>
            <a:endParaRPr lang="es-ES">
              <a:solidFill>
                <a:srgbClr val="465E9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r>
              <a:rPr lang="es-ES" smtClean="0">
                <a:solidFill>
                  <a:srgbClr val="465E9C"/>
                </a:solidFill>
              </a:rPr>
              <a:t>agp</a:t>
            </a:r>
            <a:endParaRPr lang="es-ES">
              <a:solidFill>
                <a:srgbClr val="465E9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5CA0E98-166C-4750-808D-0497E3214185}" type="slidenum">
              <a:rPr lang="es-ES" smtClean="0">
                <a:solidFill>
                  <a:srgbClr val="465E9C"/>
                </a:solidFill>
              </a:rPr>
              <a:pPr/>
              <a:t>‹Nº›</a:t>
            </a:fld>
            <a:endParaRPr lang="es-ES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89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79D2-A8A3-4B34-AA93-DE1EBC6ACF27}" type="datetime1">
              <a:rPr lang="es-EC" smtClean="0"/>
              <a:t>24/06/2014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agp 2014</a:t>
            </a:r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AE6C-57E8-4FA4-8ED4-2D179A5D3FC4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69492FA7-D550-4DFF-96B2-C765C94D3DEF}" type="datetime1">
              <a:rPr lang="es-ES" smtClean="0">
                <a:solidFill>
                  <a:srgbClr val="465E9C"/>
                </a:solidFill>
              </a:rPr>
              <a:pPr/>
              <a:t>24/06/2014</a:t>
            </a:fld>
            <a:endParaRPr lang="es-ES">
              <a:solidFill>
                <a:srgbClr val="465E9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r>
              <a:rPr lang="es-ES" smtClean="0">
                <a:solidFill>
                  <a:srgbClr val="465E9C"/>
                </a:solidFill>
              </a:rPr>
              <a:t>agp</a:t>
            </a:r>
            <a:endParaRPr lang="es-ES">
              <a:solidFill>
                <a:srgbClr val="465E9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5CA0E98-166C-4750-808D-0497E3214185}" type="slidenum">
              <a:rPr lang="es-ES" smtClean="0">
                <a:solidFill>
                  <a:srgbClr val="465E9C"/>
                </a:solidFill>
              </a:rPr>
              <a:pPr/>
              <a:t>‹Nº›</a:t>
            </a:fld>
            <a:endParaRPr lang="es-ES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6011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4535-8483-494D-9A2C-F4CF2E818C61}" type="datetime1">
              <a:rPr lang="es-ES" smtClean="0">
                <a:solidFill>
                  <a:srgbClr val="465E9C"/>
                </a:solidFill>
              </a:rPr>
              <a:pPr/>
              <a:t>24/06/2014</a:t>
            </a:fld>
            <a:endParaRPr lang="es-ES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srgbClr val="465E9C"/>
                </a:solidFill>
              </a:rPr>
              <a:t>agp</a:t>
            </a:r>
            <a:endParaRPr lang="es-ES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0E98-166C-4750-808D-0497E3214185}" type="slidenum">
              <a:rPr lang="es-ES" smtClean="0">
                <a:solidFill>
                  <a:srgbClr val="465E9C"/>
                </a:solidFill>
              </a:rPr>
              <a:pPr/>
              <a:t>‹Nº›</a:t>
            </a:fld>
            <a:endParaRPr lang="es-ES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8348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9A16-C0F9-4933-A779-F1EF31F98DF6}" type="datetime1">
              <a:rPr lang="es-ES" smtClean="0">
                <a:solidFill>
                  <a:srgbClr val="465E9C"/>
                </a:solidFill>
              </a:rPr>
              <a:pPr/>
              <a:t>24/06/2014</a:t>
            </a:fld>
            <a:endParaRPr lang="es-ES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srgbClr val="465E9C"/>
                </a:solidFill>
              </a:rPr>
              <a:t>agp</a:t>
            </a:r>
            <a:endParaRPr lang="es-ES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0E98-166C-4750-808D-0497E3214185}" type="slidenum">
              <a:rPr lang="es-ES" smtClean="0">
                <a:solidFill>
                  <a:srgbClr val="465E9C"/>
                </a:solidFill>
              </a:rPr>
              <a:pPr/>
              <a:t>‹Nº›</a:t>
            </a:fld>
            <a:endParaRPr lang="es-ES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64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8FE8-649B-4752-BE8C-432F8313B98F}" type="datetime1">
              <a:rPr lang="es-EC" smtClean="0"/>
              <a:t>24/06/2014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agp 2014</a:t>
            </a:r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AE6C-57E8-4FA4-8ED4-2D179A5D3FC4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4557-479F-4F83-9D88-7BA59523BD58}" type="datetime1">
              <a:rPr lang="es-EC" smtClean="0"/>
              <a:t>24/06/2014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agp 2014</a:t>
            </a:r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AE6C-57E8-4FA4-8ED4-2D179A5D3FC4}" type="slidenum">
              <a:rPr lang="es-EC" smtClean="0"/>
              <a:pPr/>
              <a:t>‹Nº›</a:t>
            </a:fld>
            <a:endParaRPr lang="es-EC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5A17-2D3D-4CB8-B149-3EF01C39675C}" type="datetime1">
              <a:rPr lang="es-EC" smtClean="0"/>
              <a:t>24/06/2014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agp 2014</a:t>
            </a:r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AE6C-57E8-4FA4-8ED4-2D179A5D3FC4}" type="slidenum">
              <a:rPr lang="es-EC" smtClean="0"/>
              <a:pPr/>
              <a:t>‹Nº›</a:t>
            </a:fld>
            <a:endParaRPr lang="es-EC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D17F-5DEE-489A-9E06-AE6CAD663917}" type="datetime1">
              <a:rPr lang="es-EC" smtClean="0"/>
              <a:t>24/06/2014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agp 2014</a:t>
            </a:r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AE6C-57E8-4FA4-8ED4-2D179A5D3FC4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3401-0BA9-4667-AE6F-FC777E3A93FD}" type="datetime1">
              <a:rPr lang="es-EC" smtClean="0"/>
              <a:t>24/06/2014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agp 2014</a:t>
            </a:r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AE6C-57E8-4FA4-8ED4-2D179A5D3FC4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0367E67F-16B8-498B-A095-E8A61548C3F7}" type="datetime1">
              <a:rPr lang="es-EC" smtClean="0"/>
              <a:t>24/06/2014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r>
              <a:rPr lang="es-EC" smtClean="0"/>
              <a:t>agp 2014</a:t>
            </a:r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3322AE6C-57E8-4FA4-8ED4-2D179A5D3FC4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CDB08A81-291C-40E9-8235-43869543BACD}" type="datetime1">
              <a:rPr lang="es-EC" smtClean="0"/>
              <a:t>24/06/2014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r>
              <a:rPr lang="es-EC" smtClean="0"/>
              <a:t>agp 2014</a:t>
            </a:r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3322AE6C-57E8-4FA4-8ED4-2D179A5D3FC4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D0973BB4-1438-41F3-BE11-136C4FC18B91}" type="datetime1">
              <a:rPr lang="es-EC" smtClean="0"/>
              <a:t>24/06/2014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r>
              <a:rPr lang="es-EC" smtClean="0"/>
              <a:t>agp 2014</a:t>
            </a:r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3322AE6C-57E8-4FA4-8ED4-2D179A5D3FC4}" type="slidenum">
              <a:rPr lang="es-EC" smtClean="0"/>
              <a:pPr/>
              <a:t>‹Nº›</a:t>
            </a:fld>
            <a:endParaRPr lang="es-EC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49832EA-3823-435D-ADD4-DC9003EB7406}" type="datetime1">
              <a:rPr lang="es-ES" smtClean="0">
                <a:solidFill>
                  <a:srgbClr val="465E9C"/>
                </a:solidFill>
              </a:rPr>
              <a:pPr/>
              <a:t>24/06/2014</a:t>
            </a:fld>
            <a:endParaRPr lang="es-ES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r>
              <a:rPr lang="es-ES" smtClean="0">
                <a:solidFill>
                  <a:srgbClr val="465E9C"/>
                </a:solidFill>
              </a:rPr>
              <a:t>agp</a:t>
            </a:r>
            <a:endParaRPr lang="es-ES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5CA0E98-166C-4750-808D-0497E3214185}" type="slidenum">
              <a:rPr lang="es-ES" smtClean="0">
                <a:solidFill>
                  <a:srgbClr val="465E9C"/>
                </a:solidFill>
              </a:rPr>
              <a:pPr/>
              <a:t>‹Nº›</a:t>
            </a:fld>
            <a:endParaRPr lang="es-ES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76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C" b="1" dirty="0" smtClean="0"/>
              <a:t>ELABORACIÓN DE REACTIVOS </a:t>
            </a: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12052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043608" y="1720840"/>
            <a:ext cx="7200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000" dirty="0"/>
              <a:t>La evaluación constituye un </a:t>
            </a:r>
            <a:r>
              <a:rPr lang="es-EC" sz="2000" b="1" dirty="0"/>
              <a:t>proceso dinámico</a:t>
            </a:r>
            <a:r>
              <a:rPr lang="es-EC" sz="2000" dirty="0"/>
              <a:t>, </a:t>
            </a:r>
            <a:r>
              <a:rPr lang="es-EC" sz="2000" b="1" dirty="0"/>
              <a:t>permanente</a:t>
            </a:r>
            <a:r>
              <a:rPr lang="es-EC" sz="2000" dirty="0"/>
              <a:t> y </a:t>
            </a:r>
            <a:r>
              <a:rPr lang="es-EC" sz="2000" b="1" dirty="0"/>
              <a:t>sistemático </a:t>
            </a:r>
            <a:r>
              <a:rPr lang="es-EC" sz="2000" dirty="0"/>
              <a:t>de </a:t>
            </a:r>
            <a:r>
              <a:rPr lang="es-EC" sz="2000" b="1" dirty="0"/>
              <a:t>valoración integral </a:t>
            </a:r>
            <a:r>
              <a:rPr lang="es-EC" sz="2000" dirty="0"/>
              <a:t>de los </a:t>
            </a:r>
            <a:r>
              <a:rPr lang="es-EC" sz="2000" b="1" dirty="0"/>
              <a:t>aprendizajes</a:t>
            </a:r>
            <a:r>
              <a:rPr lang="es-EC" sz="2000" dirty="0"/>
              <a:t> de los estudiantes y por tanto, se constituye en una </a:t>
            </a:r>
            <a:r>
              <a:rPr lang="es-EC" sz="2000" b="1" dirty="0"/>
              <a:t>estrategia</a:t>
            </a:r>
            <a:r>
              <a:rPr lang="es-EC" sz="2000" dirty="0"/>
              <a:t> continua de </a:t>
            </a:r>
            <a:r>
              <a:rPr lang="es-EC" sz="2000" b="1" dirty="0"/>
              <a:t>obtención</a:t>
            </a:r>
            <a:r>
              <a:rPr lang="es-EC" sz="2000" dirty="0"/>
              <a:t>, </a:t>
            </a:r>
            <a:r>
              <a:rPr lang="es-EC" sz="2000" b="1" dirty="0"/>
              <a:t>recolección</a:t>
            </a:r>
            <a:r>
              <a:rPr lang="es-EC" sz="2000" dirty="0"/>
              <a:t> y </a:t>
            </a:r>
            <a:r>
              <a:rPr lang="es-EC" sz="2000" b="1" dirty="0"/>
              <a:t>análisis de la información de sus logros educativos,</a:t>
            </a:r>
            <a:r>
              <a:rPr lang="es-EC" sz="2000" dirty="0"/>
              <a:t>  que contribuyan a </a:t>
            </a:r>
            <a:r>
              <a:rPr lang="es-EC" sz="2000" b="1" dirty="0"/>
              <a:t>garantizar la formación integral y la calidad de las habilidades, competencias y capacidades</a:t>
            </a:r>
            <a:r>
              <a:rPr lang="es-EC" sz="2000" dirty="0"/>
              <a:t> </a:t>
            </a:r>
            <a:r>
              <a:rPr lang="es-EC" sz="2000" b="1" dirty="0"/>
              <a:t>de los alumnos </a:t>
            </a:r>
            <a:r>
              <a:rPr lang="es-EC" sz="2000" dirty="0"/>
              <a:t>al final del curso de </a:t>
            </a:r>
            <a:r>
              <a:rPr lang="es-EC" sz="2000" dirty="0" smtClean="0"/>
              <a:t>nivelación.</a:t>
            </a:r>
          </a:p>
          <a:p>
            <a:pPr algn="just"/>
            <a:r>
              <a:rPr lang="es-EC" sz="2000" dirty="0"/>
              <a:t>	</a:t>
            </a:r>
            <a:r>
              <a:rPr lang="es-EC" sz="2000" dirty="0" smtClean="0"/>
              <a:t>	</a:t>
            </a:r>
            <a:r>
              <a:rPr lang="es-EC" sz="1200" dirty="0" smtClean="0"/>
              <a:t>Proyecto Educativo Curricular del Curso de Nivelación SENESCYT</a:t>
            </a:r>
            <a:endParaRPr lang="es-ES" sz="1200" dirty="0"/>
          </a:p>
        </p:txBody>
      </p:sp>
      <p:sp>
        <p:nvSpPr>
          <p:cNvPr id="5" name="4 Rectángulo"/>
          <p:cNvSpPr/>
          <p:nvPr/>
        </p:nvSpPr>
        <p:spPr>
          <a:xfrm>
            <a:off x="5072066" y="0"/>
            <a:ext cx="2857520" cy="500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Reactivos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417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115616" y="2413338"/>
            <a:ext cx="6768752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b="1" dirty="0"/>
              <a:t>La Evaluación es retroalimentación para el manejo de los cambios en la estructura cognitiva de los estudiantes, que serán trabajados como un continuum, permanente y sistemático y en función de los ambientes, condiciones y ritmos de aprendizaje</a:t>
            </a:r>
            <a:r>
              <a:rPr lang="es-EC" dirty="0" smtClean="0"/>
              <a:t>.</a:t>
            </a:r>
          </a:p>
          <a:p>
            <a:pPr algn="just"/>
            <a:endParaRPr lang="es-EC" dirty="0"/>
          </a:p>
          <a:p>
            <a:pPr algn="just"/>
            <a:r>
              <a:rPr lang="es-EC" sz="1000" dirty="0" smtClean="0"/>
              <a:t>                                                                          Proyecto </a:t>
            </a:r>
            <a:r>
              <a:rPr lang="es-EC" sz="1000" dirty="0"/>
              <a:t>Educativo Curricular del Curso de Nivelación SENESCYT</a:t>
            </a:r>
            <a:endParaRPr lang="es-ES" sz="1000" dirty="0"/>
          </a:p>
        </p:txBody>
      </p:sp>
      <p:sp>
        <p:nvSpPr>
          <p:cNvPr id="5" name="4 Rectángulo"/>
          <p:cNvSpPr/>
          <p:nvPr/>
        </p:nvSpPr>
        <p:spPr>
          <a:xfrm>
            <a:off x="5072066" y="0"/>
            <a:ext cx="2857520" cy="500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Reactivos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50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MEDICIÓN</a:t>
            </a:r>
            <a:endParaRPr lang="es-ES" dirty="0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66716218"/>
              </p:ext>
            </p:extLst>
          </p:nvPr>
        </p:nvGraphicFramePr>
        <p:xfrm>
          <a:off x="1298575" y="2120900"/>
          <a:ext cx="3200400" cy="2108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0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MEDICIÓN</a:t>
                      </a:r>
                      <a:endParaRPr lang="es-ES" dirty="0"/>
                    </a:p>
                  </a:txBody>
                  <a:tcPr marL="85582" marR="85582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/>
                        <a:t>Asignación de valores numéricos para   cuantificar los atributos, objetos o sujetos de acuerdo con unidades preestablecidas.</a:t>
                      </a:r>
                    </a:p>
                    <a:p>
                      <a:endParaRPr lang="es-ES" b="1" dirty="0"/>
                    </a:p>
                  </a:txBody>
                  <a:tcPr marL="85582" marR="85582"/>
                </a:tc>
              </a:tr>
            </a:tbl>
          </a:graphicData>
        </a:graphic>
      </p:graphicFrame>
      <p:graphicFrame>
        <p:nvGraphicFramePr>
          <p:cNvPr id="8" name="7 Marcador de contenido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588967769"/>
              </p:ext>
            </p:extLst>
          </p:nvPr>
        </p:nvGraphicFramePr>
        <p:xfrm>
          <a:off x="4664075" y="2119313"/>
          <a:ext cx="3200400" cy="2124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</a:tblGrid>
              <a:tr h="429532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MEDICIÓN EN</a:t>
                      </a:r>
                      <a:r>
                        <a:rPr lang="es-ES" baseline="0" dirty="0" smtClean="0"/>
                        <a:t> EDUCACIÓN</a:t>
                      </a:r>
                      <a:endParaRPr lang="es-ES" dirty="0"/>
                    </a:p>
                  </a:txBody>
                  <a:tcPr marL="85582" marR="85582"/>
                </a:tc>
              </a:tr>
              <a:tr h="169459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 smtClean="0"/>
                        <a:t>Insumo básico para sustentar juicios valorativos acerca del objeto de estudio.</a:t>
                      </a:r>
                    </a:p>
                    <a:p>
                      <a:endParaRPr lang="es-ES" dirty="0"/>
                    </a:p>
                  </a:txBody>
                  <a:tcPr marL="85582" marR="85582"/>
                </a:tc>
              </a:tr>
            </a:tbl>
          </a:graphicData>
        </a:graphic>
      </p:graphicFrame>
      <p:sp>
        <p:nvSpPr>
          <p:cNvPr id="9" name="3 Rectángulo"/>
          <p:cNvSpPr/>
          <p:nvPr/>
        </p:nvSpPr>
        <p:spPr>
          <a:xfrm>
            <a:off x="5072066" y="0"/>
            <a:ext cx="2857520" cy="500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Reactivos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5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es-ES" b="1" dirty="0" smtClean="0"/>
              <a:t>EVALUACIÓN</a:t>
            </a:r>
            <a:r>
              <a:rPr lang="es-ES" dirty="0" smtClean="0"/>
              <a:t> </a:t>
            </a:r>
            <a:br>
              <a:rPr lang="es-ES" dirty="0" smtClean="0"/>
            </a:br>
            <a:r>
              <a:rPr lang="es-ES" sz="2000" dirty="0" smtClean="0"/>
              <a:t>CONTEXTUALIZANDO</a:t>
            </a:r>
            <a:endParaRPr lang="es-ES" sz="2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C" b="1" dirty="0" smtClean="0"/>
              <a:t>Se evaluará a los ESTUDIANTES para obtener información sobre sus logros educativos (conocimientos o habilidades) y determinar </a:t>
            </a:r>
            <a:r>
              <a:rPr lang="es-EC" b="1" dirty="0"/>
              <a:t> </a:t>
            </a:r>
            <a:r>
              <a:rPr lang="es-EC" b="1" dirty="0" smtClean="0"/>
              <a:t>si esos logros garantizan la obtención de su título y la acreditación de la carrera.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5072066" y="0"/>
            <a:ext cx="2857520" cy="500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Reactivos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559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11" name="Marcador de conteni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47125"/>
              </p:ext>
            </p:extLst>
          </p:nvPr>
        </p:nvGraphicFramePr>
        <p:xfrm>
          <a:off x="1187625" y="908720"/>
          <a:ext cx="6768751" cy="5256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253"/>
                <a:gridCol w="2280253"/>
                <a:gridCol w="2208245"/>
              </a:tblGrid>
              <a:tr h="900477">
                <a:tc>
                  <a:txBody>
                    <a:bodyPr/>
                    <a:lstStyle/>
                    <a:p>
                      <a:r>
                        <a:rPr lang="es-ES" dirty="0" smtClean="0"/>
                        <a:t>Objetivos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Competencia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Resultados de aprendizaje</a:t>
                      </a:r>
                      <a:endParaRPr lang="es-ES" dirty="0"/>
                    </a:p>
                  </a:txBody>
                  <a:tcPr/>
                </a:tc>
              </a:tr>
              <a:tr h="4356107">
                <a:tc>
                  <a:txBody>
                    <a:bodyPr/>
                    <a:lstStyle/>
                    <a:p>
                      <a:pPr marL="285750" indent="-285750" algn="just">
                        <a:buFont typeface="Arial"/>
                        <a:buChar char="•"/>
                      </a:pPr>
                      <a:r>
                        <a:rPr lang="es-ES" dirty="0" smtClean="0"/>
                        <a:t>Señala una de las áreas específicas que el profesor pretende cubrir en un bloque de enseñanza.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s-ES" dirty="0" smtClean="0"/>
                    </a:p>
                    <a:p>
                      <a:pPr marL="285750" indent="-285750" algn="just">
                        <a:buFont typeface="Arial"/>
                        <a:buChar char="•"/>
                      </a:pPr>
                      <a:r>
                        <a:rPr lang="es-ES" dirty="0" smtClean="0"/>
                        <a:t>Proveen información más específica acerca de lo que se desea lograr enseñando la</a:t>
                      </a:r>
                      <a:r>
                        <a:rPr lang="es-ES" baseline="0" dirty="0" smtClean="0"/>
                        <a:t> unidad.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 smtClean="0"/>
                        <a:t>Refleja una serie de atributos en términos de conocimientos, destrezas, responsabilidades y actitudes.</a:t>
                      </a:r>
                    </a:p>
                    <a:p>
                      <a:pPr algn="just"/>
                      <a:r>
                        <a:rPr lang="es-ES" dirty="0" smtClean="0"/>
                        <a:t>                   </a:t>
                      </a:r>
                      <a:r>
                        <a:rPr lang="es-ES" sz="1200" i="1" dirty="0" err="1" smtClean="0"/>
                        <a:t>Tuning</a:t>
                      </a:r>
                      <a:r>
                        <a:rPr lang="es-ES" sz="1200" i="1" dirty="0" smtClean="0"/>
                        <a:t> </a:t>
                      </a:r>
                      <a:r>
                        <a:rPr lang="es-ES" sz="1200" i="1" dirty="0" err="1" smtClean="0"/>
                        <a:t>Proyect</a:t>
                      </a:r>
                      <a:endParaRPr lang="es-E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 smtClean="0"/>
                        <a:t>Son </a:t>
                      </a:r>
                      <a:r>
                        <a:rPr lang="es-ES" smtClean="0"/>
                        <a:t>enunciados </a:t>
                      </a:r>
                      <a:r>
                        <a:rPr lang="es-ES" smtClean="0"/>
                        <a:t>      acerca </a:t>
                      </a:r>
                      <a:r>
                        <a:rPr lang="es-ES" dirty="0" smtClean="0"/>
                        <a:t>de lo que se espera que el estudiante sea capaz de hacer, comprender y/ o sea capaz de demostrar una vez terminado un proceso de aprendizaje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3 Rectángulo"/>
          <p:cNvSpPr/>
          <p:nvPr/>
        </p:nvSpPr>
        <p:spPr>
          <a:xfrm>
            <a:off x="5072066" y="0"/>
            <a:ext cx="2857520" cy="500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Reactivos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196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0100" y="571480"/>
            <a:ext cx="7024744" cy="1143000"/>
          </a:xfrm>
        </p:spPr>
        <p:txBody>
          <a:bodyPr/>
          <a:lstStyle/>
          <a:p>
            <a:r>
              <a:rPr lang="es-ES" dirty="0" smtClean="0"/>
              <a:t>Ejemplo de competencia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625628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800" b="1" dirty="0" smtClean="0">
                <a:solidFill>
                  <a:srgbClr val="FF0000"/>
                </a:solidFill>
                <a:latin typeface="Brush Script Std" pitchFamily="66" charset="0"/>
              </a:rPr>
              <a:t>El estudiante propone alternativas para resolver 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  <a:latin typeface="Brush Script Std" pitchFamily="66" charset="0"/>
              </a:rPr>
              <a:t>situaciones cotidianas</a:t>
            </a:r>
            <a:r>
              <a:rPr lang="es-ES" sz="2800" b="1" dirty="0" smtClean="0">
                <a:solidFill>
                  <a:srgbClr val="00B0F0"/>
                </a:solidFill>
                <a:latin typeface="Brush Script Std" pitchFamily="66" charset="0"/>
              </a:rPr>
              <a:t> donde se requiere el uso de las operaciones aritméticas básicas.</a:t>
            </a:r>
          </a:p>
          <a:p>
            <a:pPr algn="just"/>
            <a:endParaRPr lang="es-ES" sz="2800" b="1" dirty="0">
              <a:solidFill>
                <a:srgbClr val="00B0F0"/>
              </a:solidFill>
              <a:latin typeface="Brush Script Std" pitchFamily="66" charset="0"/>
            </a:endParaRPr>
          </a:p>
          <a:p>
            <a:pPr algn="just"/>
            <a:r>
              <a:rPr lang="es-ES" sz="2800" b="1" dirty="0" smtClean="0">
                <a:solidFill>
                  <a:srgbClr val="FF0000"/>
                </a:solidFill>
                <a:latin typeface="Brush Script Std" pitchFamily="66" charset="0"/>
              </a:rPr>
              <a:t>Capacidad que será desarrollada</a:t>
            </a:r>
          </a:p>
          <a:p>
            <a:pPr algn="just"/>
            <a:r>
              <a:rPr lang="es-ES" sz="2800" b="1" dirty="0" smtClean="0">
                <a:solidFill>
                  <a:srgbClr val="00B0F0"/>
                </a:solidFill>
                <a:latin typeface="Brush Script Std" pitchFamily="66" charset="0"/>
              </a:rPr>
              <a:t>Un área de conocimiento</a:t>
            </a:r>
          </a:p>
          <a:p>
            <a:pPr algn="just"/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  <a:latin typeface="Brush Script Std" pitchFamily="66" charset="0"/>
              </a:rPr>
              <a:t>Ámbito o contexto </a:t>
            </a:r>
          </a:p>
          <a:p>
            <a:pPr algn="just"/>
            <a:endParaRPr lang="es-ES" sz="2800" b="1" dirty="0" smtClean="0">
              <a:solidFill>
                <a:srgbClr val="00B0F0"/>
              </a:solidFill>
              <a:latin typeface="Brush Script Std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4414" y="642918"/>
            <a:ext cx="7024744" cy="1143000"/>
          </a:xfrm>
        </p:spPr>
        <p:txBody>
          <a:bodyPr>
            <a:normAutofit/>
          </a:bodyPr>
          <a:lstStyle/>
          <a:p>
            <a:r>
              <a:rPr lang="es-ES" dirty="0" smtClean="0"/>
              <a:t>Redacción de competencias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42976" y="2000240"/>
            <a:ext cx="6777317" cy="392909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ES" dirty="0" smtClean="0"/>
              <a:t>La estructura tiene tres partes:</a:t>
            </a:r>
          </a:p>
          <a:p>
            <a:pPr>
              <a:buNone/>
            </a:pPr>
            <a:endParaRPr lang="es-ES" dirty="0" smtClean="0"/>
          </a:p>
          <a:p>
            <a:pPr algn="just">
              <a:buNone/>
            </a:pPr>
            <a:r>
              <a:rPr lang="es-ES" dirty="0" smtClean="0">
                <a:solidFill>
                  <a:srgbClr val="FF0000"/>
                </a:solidFill>
              </a:rPr>
              <a:t>1.Una capacidad que deberá ser desarrollada </a:t>
            </a:r>
            <a:r>
              <a:rPr lang="es-ES" dirty="0" smtClean="0"/>
              <a:t>(que incluya de manera integrada conocimientos, habilidades, destrezas y actitudes)</a:t>
            </a:r>
          </a:p>
          <a:p>
            <a:pPr algn="just">
              <a:buNone/>
            </a:pPr>
            <a:endParaRPr lang="es-ES" dirty="0" smtClean="0"/>
          </a:p>
          <a:p>
            <a:pPr algn="just">
              <a:buNone/>
            </a:pPr>
            <a:r>
              <a:rPr lang="es-ES" dirty="0" smtClean="0">
                <a:solidFill>
                  <a:srgbClr val="00B0F0"/>
                </a:solidFill>
              </a:rPr>
              <a:t>2.Una especialidad y área de conocimiento</a:t>
            </a:r>
          </a:p>
          <a:p>
            <a:pPr algn="just">
              <a:buNone/>
            </a:pPr>
            <a:endParaRPr lang="es-ES" dirty="0" smtClean="0">
              <a:solidFill>
                <a:srgbClr val="00B0F0"/>
              </a:solidFill>
            </a:endParaRPr>
          </a:p>
          <a:p>
            <a:pPr algn="just">
              <a:buNone/>
            </a:pP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3.El ámbito o contexto en donde se desempeñará o aplicará</a:t>
            </a:r>
            <a:r>
              <a:rPr lang="es-ES" dirty="0" smtClean="0"/>
              <a:t>.</a:t>
            </a:r>
          </a:p>
          <a:p>
            <a:pPr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1538" y="642918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RESULTADO DE APRENDIZAJE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endParaRPr lang="es-ES" b="1" dirty="0" smtClean="0">
              <a:solidFill>
                <a:srgbClr val="00B0F0"/>
              </a:solidFill>
            </a:endParaRPr>
          </a:p>
          <a:p>
            <a:pPr algn="just"/>
            <a:r>
              <a:rPr lang="es-ES" sz="2800" b="1" dirty="0" smtClean="0">
                <a:solidFill>
                  <a:srgbClr val="00B0F0"/>
                </a:solidFill>
                <a:latin typeface="Brush Script Std" pitchFamily="66" charset="0"/>
              </a:rPr>
              <a:t>Utiliza</a:t>
            </a:r>
            <a:r>
              <a:rPr lang="es-ES" sz="2800" dirty="0" smtClean="0">
                <a:latin typeface="Brush Script Std" pitchFamily="66" charset="0"/>
              </a:rPr>
              <a:t> </a:t>
            </a:r>
            <a:r>
              <a:rPr lang="es-ES" sz="2800" b="1" dirty="0" smtClean="0">
                <a:solidFill>
                  <a:schemeClr val="accent3">
                    <a:lumMod val="75000"/>
                  </a:schemeClr>
                </a:solidFill>
                <a:latin typeface="Brush Script Std" pitchFamily="66" charset="0"/>
              </a:rPr>
              <a:t>las relaciones numéricas en diversos hechos de la vida </a:t>
            </a:r>
            <a:r>
              <a:rPr lang="es-ES" sz="2800" b="1" dirty="0" smtClean="0">
                <a:solidFill>
                  <a:srgbClr val="FF0000"/>
                </a:solidFill>
                <a:latin typeface="Brush Script Std" pitchFamily="66" charset="0"/>
              </a:rPr>
              <a:t>con precisión y exactitud.</a:t>
            </a:r>
          </a:p>
          <a:p>
            <a:pPr algn="just">
              <a:buNone/>
            </a:pPr>
            <a:endParaRPr lang="es-ES" b="1" dirty="0" smtClean="0">
              <a:solidFill>
                <a:srgbClr val="FF0000"/>
              </a:solidFill>
            </a:endParaRPr>
          </a:p>
          <a:p>
            <a:pPr algn="just"/>
            <a:r>
              <a:rPr lang="es-ES" b="1" dirty="0" smtClean="0">
                <a:solidFill>
                  <a:srgbClr val="00B0F0"/>
                </a:solidFill>
              </a:rPr>
              <a:t>Acción</a:t>
            </a:r>
          </a:p>
          <a:p>
            <a:pPr algn="just"/>
            <a:r>
              <a:rPr lang="es-ES" b="1" dirty="0" smtClean="0">
                <a:solidFill>
                  <a:schemeClr val="accent3">
                    <a:lumMod val="75000"/>
                  </a:schemeClr>
                </a:solidFill>
              </a:rPr>
              <a:t>Contenido</a:t>
            </a:r>
          </a:p>
          <a:p>
            <a:pPr algn="just"/>
            <a:r>
              <a:rPr lang="es-ES" b="1" dirty="0" smtClean="0">
                <a:solidFill>
                  <a:schemeClr val="accent3">
                    <a:lumMod val="75000"/>
                  </a:schemeClr>
                </a:solidFill>
              </a:rPr>
              <a:t>Contexto </a:t>
            </a:r>
          </a:p>
          <a:p>
            <a:pPr algn="just"/>
            <a:r>
              <a:rPr lang="es-ES" b="1" dirty="0" smtClean="0">
                <a:solidFill>
                  <a:srgbClr val="FF0000"/>
                </a:solidFill>
              </a:rPr>
              <a:t>Condición</a:t>
            </a:r>
            <a:endParaRPr lang="es-E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Difundir el avance tecnológico sobre el diseño y construcción en bambú.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200918" cy="1143000"/>
          </a:xfrm>
        </p:spPr>
        <p:txBody>
          <a:bodyPr>
            <a:normAutofit/>
          </a:bodyPr>
          <a:lstStyle/>
          <a:p>
            <a:pPr algn="just"/>
            <a:r>
              <a:rPr lang="es-ES" sz="2800" b="1" dirty="0" smtClean="0"/>
              <a:t>¿Qué debo considerar en la elaboración de un reactivo?</a:t>
            </a:r>
            <a:endParaRPr lang="es-ES" sz="2800" b="1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¿Qué es una prueba?</a:t>
            </a:r>
          </a:p>
          <a:p>
            <a:r>
              <a:rPr lang="es-ES" dirty="0" smtClean="0"/>
              <a:t>¿</a:t>
            </a:r>
            <a:r>
              <a:rPr lang="es-ES" dirty="0"/>
              <a:t>Para qué elaboro </a:t>
            </a:r>
            <a:r>
              <a:rPr lang="es-ES" dirty="0" smtClean="0"/>
              <a:t>una prueba?</a:t>
            </a:r>
          </a:p>
          <a:p>
            <a:r>
              <a:rPr lang="es-ES" dirty="0" smtClean="0"/>
              <a:t>¿Qué es un reactivo?</a:t>
            </a:r>
          </a:p>
          <a:p>
            <a:r>
              <a:rPr lang="es-ES" dirty="0" smtClean="0"/>
              <a:t>¿Estructura ?</a:t>
            </a:r>
          </a:p>
          <a:p>
            <a:r>
              <a:rPr lang="es-ES" dirty="0" smtClean="0"/>
              <a:t>Características</a:t>
            </a:r>
          </a:p>
          <a:p>
            <a:r>
              <a:rPr lang="es-ES" dirty="0" smtClean="0"/>
              <a:t>Consideraciones generales para su elaboración</a:t>
            </a:r>
          </a:p>
          <a:p>
            <a:pPr marL="68580" indent="0">
              <a:buNone/>
            </a:pPr>
            <a:endParaRPr lang="es-ES" dirty="0" smtClean="0"/>
          </a:p>
          <a:p>
            <a:pPr marL="68580" indent="0">
              <a:buNone/>
            </a:pPr>
            <a:endParaRPr lang="es-ES" dirty="0" smtClean="0"/>
          </a:p>
        </p:txBody>
      </p:sp>
      <p:sp>
        <p:nvSpPr>
          <p:cNvPr id="4" name="3 Rectángulo"/>
          <p:cNvSpPr/>
          <p:nvPr/>
        </p:nvSpPr>
        <p:spPr>
          <a:xfrm>
            <a:off x="5072066" y="0"/>
            <a:ext cx="2857520" cy="500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Reactivos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755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620688"/>
            <a:ext cx="7200800" cy="5616624"/>
          </a:xfrm>
        </p:spPr>
        <p:txBody>
          <a:bodyPr/>
          <a:lstStyle/>
          <a:p>
            <a:pPr marL="0" indent="0" algn="just">
              <a:buNone/>
            </a:pPr>
            <a:r>
              <a:rPr lang="es-ES" sz="2800" b="1" dirty="0">
                <a:latin typeface="IrisUPC" pitchFamily="34" charset="-34"/>
                <a:cs typeface="IrisUPC" pitchFamily="34" charset="-34"/>
              </a:rPr>
              <a:t>Relacione los componentes de un ítem de acuerdo a su característica.</a:t>
            </a:r>
          </a:p>
          <a:p>
            <a:pPr marL="0" indent="0" algn="just">
              <a:buNone/>
            </a:pP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60816"/>
              </p:ext>
            </p:extLst>
          </p:nvPr>
        </p:nvGraphicFramePr>
        <p:xfrm>
          <a:off x="1331640" y="1484784"/>
          <a:ext cx="6624736" cy="453650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312368"/>
                <a:gridCol w="3312368"/>
              </a:tblGrid>
              <a:tr h="4536504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latin typeface="IrisUPC" pitchFamily="34" charset="-34"/>
                          <a:cs typeface="IrisUPC" pitchFamily="34" charset="-34"/>
                        </a:rPr>
                        <a:t>Componente</a:t>
                      </a:r>
                    </a:p>
                    <a:p>
                      <a:pPr algn="l"/>
                      <a:endParaRPr lang="es-ES" b="0" dirty="0" smtClean="0">
                        <a:latin typeface="IrisUPC" pitchFamily="34" charset="-34"/>
                        <a:cs typeface="IrisUPC" pitchFamily="34" charset="-34"/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s-ES" b="0" dirty="0" smtClean="0">
                          <a:latin typeface="IrisUPC" pitchFamily="34" charset="-34"/>
                          <a:cs typeface="IrisUPC" pitchFamily="34" charset="-34"/>
                        </a:rPr>
                        <a:t>Planteamiento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s-ES" b="0" dirty="0" smtClean="0">
                          <a:latin typeface="IrisUPC" pitchFamily="34" charset="-34"/>
                          <a:cs typeface="IrisUPC" pitchFamily="34" charset="-34"/>
                        </a:rPr>
                        <a:t>Opción de respuesta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s-ES" b="0" dirty="0" smtClean="0">
                          <a:latin typeface="IrisUPC" pitchFamily="34" charset="-34"/>
                          <a:cs typeface="IrisUPC" pitchFamily="34" charset="-34"/>
                        </a:rPr>
                        <a:t>Respuesta correcta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s-ES" b="0" dirty="0" smtClean="0">
                          <a:latin typeface="IrisUPC" pitchFamily="34" charset="-34"/>
                          <a:cs typeface="IrisUPC" pitchFamily="34" charset="-34"/>
                        </a:rPr>
                        <a:t>Argumentación </a:t>
                      </a:r>
                    </a:p>
                    <a:p>
                      <a:pPr marL="0" indent="0" algn="l">
                        <a:buNone/>
                      </a:pPr>
                      <a:endParaRPr lang="es-ES" b="0" dirty="0" smtClean="0">
                        <a:latin typeface="IrisUPC" pitchFamily="34" charset="-34"/>
                        <a:cs typeface="IrisUPC" pitchFamily="34" charset="-34"/>
                      </a:endParaRPr>
                    </a:p>
                    <a:p>
                      <a:pPr marL="0" indent="0" algn="l">
                        <a:buNone/>
                      </a:pPr>
                      <a:endParaRPr lang="es-ES" b="0" dirty="0" smtClean="0">
                        <a:latin typeface="IrisUPC" pitchFamily="34" charset="-34"/>
                        <a:cs typeface="IrisUPC" pitchFamily="34" charset="-34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s-ES" b="0" dirty="0" smtClean="0">
                          <a:latin typeface="IrisUPC" pitchFamily="34" charset="-34"/>
                          <a:cs typeface="IrisUPC" pitchFamily="34" charset="-34"/>
                        </a:rPr>
                        <a:t>Opciones de respuesta</a:t>
                      </a:r>
                    </a:p>
                    <a:p>
                      <a:pPr marL="342900" indent="-342900" algn="l">
                        <a:buAutoNum type="alphaLcParenR"/>
                      </a:pPr>
                      <a:r>
                        <a:rPr lang="es-ES" b="0" dirty="0" smtClean="0">
                          <a:latin typeface="IrisUPC" pitchFamily="34" charset="-34"/>
                          <a:cs typeface="IrisUPC" pitchFamily="34" charset="-34"/>
                        </a:rPr>
                        <a:t>1a, 2b, 3c, 4d</a:t>
                      </a:r>
                    </a:p>
                    <a:p>
                      <a:pPr marL="342900" indent="-342900" algn="l">
                        <a:buAutoNum type="alphaLcParenR"/>
                      </a:pPr>
                      <a:r>
                        <a:rPr lang="es-ES" b="0" dirty="0" smtClean="0">
                          <a:latin typeface="IrisUPC" pitchFamily="34" charset="-34"/>
                          <a:cs typeface="IrisUPC" pitchFamily="34" charset="-34"/>
                        </a:rPr>
                        <a:t>1a, 2c, 3d, 4b</a:t>
                      </a:r>
                    </a:p>
                    <a:p>
                      <a:pPr marL="342900" indent="-342900" algn="l">
                        <a:buAutoNum type="alphaLcParenR"/>
                      </a:pPr>
                      <a:r>
                        <a:rPr lang="es-ES" b="0" dirty="0" smtClean="0">
                          <a:latin typeface="IrisUPC" pitchFamily="34" charset="-34"/>
                          <a:cs typeface="IrisUPC" pitchFamily="34" charset="-34"/>
                        </a:rPr>
                        <a:t>1c, 2b, 3d, 4ª</a:t>
                      </a:r>
                    </a:p>
                    <a:p>
                      <a:pPr marL="342900" indent="-342900" algn="l">
                        <a:buAutoNum type="alphaLcParenR"/>
                      </a:pPr>
                      <a:r>
                        <a:rPr lang="es-ES" b="0" dirty="0" smtClean="0">
                          <a:latin typeface="IrisUPC" pitchFamily="34" charset="-34"/>
                          <a:cs typeface="IrisUPC" pitchFamily="34" charset="-34"/>
                        </a:rPr>
                        <a:t>1c, 2d, 3a, 4b</a:t>
                      </a:r>
                    </a:p>
                    <a:p>
                      <a:pPr marL="342900" indent="-342900" algn="l">
                        <a:buAutoNum type="alphaLcParenR"/>
                      </a:pPr>
                      <a:endParaRPr lang="es-ES" b="0" dirty="0" smtClean="0">
                        <a:latin typeface="IrisUPC" pitchFamily="34" charset="-34"/>
                        <a:cs typeface="IrisUPC" pitchFamily="34" charset="-34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s-ES" b="0" dirty="0" smtClean="0">
                          <a:latin typeface="IrisUPC" pitchFamily="34" charset="-34"/>
                          <a:cs typeface="IrisUPC" pitchFamily="34" charset="-34"/>
                        </a:rPr>
                        <a:t>RESPUESTA CORRECTA</a:t>
                      </a:r>
                      <a:r>
                        <a:rPr lang="es-ES" b="1" dirty="0" smtClean="0">
                          <a:latin typeface="IrisUPC" pitchFamily="34" charset="-34"/>
                          <a:cs typeface="IrisUPC" pitchFamily="34" charset="-34"/>
                        </a:rPr>
                        <a:t> C</a:t>
                      </a:r>
                      <a:endParaRPr lang="es-ES" b="1" dirty="0">
                        <a:latin typeface="IrisUPC" pitchFamily="34" charset="-34"/>
                        <a:cs typeface="IrisUPC" pitchFamily="34" charset="-34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latin typeface="IrisUPC" pitchFamily="34" charset="-34"/>
                          <a:cs typeface="IrisUPC" pitchFamily="34" charset="-34"/>
                        </a:rPr>
                        <a:t>Característica</a:t>
                      </a:r>
                    </a:p>
                    <a:p>
                      <a:pPr algn="l"/>
                      <a:endParaRPr lang="es-ES" b="0" dirty="0" smtClean="0">
                        <a:latin typeface="IrisUPC" pitchFamily="34" charset="-34"/>
                        <a:cs typeface="IrisUPC" pitchFamily="34" charset="-34"/>
                      </a:endParaRPr>
                    </a:p>
                    <a:p>
                      <a:pPr marL="342900" indent="-342900" algn="just">
                        <a:buAutoNum type="alphaLcParenR"/>
                      </a:pPr>
                      <a:r>
                        <a:rPr lang="es-ES" b="0" dirty="0" smtClean="0">
                          <a:latin typeface="IrisUPC" pitchFamily="34" charset="-34"/>
                          <a:cs typeface="IrisUPC" pitchFamily="34" charset="-34"/>
                        </a:rPr>
                        <a:t>Explica y sustenta la alternativa</a:t>
                      </a:r>
                    </a:p>
                    <a:p>
                      <a:pPr marL="342900" indent="-342900" algn="just">
                        <a:buAutoNum type="alphaLcParenR"/>
                      </a:pPr>
                      <a:r>
                        <a:rPr lang="es-ES" b="0" dirty="0" smtClean="0">
                          <a:latin typeface="IrisUPC" pitchFamily="34" charset="-34"/>
                          <a:cs typeface="IrisUPC" pitchFamily="34" charset="-34"/>
                        </a:rPr>
                        <a:t>Es propuesta de solución del ítem</a:t>
                      </a:r>
                    </a:p>
                    <a:p>
                      <a:pPr marL="342900" indent="-342900" algn="just">
                        <a:buAutoNum type="alphaLcParenR"/>
                      </a:pPr>
                      <a:r>
                        <a:rPr lang="es-ES" b="0" dirty="0" smtClean="0">
                          <a:latin typeface="IrisUPC" pitchFamily="34" charset="-34"/>
                          <a:cs typeface="IrisUPC" pitchFamily="34" charset="-34"/>
                        </a:rPr>
                        <a:t>Expresa una situación o problema en forma de proposición</a:t>
                      </a:r>
                    </a:p>
                    <a:p>
                      <a:pPr marL="342900" indent="-342900" algn="just">
                        <a:buAutoNum type="alphaLcParenR"/>
                      </a:pPr>
                      <a:r>
                        <a:rPr lang="es-ES" b="0" dirty="0" smtClean="0">
                          <a:latin typeface="IrisUPC" pitchFamily="34" charset="-34"/>
                          <a:cs typeface="IrisUPC" pitchFamily="34" charset="-34"/>
                        </a:rPr>
                        <a:t>Es</a:t>
                      </a:r>
                      <a:r>
                        <a:rPr lang="es-ES" b="0" baseline="0" dirty="0" smtClean="0">
                          <a:latin typeface="IrisUPC" pitchFamily="34" charset="-34"/>
                          <a:cs typeface="IrisUPC" pitchFamily="34" charset="-34"/>
                        </a:rPr>
                        <a:t> incontrovertible y responde satisfactoriamente el ítem</a:t>
                      </a:r>
                      <a:endParaRPr lang="es-ES" b="0" dirty="0">
                        <a:latin typeface="IrisUPC" pitchFamily="34" charset="-34"/>
                        <a:cs typeface="IrisUPC" pitchFamily="34" charset="-34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00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/>
          <p:cNvSpPr>
            <a:spLocks noGrp="1"/>
          </p:cNvSpPr>
          <p:nvPr>
            <p:ph idx="1"/>
          </p:nvPr>
        </p:nvSpPr>
        <p:spPr>
          <a:xfrm>
            <a:off x="1043608" y="1340768"/>
            <a:ext cx="6777317" cy="4013033"/>
          </a:xfrm>
        </p:spPr>
        <p:txBody>
          <a:bodyPr>
            <a:normAutofit/>
          </a:bodyPr>
          <a:lstStyle/>
          <a:p>
            <a:r>
              <a:rPr lang="es-ES" b="1" dirty="0" smtClean="0"/>
              <a:t>¿Qué es una prueba?</a:t>
            </a:r>
          </a:p>
          <a:p>
            <a:endParaRPr lang="es-ES" dirty="0" smtClean="0"/>
          </a:p>
          <a:p>
            <a:pPr marL="68580" indent="0" algn="just">
              <a:buNone/>
            </a:pPr>
            <a:r>
              <a:rPr lang="es-ES" dirty="0" smtClean="0"/>
              <a:t>Instrumento conformado por un conjunto de ítemes de respuesta múltiple con una única respuesta.(SNNA,2012)</a:t>
            </a:r>
          </a:p>
        </p:txBody>
      </p:sp>
      <p:sp>
        <p:nvSpPr>
          <p:cNvPr id="4" name="3 Rectángulo"/>
          <p:cNvSpPr/>
          <p:nvPr/>
        </p:nvSpPr>
        <p:spPr>
          <a:xfrm>
            <a:off x="5072066" y="0"/>
            <a:ext cx="2857520" cy="500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Reactivos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071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/>
          <p:cNvSpPr>
            <a:spLocks noGrp="1"/>
          </p:cNvSpPr>
          <p:nvPr>
            <p:ph idx="1"/>
          </p:nvPr>
        </p:nvSpPr>
        <p:spPr>
          <a:xfrm>
            <a:off x="1043608" y="1772816"/>
            <a:ext cx="6777317" cy="3508977"/>
          </a:xfrm>
        </p:spPr>
        <p:txBody>
          <a:bodyPr>
            <a:normAutofit/>
          </a:bodyPr>
          <a:lstStyle/>
          <a:p>
            <a:pPr marL="68580" indent="0" algn="just">
              <a:buNone/>
            </a:pPr>
            <a:r>
              <a:rPr lang="es-ES" b="1" dirty="0"/>
              <a:t>¿Para qué </a:t>
            </a:r>
            <a:r>
              <a:rPr lang="es-ES" b="1" dirty="0" smtClean="0"/>
              <a:t>se utiliza la </a:t>
            </a:r>
            <a:r>
              <a:rPr lang="es-ES" b="1" dirty="0"/>
              <a:t>prueba?</a:t>
            </a:r>
          </a:p>
          <a:p>
            <a:pPr marL="68580" indent="0" algn="just">
              <a:buNone/>
            </a:pPr>
            <a:endParaRPr lang="es-ES" dirty="0" smtClean="0"/>
          </a:p>
          <a:p>
            <a:pPr marL="68580" indent="0" algn="just">
              <a:buNone/>
            </a:pPr>
            <a:r>
              <a:rPr lang="es-ES" dirty="0" smtClean="0"/>
              <a:t>Se </a:t>
            </a:r>
            <a:r>
              <a:rPr lang="es-ES" dirty="0"/>
              <a:t>utiliza para recabar información que sea comparable entre todos los sustentantes. (SNNA,2012)</a:t>
            </a:r>
          </a:p>
          <a:p>
            <a:pPr marL="68580" indent="0">
              <a:buNone/>
            </a:pPr>
            <a:endParaRPr lang="es-ES" dirty="0" smtClean="0"/>
          </a:p>
        </p:txBody>
      </p:sp>
      <p:sp>
        <p:nvSpPr>
          <p:cNvPr id="4" name="3 Rectángulo"/>
          <p:cNvSpPr/>
          <p:nvPr/>
        </p:nvSpPr>
        <p:spPr>
          <a:xfrm>
            <a:off x="5072066" y="0"/>
            <a:ext cx="2857520" cy="500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Reactivos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840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/>
          <p:cNvSpPr>
            <a:spLocks noGrp="1"/>
          </p:cNvSpPr>
          <p:nvPr>
            <p:ph idx="1"/>
          </p:nvPr>
        </p:nvSpPr>
        <p:spPr>
          <a:xfrm>
            <a:off x="1126029" y="1556792"/>
            <a:ext cx="6777317" cy="3508977"/>
          </a:xfrm>
        </p:spPr>
        <p:txBody>
          <a:bodyPr>
            <a:normAutofit/>
          </a:bodyPr>
          <a:lstStyle/>
          <a:p>
            <a:r>
              <a:rPr lang="es-ES" b="1" dirty="0" smtClean="0"/>
              <a:t>¿Qué es un reactivo o ítem?</a:t>
            </a:r>
          </a:p>
          <a:p>
            <a:endParaRPr lang="es-ES" dirty="0" smtClean="0"/>
          </a:p>
          <a:p>
            <a:pPr marL="68580" indent="0" algn="just">
              <a:buNone/>
            </a:pPr>
            <a:r>
              <a:rPr lang="es-ES" dirty="0"/>
              <a:t>Es un planteamiento (estímulo) que demanda cierta tarea del postulante. Su propósito es evidenciar la presencia o ausencia de un conocimiento habilidad o destreza.</a:t>
            </a:r>
            <a:endParaRPr lang="es-ES_tradnl" dirty="0"/>
          </a:p>
          <a:p>
            <a:pPr marL="68580" indent="0">
              <a:buNone/>
            </a:pPr>
            <a:endParaRPr lang="es-ES" dirty="0" smtClean="0"/>
          </a:p>
          <a:p>
            <a:pPr marL="68580" indent="0">
              <a:buNone/>
            </a:pPr>
            <a:endParaRPr lang="es-ES" dirty="0" smtClean="0"/>
          </a:p>
        </p:txBody>
      </p:sp>
      <p:sp>
        <p:nvSpPr>
          <p:cNvPr id="4" name="3 Rectángulo"/>
          <p:cNvSpPr/>
          <p:nvPr/>
        </p:nvSpPr>
        <p:spPr>
          <a:xfrm>
            <a:off x="5072066" y="0"/>
            <a:ext cx="2857520" cy="500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Reactivos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40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/>
          <p:cNvSpPr>
            <a:spLocks noGrp="1"/>
          </p:cNvSpPr>
          <p:nvPr>
            <p:ph idx="1"/>
          </p:nvPr>
        </p:nvSpPr>
        <p:spPr>
          <a:xfrm>
            <a:off x="1152269" y="1052736"/>
            <a:ext cx="6777317" cy="4491861"/>
          </a:xfrm>
        </p:spPr>
        <p:txBody>
          <a:bodyPr>
            <a:normAutofit/>
          </a:bodyPr>
          <a:lstStyle/>
          <a:p>
            <a:r>
              <a:rPr lang="es-ES" dirty="0" smtClean="0"/>
              <a:t>¿Estructura ?</a:t>
            </a:r>
          </a:p>
          <a:p>
            <a:pPr marL="68580" indent="0">
              <a:buNone/>
            </a:pPr>
            <a:endParaRPr lang="es-ES" dirty="0" smtClean="0"/>
          </a:p>
          <a:p>
            <a:pPr marL="68580" indent="0">
              <a:buNone/>
            </a:pPr>
            <a:endParaRPr lang="es-ES" dirty="0" smtClean="0"/>
          </a:p>
        </p:txBody>
      </p:sp>
      <p:sp>
        <p:nvSpPr>
          <p:cNvPr id="4" name="3 Rectángulo"/>
          <p:cNvSpPr/>
          <p:nvPr/>
        </p:nvSpPr>
        <p:spPr>
          <a:xfrm>
            <a:off x="5072066" y="0"/>
            <a:ext cx="2857520" cy="500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Reactivos </a:t>
            </a:r>
            <a:endParaRPr lang="es-ES" dirty="0"/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127015779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Marcador de pie de página 1"/>
          <p:cNvSpPr txBox="1">
            <a:spLocks/>
          </p:cNvSpPr>
          <p:nvPr/>
        </p:nvSpPr>
        <p:spPr>
          <a:xfrm>
            <a:off x="6500826" y="2703835"/>
            <a:ext cx="1795174" cy="725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C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dirty="0" smtClean="0">
                <a:solidFill>
                  <a:schemeClr val="accent1">
                    <a:lumMod val="50000"/>
                  </a:schemeClr>
                </a:solidFill>
              </a:rPr>
              <a:t>Abstracción del conocimiento que se quiere explorar</a:t>
            </a:r>
            <a:endParaRPr lang="es-EC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Marcador de pie de página 1"/>
          <p:cNvSpPr txBox="1">
            <a:spLocks/>
          </p:cNvSpPr>
          <p:nvPr/>
        </p:nvSpPr>
        <p:spPr>
          <a:xfrm>
            <a:off x="3851920" y="5368131"/>
            <a:ext cx="1795174" cy="725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C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dirty="0" smtClean="0">
                <a:solidFill>
                  <a:schemeClr val="accent1">
                    <a:lumMod val="50000"/>
                  </a:schemeClr>
                </a:solidFill>
              </a:rPr>
              <a:t>Unión de contenidos semánticos en un enunciado</a:t>
            </a:r>
            <a:endParaRPr lang="es-EC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Marcador de pie de página 1"/>
          <p:cNvSpPr txBox="1">
            <a:spLocks/>
          </p:cNvSpPr>
          <p:nvPr/>
        </p:nvSpPr>
        <p:spPr>
          <a:xfrm>
            <a:off x="827584" y="2856235"/>
            <a:ext cx="1795174" cy="725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C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dirty="0" smtClean="0">
                <a:solidFill>
                  <a:schemeClr val="accent1">
                    <a:lumMod val="50000"/>
                  </a:schemeClr>
                </a:solidFill>
              </a:rPr>
              <a:t>Rasgo que describe algún componente al campo al que pertenece</a:t>
            </a:r>
            <a:endParaRPr lang="es-EC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83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>
            <a:noAutofit/>
          </a:bodyPr>
          <a:lstStyle/>
          <a:p>
            <a:pPr algn="just"/>
            <a:r>
              <a:rPr lang="es-ES" sz="2800" dirty="0" smtClean="0"/>
              <a:t>Componentes del ítem de opción múltiple</a:t>
            </a:r>
            <a:endParaRPr lang="es-ES" sz="2800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666475"/>
              </p:ext>
            </p:extLst>
          </p:nvPr>
        </p:nvGraphicFramePr>
        <p:xfrm>
          <a:off x="1042988" y="2060575"/>
          <a:ext cx="6777037" cy="37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27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200918" cy="1143000"/>
          </a:xfrm>
        </p:spPr>
        <p:txBody>
          <a:bodyPr>
            <a:normAutofit/>
          </a:bodyPr>
          <a:lstStyle/>
          <a:p>
            <a:pPr algn="just"/>
            <a:r>
              <a:rPr lang="es-ES" sz="2800" b="1" dirty="0" smtClean="0"/>
              <a:t>¿Qué debo considerar en la elaboración de un reactivo?</a:t>
            </a:r>
            <a:endParaRPr lang="es-ES" sz="2800" b="1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¿Características</a:t>
            </a:r>
          </a:p>
          <a:p>
            <a:pPr marL="68580" indent="0">
              <a:buNone/>
            </a:pPr>
            <a:endParaRPr lang="es-ES" dirty="0" smtClean="0"/>
          </a:p>
          <a:p>
            <a:pPr marL="68580" indent="0">
              <a:buNone/>
            </a:pPr>
            <a:endParaRPr lang="es-ES" dirty="0" smtClean="0"/>
          </a:p>
        </p:txBody>
      </p:sp>
      <p:sp>
        <p:nvSpPr>
          <p:cNvPr id="4" name="3 Rectángulo"/>
          <p:cNvSpPr/>
          <p:nvPr/>
        </p:nvSpPr>
        <p:spPr>
          <a:xfrm>
            <a:off x="5072066" y="0"/>
            <a:ext cx="2857520" cy="500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Reactivos </a:t>
            </a:r>
            <a:endParaRPr lang="es-ES" dirty="0"/>
          </a:p>
        </p:txBody>
      </p:sp>
      <p:graphicFrame>
        <p:nvGraphicFramePr>
          <p:cNvPr id="7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7223294"/>
              </p:ext>
            </p:extLst>
          </p:nvPr>
        </p:nvGraphicFramePr>
        <p:xfrm>
          <a:off x="1115616" y="2996952"/>
          <a:ext cx="6984776" cy="2428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112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/>
          <p:cNvSpPr>
            <a:spLocks noGrp="1"/>
          </p:cNvSpPr>
          <p:nvPr>
            <p:ph idx="1"/>
          </p:nvPr>
        </p:nvSpPr>
        <p:spPr>
          <a:xfrm>
            <a:off x="1152269" y="1700808"/>
            <a:ext cx="6777317" cy="3508977"/>
          </a:xfrm>
        </p:spPr>
        <p:txBody>
          <a:bodyPr/>
          <a:lstStyle/>
          <a:p>
            <a:pPr marL="68580" indent="0">
              <a:buNone/>
            </a:pPr>
            <a:endParaRPr lang="es-ES" dirty="0" smtClean="0"/>
          </a:p>
          <a:p>
            <a:r>
              <a:rPr lang="es-ES" dirty="0" smtClean="0"/>
              <a:t> ¿Para qué elaboro un reactivo?</a:t>
            </a:r>
          </a:p>
          <a:p>
            <a:pPr marL="68580" indent="0">
              <a:buNone/>
            </a:pPr>
            <a:endParaRPr lang="es-ES" dirty="0" smtClean="0"/>
          </a:p>
          <a:p>
            <a:pPr marL="68580" indent="0" algn="just">
              <a:buNone/>
            </a:pPr>
            <a:r>
              <a:rPr lang="es-ES" b="1" dirty="0" smtClean="0"/>
              <a:t>Conocer el grado de dominio que los estudiantes poseen del contenido de una disciplina o asignatura.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5072066" y="0"/>
            <a:ext cx="2857520" cy="500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Reactivos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93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smtClean="0"/>
              <a:t>ELABORACIÓN DE REACTIVOS</a:t>
            </a:r>
            <a:endParaRPr lang="es-E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Consideraciones para su construcción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944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836712"/>
            <a:ext cx="6984776" cy="4886357"/>
          </a:xfrm>
          <a:ln w="19050"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>
                <a:latin typeface="Calibri Light" pitchFamily="34" charset="0"/>
              </a:rPr>
              <a:t>Completa el enunciado</a:t>
            </a:r>
          </a:p>
          <a:p>
            <a:pPr marL="0" indent="0">
              <a:buNone/>
            </a:pPr>
            <a:endParaRPr lang="es-ES" dirty="0">
              <a:latin typeface="Calibri Light" pitchFamily="34" charset="0"/>
            </a:endParaRPr>
          </a:p>
          <a:p>
            <a:pPr marL="0" indent="0" algn="just">
              <a:buNone/>
            </a:pPr>
            <a:r>
              <a:rPr lang="es-ES" dirty="0" smtClean="0">
                <a:latin typeface="IrisUPC" pitchFamily="34" charset="-34"/>
                <a:cs typeface="IrisUPC" pitchFamily="34" charset="-34"/>
              </a:rPr>
              <a:t>Una de las propiedades de la prueba objetiva es la validez de constructo, que se refiere a la:</a:t>
            </a:r>
          </a:p>
          <a:p>
            <a:pPr marL="0" indent="0" algn="just">
              <a:buNone/>
            </a:pPr>
            <a:endParaRPr lang="es-ES" dirty="0">
              <a:latin typeface="IrisUPC" pitchFamily="34" charset="-34"/>
              <a:cs typeface="IrisUPC" pitchFamily="34" charset="-34"/>
            </a:endParaRPr>
          </a:p>
          <a:p>
            <a:pPr marL="457200" indent="-457200" algn="just">
              <a:buAutoNum type="alphaLcParenR"/>
            </a:pPr>
            <a:r>
              <a:rPr lang="es-ES" dirty="0" smtClean="0">
                <a:latin typeface="IrisUPC" pitchFamily="34" charset="-34"/>
                <a:cs typeface="IrisUPC" pitchFamily="34" charset="-34"/>
              </a:rPr>
              <a:t>consistencia y estabilidad de los resultados emitidos</a:t>
            </a:r>
          </a:p>
          <a:p>
            <a:pPr marL="457200" indent="-457200" algn="just">
              <a:buAutoNum type="alphaLcParenR"/>
            </a:pPr>
            <a:r>
              <a:rPr lang="es-ES" dirty="0" smtClean="0">
                <a:latin typeface="IrisUPC" pitchFamily="34" charset="-34"/>
                <a:cs typeface="IrisUPC" pitchFamily="34" charset="-34"/>
              </a:rPr>
              <a:t>congruencia entre lo que se planeó medir y lo que se mide</a:t>
            </a:r>
          </a:p>
          <a:p>
            <a:pPr marL="457200" indent="-457200" algn="just">
              <a:buAutoNum type="alphaLcParenR"/>
            </a:pPr>
            <a:r>
              <a:rPr lang="es-ES" dirty="0" smtClean="0">
                <a:latin typeface="IrisUPC" pitchFamily="34" charset="-34"/>
                <a:cs typeface="IrisUPC" pitchFamily="34" charset="-34"/>
              </a:rPr>
              <a:t>independencia del instrumento respecto a quien aplica y califica</a:t>
            </a:r>
          </a:p>
          <a:p>
            <a:pPr marL="457200" indent="-457200" algn="just">
              <a:buAutoNum type="alphaLcParenR"/>
            </a:pPr>
            <a:r>
              <a:rPr lang="es-ES" dirty="0" smtClean="0">
                <a:latin typeface="IrisUPC" pitchFamily="34" charset="-34"/>
                <a:cs typeface="IrisUPC" pitchFamily="34" charset="-34"/>
              </a:rPr>
              <a:t>pertenencia del conjunto de </a:t>
            </a:r>
            <a:r>
              <a:rPr lang="es-ES" dirty="0">
                <a:latin typeface="IrisUPC" pitchFamily="34" charset="-34"/>
                <a:cs typeface="IrisUPC" pitchFamily="34" charset="-34"/>
              </a:rPr>
              <a:t>í</a:t>
            </a:r>
            <a:r>
              <a:rPr lang="es-ES" dirty="0" smtClean="0">
                <a:latin typeface="IrisUPC" pitchFamily="34" charset="-34"/>
                <a:cs typeface="IrisUPC" pitchFamily="34" charset="-34"/>
              </a:rPr>
              <a:t>tems de respuesta múltiple</a:t>
            </a:r>
          </a:p>
          <a:p>
            <a:pPr marL="0" indent="0">
              <a:buNone/>
            </a:pPr>
            <a:endParaRPr lang="es-ES" dirty="0">
              <a:latin typeface="Calibri Light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076056" y="0"/>
            <a:ext cx="280831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prstClr val="black"/>
                </a:solidFill>
              </a:rPr>
              <a:t>REACTIVOS</a:t>
            </a:r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60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620688"/>
            <a:ext cx="7200800" cy="5616624"/>
          </a:xfrm>
        </p:spPr>
        <p:txBody>
          <a:bodyPr/>
          <a:lstStyle/>
          <a:p>
            <a:pPr marL="0" indent="0" algn="just">
              <a:buNone/>
            </a:pPr>
            <a:r>
              <a:rPr lang="es-ES" sz="2800" b="1" dirty="0">
                <a:latin typeface="IrisUPC" pitchFamily="34" charset="-34"/>
                <a:cs typeface="IrisUPC" pitchFamily="34" charset="-34"/>
              </a:rPr>
              <a:t>Relacione los componentes de un ítem de acuerdo a su característica.</a:t>
            </a:r>
          </a:p>
          <a:p>
            <a:pPr marL="0" indent="0" algn="just">
              <a:buNone/>
            </a:pP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492012"/>
              </p:ext>
            </p:extLst>
          </p:nvPr>
        </p:nvGraphicFramePr>
        <p:xfrm>
          <a:off x="1331640" y="1484784"/>
          <a:ext cx="6624736" cy="453650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312368"/>
                <a:gridCol w="3312368"/>
              </a:tblGrid>
              <a:tr h="4536504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latin typeface="IrisUPC" pitchFamily="34" charset="-34"/>
                          <a:cs typeface="IrisUPC" pitchFamily="34" charset="-34"/>
                        </a:rPr>
                        <a:t>Componente</a:t>
                      </a:r>
                    </a:p>
                    <a:p>
                      <a:pPr algn="l"/>
                      <a:endParaRPr lang="es-ES" b="0" dirty="0" smtClean="0">
                        <a:latin typeface="IrisUPC" pitchFamily="34" charset="-34"/>
                        <a:cs typeface="IrisUPC" pitchFamily="34" charset="-34"/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s-ES" b="0" dirty="0" smtClean="0">
                          <a:latin typeface="IrisUPC" pitchFamily="34" charset="-34"/>
                          <a:cs typeface="IrisUPC" pitchFamily="34" charset="-34"/>
                        </a:rPr>
                        <a:t>Planteamiento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s-ES" b="0" dirty="0" smtClean="0">
                          <a:latin typeface="IrisUPC" pitchFamily="34" charset="-34"/>
                          <a:cs typeface="IrisUPC" pitchFamily="34" charset="-34"/>
                        </a:rPr>
                        <a:t>Opción de respuesta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s-ES" b="0" dirty="0" smtClean="0">
                          <a:latin typeface="IrisUPC" pitchFamily="34" charset="-34"/>
                          <a:cs typeface="IrisUPC" pitchFamily="34" charset="-34"/>
                        </a:rPr>
                        <a:t>Respuesta correcta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s-ES" b="0" dirty="0" smtClean="0">
                          <a:latin typeface="IrisUPC" pitchFamily="34" charset="-34"/>
                          <a:cs typeface="IrisUPC" pitchFamily="34" charset="-34"/>
                        </a:rPr>
                        <a:t>Argumentación </a:t>
                      </a:r>
                    </a:p>
                    <a:p>
                      <a:pPr marL="0" indent="0" algn="l">
                        <a:buNone/>
                      </a:pPr>
                      <a:endParaRPr lang="es-ES" b="0" dirty="0" smtClean="0">
                        <a:latin typeface="IrisUPC" pitchFamily="34" charset="-34"/>
                        <a:cs typeface="IrisUPC" pitchFamily="34" charset="-34"/>
                      </a:endParaRPr>
                    </a:p>
                    <a:p>
                      <a:pPr marL="0" indent="0" algn="l">
                        <a:buNone/>
                      </a:pPr>
                      <a:endParaRPr lang="es-ES" b="0" dirty="0" smtClean="0">
                        <a:latin typeface="IrisUPC" pitchFamily="34" charset="-34"/>
                        <a:cs typeface="IrisUPC" pitchFamily="34" charset="-34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s-ES" b="0" dirty="0" smtClean="0">
                          <a:latin typeface="IrisUPC" pitchFamily="34" charset="-34"/>
                          <a:cs typeface="IrisUPC" pitchFamily="34" charset="-34"/>
                        </a:rPr>
                        <a:t>Opciones de respuesta</a:t>
                      </a:r>
                    </a:p>
                    <a:p>
                      <a:pPr marL="342900" indent="-342900" algn="l">
                        <a:buAutoNum type="alphaLcParenR"/>
                      </a:pPr>
                      <a:r>
                        <a:rPr lang="es-ES" b="0" dirty="0" smtClean="0">
                          <a:latin typeface="IrisUPC" pitchFamily="34" charset="-34"/>
                          <a:cs typeface="IrisUPC" pitchFamily="34" charset="-34"/>
                        </a:rPr>
                        <a:t>1a, 2b, 3c, 4d</a:t>
                      </a:r>
                    </a:p>
                    <a:p>
                      <a:pPr marL="342900" indent="-342900" algn="l">
                        <a:buAutoNum type="alphaLcParenR"/>
                      </a:pPr>
                      <a:r>
                        <a:rPr lang="es-ES" b="0" dirty="0" smtClean="0">
                          <a:latin typeface="IrisUPC" pitchFamily="34" charset="-34"/>
                          <a:cs typeface="IrisUPC" pitchFamily="34" charset="-34"/>
                        </a:rPr>
                        <a:t>1a, 2c, 3d, 4b</a:t>
                      </a:r>
                    </a:p>
                    <a:p>
                      <a:pPr marL="342900" indent="-342900" algn="l">
                        <a:buAutoNum type="alphaLcParenR"/>
                      </a:pPr>
                      <a:r>
                        <a:rPr lang="es-ES" b="0" dirty="0" smtClean="0">
                          <a:latin typeface="IrisUPC" pitchFamily="34" charset="-34"/>
                          <a:cs typeface="IrisUPC" pitchFamily="34" charset="-34"/>
                        </a:rPr>
                        <a:t>1c, 2b, 3d, 4ª</a:t>
                      </a:r>
                    </a:p>
                    <a:p>
                      <a:pPr marL="342900" indent="-342900" algn="l">
                        <a:buAutoNum type="alphaLcParenR"/>
                      </a:pPr>
                      <a:r>
                        <a:rPr lang="es-ES" b="0" dirty="0" smtClean="0">
                          <a:latin typeface="IrisUPC" pitchFamily="34" charset="-34"/>
                          <a:cs typeface="IrisUPC" pitchFamily="34" charset="-34"/>
                        </a:rPr>
                        <a:t>1c, 2d, 3a, 4b</a:t>
                      </a:r>
                    </a:p>
                    <a:p>
                      <a:pPr marL="342900" indent="-342900" algn="l">
                        <a:buAutoNum type="alphaLcParenR"/>
                      </a:pPr>
                      <a:endParaRPr lang="es-ES" b="0" dirty="0" smtClean="0">
                        <a:latin typeface="IrisUPC" pitchFamily="34" charset="-34"/>
                        <a:cs typeface="IrisUPC" pitchFamily="34" charset="-34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s-ES" b="0" dirty="0" smtClean="0">
                          <a:latin typeface="IrisUPC" pitchFamily="34" charset="-34"/>
                          <a:cs typeface="IrisUPC" pitchFamily="34" charset="-34"/>
                        </a:rPr>
                        <a:t>RESPUESTA CORRECTA</a:t>
                      </a:r>
                      <a:r>
                        <a:rPr lang="es-ES" b="1" dirty="0" smtClean="0">
                          <a:latin typeface="IrisUPC" pitchFamily="34" charset="-34"/>
                          <a:cs typeface="IrisUPC" pitchFamily="34" charset="-34"/>
                        </a:rPr>
                        <a:t> C</a:t>
                      </a:r>
                      <a:endParaRPr lang="es-ES" b="1" dirty="0">
                        <a:latin typeface="IrisUPC" pitchFamily="34" charset="-34"/>
                        <a:cs typeface="IrisUPC" pitchFamily="34" charset="-34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latin typeface="IrisUPC" pitchFamily="34" charset="-34"/>
                          <a:cs typeface="IrisUPC" pitchFamily="34" charset="-34"/>
                        </a:rPr>
                        <a:t>Característica</a:t>
                      </a:r>
                    </a:p>
                    <a:p>
                      <a:pPr algn="l"/>
                      <a:endParaRPr lang="es-ES" b="0" dirty="0" smtClean="0">
                        <a:latin typeface="IrisUPC" pitchFamily="34" charset="-34"/>
                        <a:cs typeface="IrisUPC" pitchFamily="34" charset="-34"/>
                      </a:endParaRPr>
                    </a:p>
                    <a:p>
                      <a:pPr marL="342900" indent="-342900" algn="just">
                        <a:buAutoNum type="alphaLcParenR"/>
                      </a:pPr>
                      <a:r>
                        <a:rPr lang="es-ES" b="0" dirty="0" smtClean="0">
                          <a:latin typeface="IrisUPC" pitchFamily="34" charset="-34"/>
                          <a:cs typeface="IrisUPC" pitchFamily="34" charset="-34"/>
                        </a:rPr>
                        <a:t>Explica y sustenta la alternativa</a:t>
                      </a:r>
                    </a:p>
                    <a:p>
                      <a:pPr marL="342900" indent="-342900" algn="just">
                        <a:buAutoNum type="alphaLcParenR"/>
                      </a:pPr>
                      <a:r>
                        <a:rPr lang="es-ES" b="0" dirty="0" smtClean="0">
                          <a:latin typeface="IrisUPC" pitchFamily="34" charset="-34"/>
                          <a:cs typeface="IrisUPC" pitchFamily="34" charset="-34"/>
                        </a:rPr>
                        <a:t>Es propuesta de solución del ítem</a:t>
                      </a:r>
                    </a:p>
                    <a:p>
                      <a:pPr marL="342900" indent="-342900" algn="just">
                        <a:buAutoNum type="alphaLcParenR"/>
                      </a:pPr>
                      <a:r>
                        <a:rPr lang="es-ES" b="0" dirty="0" smtClean="0">
                          <a:latin typeface="IrisUPC" pitchFamily="34" charset="-34"/>
                          <a:cs typeface="IrisUPC" pitchFamily="34" charset="-34"/>
                        </a:rPr>
                        <a:t>Expresa una situación o problema en forma de proposición</a:t>
                      </a:r>
                    </a:p>
                    <a:p>
                      <a:pPr marL="342900" indent="-342900" algn="just">
                        <a:buAutoNum type="alphaLcParenR"/>
                      </a:pPr>
                      <a:r>
                        <a:rPr lang="es-ES" b="0" dirty="0" smtClean="0">
                          <a:latin typeface="IrisUPC" pitchFamily="34" charset="-34"/>
                          <a:cs typeface="IrisUPC" pitchFamily="34" charset="-34"/>
                        </a:rPr>
                        <a:t>Es</a:t>
                      </a:r>
                      <a:r>
                        <a:rPr lang="es-ES" b="0" baseline="0" dirty="0" smtClean="0">
                          <a:latin typeface="IrisUPC" pitchFamily="34" charset="-34"/>
                          <a:cs typeface="IrisUPC" pitchFamily="34" charset="-34"/>
                        </a:rPr>
                        <a:t> incontrovertible y responde satisfactoriamente el ítem</a:t>
                      </a:r>
                      <a:endParaRPr lang="es-ES" b="0" dirty="0">
                        <a:latin typeface="IrisUPC" pitchFamily="34" charset="-34"/>
                        <a:cs typeface="IrisUPC" pitchFamily="34" charset="-34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33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072066" y="0"/>
            <a:ext cx="2857520" cy="500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Reactivos 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900162" y="1504057"/>
            <a:ext cx="70009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dirty="0" smtClean="0"/>
              <a:t>Justificación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dirty="0" smtClean="0"/>
              <a:t>Objetivos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dirty="0" smtClean="0"/>
              <a:t>¿Qué debo conocer para elaborar reactivos?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s-ES" dirty="0" smtClean="0"/>
              <a:t>¿Qué es evaluación?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s-ES" dirty="0" smtClean="0"/>
              <a:t>¿Qué debo conocer de la asignatura?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dirty="0" smtClean="0"/>
              <a:t>¿Qué información  voy a obtener con la elaboración de reactivos?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dirty="0" smtClean="0"/>
              <a:t>¿Cuál es la estructura de un reactivo?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dirty="0" smtClean="0"/>
              <a:t>Elaboración de reactivos de mi asignatura.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971600" y="1038315"/>
            <a:ext cx="3429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smtClean="0"/>
              <a:t>Índice</a:t>
            </a:r>
            <a:endParaRPr lang="es-E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620688"/>
            <a:ext cx="7200800" cy="5616624"/>
          </a:xfrm>
        </p:spPr>
        <p:txBody>
          <a:bodyPr/>
          <a:lstStyle/>
          <a:p>
            <a:pPr marL="0" indent="0" algn="just">
              <a:buNone/>
            </a:pPr>
            <a:r>
              <a:rPr lang="es-ES" sz="2800" b="1" dirty="0">
                <a:latin typeface="IrisUPC" pitchFamily="34" charset="-34"/>
                <a:cs typeface="IrisUPC" pitchFamily="34" charset="-34"/>
              </a:rPr>
              <a:t>Relacione los componentes de un ítem de acuerdo a su característica.</a:t>
            </a:r>
          </a:p>
          <a:p>
            <a:pPr marL="0" indent="0" algn="just">
              <a:buNone/>
            </a:pP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166446"/>
              </p:ext>
            </p:extLst>
          </p:nvPr>
        </p:nvGraphicFramePr>
        <p:xfrm>
          <a:off x="1331640" y="1556792"/>
          <a:ext cx="6840760" cy="453650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800200"/>
                <a:gridCol w="5040560"/>
              </a:tblGrid>
              <a:tr h="45365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 smtClean="0">
                          <a:latin typeface="IrisUPC" pitchFamily="34" charset="-34"/>
                          <a:cs typeface="IrisUPC" pitchFamily="34" charset="-34"/>
                        </a:rPr>
                        <a:t>Opciones de respuesta</a:t>
                      </a:r>
                      <a:endParaRPr lang="es-ES" b="0" dirty="0" smtClean="0">
                        <a:latin typeface="IrisUPC" pitchFamily="34" charset="-34"/>
                        <a:cs typeface="IrisUPC" pitchFamily="34" charset="-34"/>
                      </a:endParaRPr>
                    </a:p>
                    <a:p>
                      <a:pPr marL="342900" indent="-342900" algn="l">
                        <a:buAutoNum type="alphaLcParenR"/>
                      </a:pPr>
                      <a:r>
                        <a:rPr lang="es-ES" b="0" dirty="0" smtClean="0">
                          <a:latin typeface="IrisUPC" pitchFamily="34" charset="-34"/>
                          <a:cs typeface="IrisUPC" pitchFamily="34" charset="-34"/>
                        </a:rPr>
                        <a:t>1a, 2b, 3c, 4d</a:t>
                      </a:r>
                    </a:p>
                    <a:p>
                      <a:pPr marL="0" indent="0" algn="l">
                        <a:buNone/>
                      </a:pPr>
                      <a:endParaRPr lang="es-ES" b="0" dirty="0" smtClean="0">
                        <a:latin typeface="IrisUPC" pitchFamily="34" charset="-34"/>
                        <a:cs typeface="IrisUPC" pitchFamily="34" charset="-34"/>
                      </a:endParaRPr>
                    </a:p>
                    <a:p>
                      <a:pPr marL="342900" indent="-342900" algn="l">
                        <a:buAutoNum type="alphaLcParenR" startAt="2"/>
                      </a:pPr>
                      <a:r>
                        <a:rPr lang="es-ES" b="0" dirty="0" smtClean="0">
                          <a:latin typeface="IrisUPC" pitchFamily="34" charset="-34"/>
                          <a:cs typeface="IrisUPC" pitchFamily="34" charset="-34"/>
                        </a:rPr>
                        <a:t>1a, 2c, 3d, 4b</a:t>
                      </a:r>
                    </a:p>
                    <a:p>
                      <a:pPr marL="342900" indent="-342900" algn="l">
                        <a:buAutoNum type="alphaLcParenR" startAt="2"/>
                      </a:pPr>
                      <a:endParaRPr lang="es-ES" b="0" dirty="0" smtClean="0">
                        <a:latin typeface="IrisUPC" pitchFamily="34" charset="-34"/>
                        <a:cs typeface="IrisUPC" pitchFamily="34" charset="-34"/>
                      </a:endParaRPr>
                    </a:p>
                    <a:p>
                      <a:pPr marL="342900" indent="-342900" algn="l">
                        <a:buAutoNum type="alphaLcParenR" startAt="2"/>
                      </a:pPr>
                      <a:endParaRPr lang="es-ES" b="0" dirty="0" smtClean="0">
                        <a:latin typeface="IrisUPC" pitchFamily="34" charset="-34"/>
                        <a:cs typeface="IrisUPC" pitchFamily="34" charset="-34"/>
                      </a:endParaRPr>
                    </a:p>
                    <a:p>
                      <a:pPr marL="0" indent="0" algn="l">
                        <a:buNone/>
                      </a:pPr>
                      <a:endParaRPr lang="es-ES" b="0" dirty="0" smtClean="0">
                        <a:latin typeface="IrisUPC" pitchFamily="34" charset="-34"/>
                        <a:cs typeface="IrisUPC" pitchFamily="34" charset="-34"/>
                      </a:endParaRPr>
                    </a:p>
                    <a:p>
                      <a:pPr marL="342900" indent="-342900" algn="l">
                        <a:buAutoNum type="alphaLcParenR" startAt="3"/>
                      </a:pPr>
                      <a:r>
                        <a:rPr lang="es-ES" b="0" dirty="0" smtClean="0">
                          <a:latin typeface="IrisUPC" pitchFamily="34" charset="-34"/>
                          <a:cs typeface="IrisUPC" pitchFamily="34" charset="-34"/>
                        </a:rPr>
                        <a:t>1c, 2b, 3d, 4a</a:t>
                      </a:r>
                    </a:p>
                    <a:p>
                      <a:pPr marL="0" indent="0" algn="l">
                        <a:buNone/>
                      </a:pPr>
                      <a:endParaRPr lang="es-ES" b="0" dirty="0" smtClean="0">
                        <a:latin typeface="IrisUPC" pitchFamily="34" charset="-34"/>
                        <a:cs typeface="IrisUPC" pitchFamily="34" charset="-34"/>
                      </a:endParaRPr>
                    </a:p>
                    <a:p>
                      <a:pPr marL="0" indent="0" algn="l">
                        <a:buNone/>
                      </a:pPr>
                      <a:endParaRPr lang="es-ES" b="0" dirty="0" smtClean="0">
                        <a:latin typeface="IrisUPC" pitchFamily="34" charset="-34"/>
                        <a:cs typeface="IrisUPC" pitchFamily="34" charset="-34"/>
                      </a:endParaRPr>
                    </a:p>
                    <a:p>
                      <a:pPr marL="0" indent="0" algn="l">
                        <a:buNone/>
                      </a:pPr>
                      <a:endParaRPr lang="es-ES" b="0" dirty="0" smtClean="0">
                        <a:latin typeface="IrisUPC" pitchFamily="34" charset="-34"/>
                        <a:cs typeface="IrisUPC" pitchFamily="34" charset="-34"/>
                      </a:endParaRPr>
                    </a:p>
                    <a:p>
                      <a:pPr marL="0" indent="0" algn="l">
                        <a:buNone/>
                      </a:pPr>
                      <a:endParaRPr lang="es-ES" b="0" dirty="0" smtClean="0">
                        <a:latin typeface="IrisUPC" pitchFamily="34" charset="-34"/>
                        <a:cs typeface="IrisUPC" pitchFamily="34" charset="-34"/>
                      </a:endParaRPr>
                    </a:p>
                    <a:p>
                      <a:pPr marL="0" indent="0" algn="l">
                        <a:buNone/>
                      </a:pPr>
                      <a:endParaRPr lang="es-ES" b="0" dirty="0" smtClean="0">
                        <a:latin typeface="IrisUPC" pitchFamily="34" charset="-34"/>
                        <a:cs typeface="IrisUPC" pitchFamily="34" charset="-34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s-ES" b="0" dirty="0" smtClean="0">
                          <a:latin typeface="IrisUPC" pitchFamily="34" charset="-34"/>
                          <a:cs typeface="IrisUPC" pitchFamily="34" charset="-34"/>
                        </a:rPr>
                        <a:t>d)   1c, 2d, 3a, 4b</a:t>
                      </a:r>
                      <a:endParaRPr lang="es-ES" b="0" dirty="0">
                        <a:latin typeface="IrisUPC" pitchFamily="34" charset="-34"/>
                        <a:cs typeface="IrisUPC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latin typeface="IrisUPC" pitchFamily="34" charset="-34"/>
                          <a:cs typeface="IrisUPC" pitchFamily="34" charset="-34"/>
                        </a:rPr>
                        <a:t>Argumentación</a:t>
                      </a:r>
                    </a:p>
                    <a:p>
                      <a:pPr algn="just"/>
                      <a:r>
                        <a:rPr lang="es-ES" b="0" dirty="0" smtClean="0">
                          <a:latin typeface="IrisUPC" pitchFamily="34" charset="-34"/>
                          <a:cs typeface="IrisUPC" pitchFamily="34" charset="-34"/>
                        </a:rPr>
                        <a:t>Incorrecta.</a:t>
                      </a:r>
                      <a:r>
                        <a:rPr lang="es-ES" b="0" baseline="0" dirty="0" smtClean="0">
                          <a:latin typeface="IrisUPC" pitchFamily="34" charset="-34"/>
                          <a:cs typeface="IrisUPC" pitchFamily="34" charset="-34"/>
                        </a:rPr>
                        <a:t> La respuesta correcta responde satisfactoriamente el ítem, no lo plantea; y la argumentación es la explicación de cada opción.</a:t>
                      </a:r>
                    </a:p>
                    <a:p>
                      <a:pPr algn="just"/>
                      <a:r>
                        <a:rPr lang="es-ES" b="0" baseline="0" dirty="0" smtClean="0">
                          <a:latin typeface="IrisUPC" pitchFamily="34" charset="-34"/>
                          <a:cs typeface="IrisUPC" pitchFamily="34" charset="-34"/>
                        </a:rPr>
                        <a:t>Incorrecta. El planteamiento no sustenta ninguna alternativa, expresa una situación a resolver; la opción de respuesta no expresa una situación o problema a resolver, es una propuesta de solución; y la argumentación no es una propuesta, es una explicación.</a:t>
                      </a:r>
                    </a:p>
                    <a:p>
                      <a:pPr algn="just"/>
                      <a:r>
                        <a:rPr lang="es-ES" b="1" baseline="0" dirty="0" smtClean="0">
                          <a:latin typeface="IrisUPC" pitchFamily="34" charset="-34"/>
                          <a:cs typeface="IrisUPC" pitchFamily="34" charset="-34"/>
                        </a:rPr>
                        <a:t>Correcta. El planteamiento es el  componente que expresa la situación a resolver. Las opciones de respuestas son una alternativa para resolver el ítem, pero pueden ser erradas. La respuesta correcta resuelve el ítem y es incontrovertible y la argumentación es la explicación que da sustento a cada una de las opciones de respuesta.</a:t>
                      </a:r>
                    </a:p>
                    <a:p>
                      <a:pPr algn="just"/>
                      <a:endParaRPr lang="es-ES" b="1" baseline="0" dirty="0" smtClean="0">
                        <a:latin typeface="IrisUPC" pitchFamily="34" charset="-34"/>
                        <a:cs typeface="IrisUPC" pitchFamily="34" charset="-34"/>
                      </a:endParaRPr>
                    </a:p>
                    <a:p>
                      <a:pPr algn="just"/>
                      <a:r>
                        <a:rPr lang="es-ES" b="0" baseline="0" dirty="0" smtClean="0">
                          <a:latin typeface="IrisUPC" pitchFamily="34" charset="-34"/>
                          <a:cs typeface="IrisUPC" pitchFamily="34" charset="-34"/>
                        </a:rPr>
                        <a:t>In</a:t>
                      </a:r>
                      <a:r>
                        <a:rPr lang="es-ES" b="1" baseline="0" dirty="0" smtClean="0">
                          <a:latin typeface="IrisUPC" pitchFamily="34" charset="-34"/>
                          <a:cs typeface="IrisUPC" pitchFamily="34" charset="-34"/>
                        </a:rPr>
                        <a:t>c</a:t>
                      </a:r>
                      <a:r>
                        <a:rPr lang="es-ES" b="0" baseline="0" dirty="0" smtClean="0">
                          <a:latin typeface="IrisUPC" pitchFamily="34" charset="-34"/>
                          <a:cs typeface="IrisUPC" pitchFamily="34" charset="-34"/>
                        </a:rPr>
                        <a:t>orrecta. La opción de respuesta es una alternativa y no todas responden satisfactoriamente el ítem, esa es la respuesta…</a:t>
                      </a:r>
                      <a:endParaRPr lang="es-ES" b="0" dirty="0" smtClean="0">
                        <a:latin typeface="IrisUPC" pitchFamily="34" charset="-34"/>
                        <a:cs typeface="IrisUPC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7" name="6 Conector recto"/>
          <p:cNvCxnSpPr/>
          <p:nvPr/>
        </p:nvCxnSpPr>
        <p:spPr>
          <a:xfrm>
            <a:off x="1331640" y="2348880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1331640" y="3429000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1331640" y="494116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32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620688"/>
            <a:ext cx="7200800" cy="5616624"/>
          </a:xfrm>
        </p:spPr>
        <p:txBody>
          <a:bodyPr/>
          <a:lstStyle/>
          <a:p>
            <a:pPr marL="0" indent="0" algn="just">
              <a:buNone/>
            </a:pPr>
            <a:r>
              <a:rPr lang="es-ES" sz="2800" b="1" dirty="0">
                <a:latin typeface="IrisUPC" pitchFamily="34" charset="-34"/>
                <a:cs typeface="IrisUPC" pitchFamily="34" charset="-34"/>
              </a:rPr>
              <a:t>Relacione los componentes de un ítem de acuerdo a su característica.</a:t>
            </a:r>
          </a:p>
          <a:p>
            <a:pPr marL="0" indent="0" algn="just">
              <a:buNone/>
            </a:pPr>
            <a:endParaRPr lang="es-ES" b="1" dirty="0">
              <a:solidFill>
                <a:schemeClr val="bg2">
                  <a:lumMod val="50000"/>
                </a:schemeClr>
              </a:solidFill>
              <a:latin typeface="Aparajita" pitchFamily="34" charset="0"/>
              <a:cs typeface="Aparajita" pitchFamily="34" charset="0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883510"/>
              </p:ext>
            </p:extLst>
          </p:nvPr>
        </p:nvGraphicFramePr>
        <p:xfrm>
          <a:off x="1324804" y="1916832"/>
          <a:ext cx="3319204" cy="365987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042221"/>
                <a:gridCol w="2276983"/>
              </a:tblGrid>
              <a:tr h="36598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IrisUPC" pitchFamily="34" charset="-34"/>
                          <a:cs typeface="IrisUPC" pitchFamily="34" charset="-34"/>
                        </a:rPr>
                        <a:t>Opciones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00" b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IrisUPC" pitchFamily="34" charset="-34"/>
                        <a:cs typeface="IrisUPC" pitchFamily="34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IrisUPC" pitchFamily="34" charset="-34"/>
                          <a:cs typeface="IrisUPC" pitchFamily="34" charset="-34"/>
                        </a:rPr>
                        <a:t>a) 1a, 2b, 3c, 4d</a:t>
                      </a:r>
                    </a:p>
                    <a:p>
                      <a:pPr marL="0" indent="0" algn="l">
                        <a:buNone/>
                      </a:pPr>
                      <a:endParaRPr lang="es-ES" sz="1000" b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IrisUPC" pitchFamily="34" charset="-34"/>
                        <a:cs typeface="IrisUPC" pitchFamily="34" charset="-34"/>
                      </a:endParaRPr>
                    </a:p>
                    <a:p>
                      <a:pPr marL="0" indent="0" algn="l">
                        <a:buNone/>
                      </a:pPr>
                      <a:endParaRPr lang="es-ES" sz="1000" b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IrisUPC" pitchFamily="34" charset="-34"/>
                        <a:cs typeface="IrisUPC" pitchFamily="34" charset="-34"/>
                      </a:endParaRPr>
                    </a:p>
                    <a:p>
                      <a:pPr marL="0" indent="0" algn="l">
                        <a:buNone/>
                      </a:pPr>
                      <a:endParaRPr lang="es-ES" sz="1000" b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IrisUPC" pitchFamily="34" charset="-34"/>
                        <a:cs typeface="IrisUPC" pitchFamily="34" charset="-34"/>
                      </a:endParaRPr>
                    </a:p>
                    <a:p>
                      <a:pPr marL="342900" indent="-342900" algn="l">
                        <a:buAutoNum type="alphaLcParenR" startAt="2"/>
                      </a:pPr>
                      <a:r>
                        <a:rPr lang="es-ES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IrisUPC" pitchFamily="34" charset="-34"/>
                          <a:cs typeface="IrisUPC" pitchFamily="34" charset="-34"/>
                        </a:rPr>
                        <a:t>1a, 2c, 3d, 4b</a:t>
                      </a:r>
                    </a:p>
                    <a:p>
                      <a:pPr marL="342900" indent="-342900" algn="l">
                        <a:buAutoNum type="alphaLcParenR" startAt="2"/>
                      </a:pPr>
                      <a:endParaRPr lang="es-ES" sz="1000" b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IrisUPC" pitchFamily="34" charset="-34"/>
                        <a:cs typeface="IrisUPC" pitchFamily="34" charset="-34"/>
                      </a:endParaRPr>
                    </a:p>
                    <a:p>
                      <a:pPr marL="342900" indent="-342900" algn="l">
                        <a:buAutoNum type="alphaLcParenR" startAt="2"/>
                      </a:pPr>
                      <a:endParaRPr lang="es-ES" sz="1000" b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IrisUPC" pitchFamily="34" charset="-34"/>
                        <a:cs typeface="IrisUPC" pitchFamily="34" charset="-34"/>
                      </a:endParaRPr>
                    </a:p>
                    <a:p>
                      <a:pPr marL="0" indent="0" algn="l">
                        <a:buNone/>
                      </a:pPr>
                      <a:endParaRPr lang="es-ES" sz="1000" b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IrisUPC" pitchFamily="34" charset="-34"/>
                        <a:cs typeface="IrisUPC" pitchFamily="34" charset="-34"/>
                      </a:endParaRPr>
                    </a:p>
                    <a:p>
                      <a:pPr marL="0" indent="0" algn="l">
                        <a:buNone/>
                      </a:pPr>
                      <a:endParaRPr lang="es-ES" sz="1000" b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IrisUPC" pitchFamily="34" charset="-34"/>
                        <a:cs typeface="IrisUPC" pitchFamily="34" charset="-34"/>
                      </a:endParaRPr>
                    </a:p>
                    <a:p>
                      <a:pPr marL="0" indent="0" algn="l">
                        <a:buNone/>
                      </a:pPr>
                      <a:endParaRPr lang="es-ES" sz="1000" b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IrisUPC" pitchFamily="34" charset="-34"/>
                        <a:cs typeface="IrisUPC" pitchFamily="34" charset="-34"/>
                      </a:endParaRPr>
                    </a:p>
                    <a:p>
                      <a:pPr marL="342900" indent="-342900" algn="l">
                        <a:buAutoNum type="alphaLcParenR" startAt="3"/>
                      </a:pPr>
                      <a:r>
                        <a:rPr lang="es-ES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IrisUPC" pitchFamily="34" charset="-34"/>
                          <a:cs typeface="IrisUPC" pitchFamily="34" charset="-34"/>
                        </a:rPr>
                        <a:t>1c, 2b, 3d, 4a</a:t>
                      </a:r>
                    </a:p>
                    <a:p>
                      <a:pPr marL="0" indent="0" algn="l">
                        <a:buNone/>
                      </a:pPr>
                      <a:endParaRPr lang="es-ES" sz="1000" b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IrisUPC" pitchFamily="34" charset="-34"/>
                        <a:cs typeface="IrisUPC" pitchFamily="34" charset="-34"/>
                      </a:endParaRPr>
                    </a:p>
                    <a:p>
                      <a:pPr marL="0" indent="0" algn="l">
                        <a:buNone/>
                      </a:pPr>
                      <a:endParaRPr lang="es-ES" sz="1000" b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IrisUPC" pitchFamily="34" charset="-34"/>
                        <a:cs typeface="IrisUPC" pitchFamily="34" charset="-34"/>
                      </a:endParaRPr>
                    </a:p>
                    <a:p>
                      <a:pPr marL="0" indent="0" algn="l">
                        <a:buNone/>
                      </a:pPr>
                      <a:endParaRPr lang="es-ES" sz="1000" b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IrisUPC" pitchFamily="34" charset="-34"/>
                        <a:cs typeface="IrisUPC" pitchFamily="34" charset="-34"/>
                      </a:endParaRPr>
                    </a:p>
                    <a:p>
                      <a:pPr marL="0" indent="0" algn="l">
                        <a:buNone/>
                      </a:pPr>
                      <a:endParaRPr lang="es-ES" sz="1000" b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IrisUPC" pitchFamily="34" charset="-34"/>
                        <a:cs typeface="IrisUPC" pitchFamily="34" charset="-34"/>
                      </a:endParaRPr>
                    </a:p>
                    <a:p>
                      <a:pPr marL="0" indent="0" algn="l">
                        <a:buNone/>
                      </a:pPr>
                      <a:endParaRPr lang="es-ES" sz="1000" b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IrisUPC" pitchFamily="34" charset="-34"/>
                        <a:cs typeface="IrisUPC" pitchFamily="34" charset="-34"/>
                      </a:endParaRPr>
                    </a:p>
                    <a:p>
                      <a:pPr marL="0" indent="0" algn="l">
                        <a:buNone/>
                      </a:pPr>
                      <a:endParaRPr lang="es-ES" sz="1000" b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IrisUPC" pitchFamily="34" charset="-34"/>
                        <a:cs typeface="IrisUPC" pitchFamily="34" charset="-34"/>
                      </a:endParaRPr>
                    </a:p>
                    <a:p>
                      <a:pPr marL="0" indent="0" algn="l">
                        <a:buNone/>
                      </a:pPr>
                      <a:endParaRPr lang="es-ES" sz="1000" b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IrisUPC" pitchFamily="34" charset="-34"/>
                        <a:cs typeface="IrisUPC" pitchFamily="34" charset="-34"/>
                      </a:endParaRPr>
                    </a:p>
                    <a:p>
                      <a:pPr marL="0" indent="0" algn="l">
                        <a:buNone/>
                      </a:pPr>
                      <a:endParaRPr lang="es-ES" sz="1000" b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IrisUPC" pitchFamily="34" charset="-34"/>
                        <a:cs typeface="IrisUPC" pitchFamily="34" charset="-34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s-ES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IrisUPC" pitchFamily="34" charset="-34"/>
                          <a:cs typeface="IrisUPC" pitchFamily="34" charset="-34"/>
                        </a:rPr>
                        <a:t>d)   1c, 2d, 3a, 4b</a:t>
                      </a:r>
                      <a:endParaRPr lang="es-ES" sz="10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IrisUPC" pitchFamily="34" charset="-34"/>
                        <a:cs typeface="IrisUPC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latin typeface="IrisUPC" pitchFamily="34" charset="-34"/>
                          <a:cs typeface="IrisUPC" pitchFamily="34" charset="-34"/>
                        </a:rPr>
                        <a:t>Argumentación</a:t>
                      </a:r>
                    </a:p>
                    <a:p>
                      <a:pPr algn="just"/>
                      <a:r>
                        <a:rPr lang="es-ES" sz="1000" b="0" dirty="0" smtClean="0">
                          <a:latin typeface="IrisUPC" pitchFamily="34" charset="-34"/>
                          <a:cs typeface="IrisUPC" pitchFamily="34" charset="-34"/>
                        </a:rPr>
                        <a:t>Incorrecta.</a:t>
                      </a:r>
                      <a:r>
                        <a:rPr lang="es-ES" sz="1000" b="0" baseline="0" dirty="0" smtClean="0">
                          <a:latin typeface="IrisUPC" pitchFamily="34" charset="-34"/>
                          <a:cs typeface="IrisUPC" pitchFamily="34" charset="-34"/>
                        </a:rPr>
                        <a:t> La respuesta correcta responde satisfactoriamente el ítem, no lo plantea; y la argumentación es la explicación de cada opción.</a:t>
                      </a:r>
                    </a:p>
                    <a:p>
                      <a:pPr algn="just"/>
                      <a:endParaRPr lang="es-ES" sz="1000" b="0" baseline="0" dirty="0" smtClean="0">
                        <a:latin typeface="IrisUPC" pitchFamily="34" charset="-34"/>
                        <a:cs typeface="IrisUPC" pitchFamily="34" charset="-34"/>
                      </a:endParaRPr>
                    </a:p>
                    <a:p>
                      <a:pPr algn="just"/>
                      <a:r>
                        <a:rPr lang="es-ES" sz="1000" b="0" baseline="0" dirty="0" smtClean="0">
                          <a:latin typeface="IrisUPC" pitchFamily="34" charset="-34"/>
                          <a:cs typeface="IrisUPC" pitchFamily="34" charset="-34"/>
                        </a:rPr>
                        <a:t>Incorrecta. El planteamiento no sustenta ninguna alternativa, expresa una situación a resolver; la opción de respuesta no expresa una situación o problema a resolver, es una propuesta de solución; y la argumentación no es una propuesta, es una explicación.</a:t>
                      </a:r>
                    </a:p>
                    <a:p>
                      <a:pPr algn="just"/>
                      <a:endParaRPr lang="es-ES" sz="1000" b="0" baseline="0" dirty="0" smtClean="0">
                        <a:latin typeface="IrisUPC" pitchFamily="34" charset="-34"/>
                        <a:cs typeface="IrisUPC" pitchFamily="34" charset="-34"/>
                      </a:endParaRPr>
                    </a:p>
                    <a:p>
                      <a:pPr algn="just"/>
                      <a:r>
                        <a:rPr lang="es-ES" sz="1000" b="1" baseline="0" dirty="0" smtClean="0">
                          <a:latin typeface="IrisUPC" pitchFamily="34" charset="-34"/>
                          <a:cs typeface="IrisUPC" pitchFamily="34" charset="-34"/>
                        </a:rPr>
                        <a:t>Correcta. El planteamiento es el  componente que expresa la situación a resolver. Las opciones de respuestas son una alternativa para resolver el ítem, pero pueden ser erradas. La respuesta correcta resuelve el ítem y es incontrovertible y la argumentación es la explicación que da sustento a cada una de las opciones de respuesta.</a:t>
                      </a:r>
                    </a:p>
                    <a:p>
                      <a:pPr algn="just"/>
                      <a:endParaRPr lang="es-ES" sz="1000" b="1" baseline="0" dirty="0" smtClean="0">
                        <a:latin typeface="IrisUPC" pitchFamily="34" charset="-34"/>
                        <a:cs typeface="IrisUPC" pitchFamily="34" charset="-34"/>
                      </a:endParaRPr>
                    </a:p>
                    <a:p>
                      <a:pPr algn="just"/>
                      <a:r>
                        <a:rPr lang="es-ES" sz="1000" b="0" baseline="0" dirty="0" smtClean="0">
                          <a:latin typeface="IrisUPC" pitchFamily="34" charset="-34"/>
                          <a:cs typeface="IrisUPC" pitchFamily="34" charset="-34"/>
                        </a:rPr>
                        <a:t>In</a:t>
                      </a:r>
                      <a:r>
                        <a:rPr lang="es-ES" sz="1000" b="1" baseline="0" dirty="0" smtClean="0">
                          <a:latin typeface="IrisUPC" pitchFamily="34" charset="-34"/>
                          <a:cs typeface="IrisUPC" pitchFamily="34" charset="-34"/>
                        </a:rPr>
                        <a:t>c</a:t>
                      </a:r>
                      <a:r>
                        <a:rPr lang="es-ES" sz="1000" b="0" baseline="0" dirty="0" smtClean="0">
                          <a:latin typeface="IrisUPC" pitchFamily="34" charset="-34"/>
                          <a:cs typeface="IrisUPC" pitchFamily="34" charset="-34"/>
                        </a:rPr>
                        <a:t>orrecta. La opción de respuesta es una alternativa y no todas responden satisfactoriamente el ítem, esa es la respuesta…</a:t>
                      </a:r>
                      <a:endParaRPr lang="es-ES" sz="1000" b="0" dirty="0" smtClean="0">
                        <a:latin typeface="IrisUPC" pitchFamily="34" charset="-34"/>
                        <a:cs typeface="IrisUPC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8" name="7 Conector recto"/>
          <p:cNvCxnSpPr/>
          <p:nvPr/>
        </p:nvCxnSpPr>
        <p:spPr>
          <a:xfrm>
            <a:off x="1331640" y="2708920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1331640" y="3645024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1331640" y="4941168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5292080" y="1988840"/>
            <a:ext cx="2664296" cy="12961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s-ES" sz="1600" dirty="0" smtClean="0">
                <a:solidFill>
                  <a:srgbClr val="465E9C">
                    <a:lumMod val="50000"/>
                  </a:srgbClr>
                </a:solidFill>
                <a:latin typeface="Aparajita" pitchFamily="34" charset="0"/>
                <a:cs typeface="Aparajita" pitchFamily="34" charset="0"/>
              </a:rPr>
              <a:t>Debe incluir información de por qué la respuesta es correcta.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ES" sz="1600" dirty="0" smtClean="0">
                <a:solidFill>
                  <a:srgbClr val="465E9C">
                    <a:lumMod val="50000"/>
                  </a:srgbClr>
                </a:solidFill>
                <a:latin typeface="Aparajita" pitchFamily="34" charset="0"/>
                <a:cs typeface="Aparajita" pitchFamily="34" charset="0"/>
              </a:rPr>
              <a:t>Explicar por qué las otras opciones son incorrectas.</a:t>
            </a:r>
            <a:endParaRPr lang="es-ES" sz="1600" dirty="0">
              <a:solidFill>
                <a:srgbClr val="465E9C">
                  <a:lumMod val="50000"/>
                </a:srgbClr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8" name="17 Flecha derecha"/>
          <p:cNvSpPr/>
          <p:nvPr/>
        </p:nvSpPr>
        <p:spPr>
          <a:xfrm>
            <a:off x="4644008" y="2443572"/>
            <a:ext cx="648072" cy="193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59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836712"/>
            <a:ext cx="6984776" cy="4886357"/>
          </a:xfrm>
          <a:ln w="19050"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>
                <a:latin typeface="Calibri Light" pitchFamily="34" charset="0"/>
              </a:rPr>
              <a:t>Completa el enunciado</a:t>
            </a:r>
          </a:p>
          <a:p>
            <a:pPr marL="0" indent="0">
              <a:buNone/>
            </a:pPr>
            <a:endParaRPr lang="es-ES" dirty="0">
              <a:latin typeface="Calibri Light" pitchFamily="34" charset="0"/>
            </a:endParaRPr>
          </a:p>
          <a:p>
            <a:pPr marL="0" indent="0" algn="just">
              <a:buNone/>
            </a:pPr>
            <a:r>
              <a:rPr lang="es-ES" dirty="0" smtClean="0">
                <a:latin typeface="IrisUPC" pitchFamily="34" charset="-34"/>
                <a:cs typeface="IrisUPC" pitchFamily="34" charset="-34"/>
              </a:rPr>
              <a:t>Una de las propiedades de la prueba objetiva es la validez de constructo, que se refiere a la:</a:t>
            </a:r>
          </a:p>
          <a:p>
            <a:pPr marL="0" indent="0" algn="just">
              <a:buNone/>
            </a:pPr>
            <a:endParaRPr lang="es-ES" dirty="0">
              <a:latin typeface="IrisUPC" pitchFamily="34" charset="-34"/>
              <a:cs typeface="IrisUPC" pitchFamily="34" charset="-34"/>
            </a:endParaRPr>
          </a:p>
          <a:p>
            <a:pPr marL="457200" indent="-457200" algn="just">
              <a:buAutoNum type="alphaLcParenR"/>
            </a:pPr>
            <a:r>
              <a:rPr lang="es-ES" dirty="0" smtClean="0">
                <a:latin typeface="IrisUPC" pitchFamily="34" charset="-34"/>
                <a:cs typeface="IrisUPC" pitchFamily="34" charset="-34"/>
              </a:rPr>
              <a:t>consistencia y estabilidad de los resultados emitidos</a:t>
            </a:r>
          </a:p>
          <a:p>
            <a:pPr marL="457200" indent="-457200" algn="just">
              <a:buAutoNum type="alphaLcParenR"/>
            </a:pPr>
            <a:r>
              <a:rPr lang="es-ES" dirty="0" smtClean="0">
                <a:latin typeface="IrisUPC" pitchFamily="34" charset="-34"/>
                <a:cs typeface="IrisUPC" pitchFamily="34" charset="-34"/>
              </a:rPr>
              <a:t>congruencia entre lo que se planeó medir y lo que se mide</a:t>
            </a:r>
          </a:p>
          <a:p>
            <a:pPr marL="457200" indent="-457200" algn="just">
              <a:buAutoNum type="alphaLcParenR"/>
            </a:pPr>
            <a:r>
              <a:rPr lang="es-ES" dirty="0" smtClean="0">
                <a:latin typeface="IrisUPC" pitchFamily="34" charset="-34"/>
                <a:cs typeface="IrisUPC" pitchFamily="34" charset="-34"/>
              </a:rPr>
              <a:t>independencia del instrumento respecto a quien aplica y califica</a:t>
            </a:r>
          </a:p>
          <a:p>
            <a:pPr marL="457200" indent="-457200" algn="just">
              <a:buAutoNum type="alphaLcParenR"/>
            </a:pPr>
            <a:r>
              <a:rPr lang="es-ES" dirty="0" smtClean="0">
                <a:latin typeface="IrisUPC" pitchFamily="34" charset="-34"/>
                <a:cs typeface="IrisUPC" pitchFamily="34" charset="-34"/>
              </a:rPr>
              <a:t>pertenencia del conjunto de </a:t>
            </a:r>
            <a:r>
              <a:rPr lang="es-ES" dirty="0">
                <a:latin typeface="IrisUPC" pitchFamily="34" charset="-34"/>
                <a:cs typeface="IrisUPC" pitchFamily="34" charset="-34"/>
              </a:rPr>
              <a:t>í</a:t>
            </a:r>
            <a:r>
              <a:rPr lang="es-ES" dirty="0" smtClean="0">
                <a:latin typeface="IrisUPC" pitchFamily="34" charset="-34"/>
                <a:cs typeface="IrisUPC" pitchFamily="34" charset="-34"/>
              </a:rPr>
              <a:t>tems de respuesta múltiple</a:t>
            </a:r>
          </a:p>
          <a:p>
            <a:pPr marL="0" indent="0">
              <a:buNone/>
            </a:pPr>
            <a:endParaRPr lang="es-ES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00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836712"/>
            <a:ext cx="6984776" cy="488635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>
                <a:latin typeface="Calibri Light" pitchFamily="34" charset="0"/>
              </a:rPr>
              <a:t>Completa el enunciado</a:t>
            </a:r>
          </a:p>
          <a:p>
            <a:pPr marL="0" indent="0">
              <a:buNone/>
            </a:pPr>
            <a:endParaRPr lang="es-ES" dirty="0">
              <a:latin typeface="Calibri Light" pitchFamily="34" charset="0"/>
            </a:endParaRPr>
          </a:p>
          <a:p>
            <a:pPr marL="0" indent="0" algn="just">
              <a:buNone/>
            </a:pPr>
            <a:r>
              <a:rPr lang="es-ES" dirty="0" smtClean="0">
                <a:latin typeface="IrisUPC" pitchFamily="34" charset="-34"/>
                <a:cs typeface="IrisUPC" pitchFamily="34" charset="-34"/>
              </a:rPr>
              <a:t>Una de las propiedades de la prueba objetiva es la validez de constructo, que se refiere a la</a:t>
            </a:r>
            <a:r>
              <a:rPr lang="es-ES" b="1" dirty="0" smtClean="0">
                <a:latin typeface="Arial Black" pitchFamily="34" charset="0"/>
                <a:cs typeface="IrisUPC" pitchFamily="34" charset="-34"/>
              </a:rPr>
              <a:t>:</a:t>
            </a:r>
          </a:p>
          <a:p>
            <a:pPr marL="0" indent="0" algn="just">
              <a:buNone/>
            </a:pPr>
            <a:endParaRPr lang="es-ES" dirty="0">
              <a:latin typeface="IrisUPC" pitchFamily="34" charset="-34"/>
              <a:cs typeface="IrisUPC" pitchFamily="34" charset="-34"/>
            </a:endParaRPr>
          </a:p>
          <a:p>
            <a:pPr marL="457200" indent="-457200" algn="just">
              <a:buAutoNum type="alphaLcParenR"/>
            </a:pPr>
            <a:r>
              <a:rPr lang="es-ES" b="1" dirty="0" smtClean="0">
                <a:latin typeface="IrisUPC" pitchFamily="34" charset="-34"/>
                <a:cs typeface="IrisUPC" pitchFamily="34" charset="-34"/>
              </a:rPr>
              <a:t>consistencia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IrisUPC" pitchFamily="34" charset="-34"/>
                <a:cs typeface="IrisUPC" pitchFamily="34" charset="-34"/>
              </a:rPr>
              <a:t> y estabilidad de los resultados emitidos</a:t>
            </a:r>
          </a:p>
          <a:p>
            <a:pPr marL="457200" indent="-457200" algn="just">
              <a:buAutoNum type="alphaLcParenR"/>
            </a:pPr>
            <a:r>
              <a:rPr lang="es-ES" b="1" dirty="0">
                <a:latin typeface="IrisUPC" pitchFamily="34" charset="-34"/>
                <a:cs typeface="IrisUPC" pitchFamily="34" charset="-34"/>
              </a:rPr>
              <a:t>congruencia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IrisUPC" pitchFamily="34" charset="-34"/>
                <a:cs typeface="IrisUPC" pitchFamily="34" charset="-34"/>
              </a:rPr>
              <a:t> entre lo que se planeó medir y lo que se mide</a:t>
            </a:r>
          </a:p>
          <a:p>
            <a:pPr marL="457200" indent="-457200" algn="just">
              <a:buAutoNum type="alphaLcParenR"/>
            </a:pPr>
            <a:r>
              <a:rPr lang="es-ES" b="1" dirty="0">
                <a:latin typeface="IrisUPC" pitchFamily="34" charset="-34"/>
                <a:cs typeface="IrisUPC" pitchFamily="34" charset="-34"/>
              </a:rPr>
              <a:t>independencia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IrisUPC" pitchFamily="34" charset="-34"/>
                <a:cs typeface="IrisUPC" pitchFamily="34" charset="-34"/>
              </a:rPr>
              <a:t> del instrumento respecto a quien aplica y califica</a:t>
            </a:r>
          </a:p>
          <a:p>
            <a:pPr marL="457200" indent="-457200" algn="just">
              <a:buAutoNum type="alphaLcParenR"/>
            </a:pPr>
            <a:r>
              <a:rPr lang="es-ES" b="1" dirty="0">
                <a:latin typeface="IrisUPC" pitchFamily="34" charset="-34"/>
                <a:cs typeface="IrisUPC" pitchFamily="34" charset="-34"/>
              </a:rPr>
              <a:t>pertenencia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IrisUPC" pitchFamily="34" charset="-34"/>
                <a:cs typeface="IrisUPC" pitchFamily="34" charset="-34"/>
              </a:rPr>
              <a:t> del conjunto de ítems de respuesta múltiple</a:t>
            </a:r>
          </a:p>
          <a:p>
            <a:pPr marL="0" indent="0">
              <a:buNone/>
            </a:pPr>
            <a:endParaRPr lang="es-ES" dirty="0">
              <a:latin typeface="Calibri Light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076056" y="0"/>
            <a:ext cx="280831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prstClr val="black"/>
                </a:solidFill>
              </a:rPr>
              <a:t>REACTIVOS</a:t>
            </a: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491880" y="2204864"/>
            <a:ext cx="4176464" cy="5040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dirty="0" smtClean="0">
                <a:solidFill>
                  <a:srgbClr val="465E9C">
                    <a:lumMod val="50000"/>
                  </a:srgbClr>
                </a:solidFill>
                <a:latin typeface="Aparajita" pitchFamily="34" charset="0"/>
                <a:cs typeface="Aparajita" pitchFamily="34" charset="0"/>
              </a:rPr>
              <a:t>El planteamiento termina con </a:t>
            </a:r>
            <a:r>
              <a:rPr lang="es-ES" sz="1400" u="sng" dirty="0" smtClean="0">
                <a:solidFill>
                  <a:srgbClr val="465E9C">
                    <a:lumMod val="50000"/>
                  </a:srgbClr>
                </a:solidFill>
                <a:latin typeface="Aparajita" pitchFamily="34" charset="0"/>
                <a:cs typeface="Aparajita" pitchFamily="34" charset="0"/>
              </a:rPr>
              <a:t>dos puntos</a:t>
            </a:r>
            <a:r>
              <a:rPr lang="es-ES" sz="1400" dirty="0" smtClean="0">
                <a:solidFill>
                  <a:srgbClr val="465E9C">
                    <a:lumMod val="50000"/>
                  </a:srgbClr>
                </a:solidFill>
                <a:latin typeface="Aparajita" pitchFamily="34" charset="0"/>
                <a:cs typeface="Aparajita" pitchFamily="34" charset="0"/>
              </a:rPr>
              <a:t>, por tal razón la </a:t>
            </a:r>
            <a:r>
              <a:rPr lang="es-ES" sz="1400" u="sng" dirty="0" smtClean="0">
                <a:solidFill>
                  <a:srgbClr val="465E9C">
                    <a:lumMod val="50000"/>
                  </a:srgbClr>
                </a:solidFill>
                <a:latin typeface="Aparajita" pitchFamily="34" charset="0"/>
                <a:cs typeface="Aparajita" pitchFamily="34" charset="0"/>
              </a:rPr>
              <a:t>primera letra</a:t>
            </a:r>
            <a:r>
              <a:rPr lang="es-ES" sz="1400" dirty="0" smtClean="0">
                <a:solidFill>
                  <a:srgbClr val="465E9C">
                    <a:lumMod val="50000"/>
                  </a:srgbClr>
                </a:solidFill>
                <a:latin typeface="Aparajita" pitchFamily="34" charset="0"/>
                <a:cs typeface="Aparajita" pitchFamily="34" charset="0"/>
              </a:rPr>
              <a:t> de cada opción de respuesta </a:t>
            </a:r>
            <a:r>
              <a:rPr lang="es-ES" sz="1400" u="sng" dirty="0" smtClean="0">
                <a:solidFill>
                  <a:srgbClr val="465E9C">
                    <a:lumMod val="50000"/>
                  </a:srgbClr>
                </a:solidFill>
                <a:latin typeface="Aparajita" pitchFamily="34" charset="0"/>
                <a:cs typeface="Aparajita" pitchFamily="34" charset="0"/>
              </a:rPr>
              <a:t>empieza con minúscula</a:t>
            </a:r>
            <a:r>
              <a:rPr lang="es-ES" sz="1400" dirty="0" smtClean="0">
                <a:solidFill>
                  <a:srgbClr val="465E9C">
                    <a:lumMod val="50000"/>
                  </a:srgbClr>
                </a:solidFill>
                <a:latin typeface="Aparajita" pitchFamily="34" charset="0"/>
                <a:cs typeface="Aparajita" pitchFamily="34" charset="0"/>
              </a:rPr>
              <a:t>.</a:t>
            </a:r>
            <a:endParaRPr lang="es-ES" sz="1400" dirty="0">
              <a:solidFill>
                <a:srgbClr val="465E9C">
                  <a:lumMod val="50000"/>
                </a:srgbClr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82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836712"/>
            <a:ext cx="6984776" cy="488635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>
                <a:latin typeface="Calibri Light" pitchFamily="34" charset="0"/>
              </a:rPr>
              <a:t>Completa el enunciado</a:t>
            </a:r>
          </a:p>
          <a:p>
            <a:pPr marL="0" indent="0">
              <a:buNone/>
            </a:pPr>
            <a:endParaRPr lang="es-ES" dirty="0">
              <a:latin typeface="Calibri Light" pitchFamily="34" charset="0"/>
            </a:endParaRPr>
          </a:p>
          <a:p>
            <a:pPr marL="0" indent="0" algn="just">
              <a:buNone/>
            </a:pPr>
            <a:r>
              <a:rPr lang="es-ES" dirty="0" smtClean="0">
                <a:latin typeface="IrisUPC" pitchFamily="34" charset="-34"/>
                <a:cs typeface="IrisUPC" pitchFamily="34" charset="-34"/>
              </a:rPr>
              <a:t>Una de las propiedades de la prueba objetiva es la validez de constructo, que se refiere a la:</a:t>
            </a:r>
          </a:p>
          <a:p>
            <a:pPr marL="0" indent="0" algn="just">
              <a:buNone/>
            </a:pPr>
            <a:endParaRPr lang="es-ES" dirty="0">
              <a:latin typeface="IrisUPC" pitchFamily="34" charset="-34"/>
              <a:cs typeface="IrisUPC" pitchFamily="34" charset="-34"/>
            </a:endParaRPr>
          </a:p>
          <a:p>
            <a:pPr marL="457200" indent="-457200" algn="just">
              <a:buAutoNum type="alphaLcParenR"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IrisUPC" pitchFamily="34" charset="-34"/>
                <a:cs typeface="IrisUPC" pitchFamily="34" charset="-34"/>
              </a:rPr>
              <a:t>consistencia y estabilidad de los resultados emitidos</a:t>
            </a:r>
          </a:p>
          <a:p>
            <a:pPr marL="457200" indent="-457200" algn="just">
              <a:buAutoNum type="alphaLcParenR"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IrisUPC" pitchFamily="34" charset="-34"/>
                <a:cs typeface="IrisUPC" pitchFamily="34" charset="-34"/>
              </a:rPr>
              <a:t>congruencia entre lo que se planeó medir y lo que se mide</a:t>
            </a:r>
          </a:p>
          <a:p>
            <a:pPr marL="457200" indent="-457200" algn="just">
              <a:buAutoNum type="alphaLcParenR"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IrisUPC" pitchFamily="34" charset="-34"/>
                <a:cs typeface="IrisUPC" pitchFamily="34" charset="-34"/>
              </a:rPr>
              <a:t>independencia del instrumento respecto a quien aplica y califica</a:t>
            </a:r>
          </a:p>
          <a:p>
            <a:pPr marL="457200" indent="-457200" algn="just">
              <a:buAutoNum type="alphaLcParenR"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IrisUPC" pitchFamily="34" charset="-34"/>
                <a:cs typeface="IrisUPC" pitchFamily="34" charset="-34"/>
              </a:rPr>
              <a:t>pertenencia del conjunto de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IrisUPC" pitchFamily="34" charset="-34"/>
                <a:cs typeface="IrisUPC" pitchFamily="34" charset="-34"/>
              </a:rPr>
              <a:t>í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IrisUPC" pitchFamily="34" charset="-34"/>
                <a:cs typeface="IrisUPC" pitchFamily="34" charset="-34"/>
              </a:rPr>
              <a:t>tems de respuesta múltiple</a:t>
            </a:r>
          </a:p>
          <a:p>
            <a:pPr marL="0" indent="0">
              <a:buNone/>
            </a:pPr>
            <a:endParaRPr lang="es-ES" dirty="0">
              <a:latin typeface="Calibri Light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076056" y="0"/>
            <a:ext cx="280831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prstClr val="black"/>
                </a:solidFill>
              </a:rPr>
              <a:t>REACTIVOS</a:t>
            </a: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2843808" y="2204864"/>
            <a:ext cx="4824536" cy="5040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dirty="0" smtClean="0">
                <a:solidFill>
                  <a:srgbClr val="465E9C">
                    <a:lumMod val="50000"/>
                  </a:srgbClr>
                </a:solidFill>
                <a:latin typeface="Aparajita" pitchFamily="34" charset="0"/>
                <a:cs typeface="Aparajita" pitchFamily="34" charset="0"/>
              </a:rPr>
              <a:t>El planteamiento debe expresarse en forma declarativa o de pregunta y debe evitarse términos que confundan o den claves de la respuesta correcta.</a:t>
            </a:r>
            <a:endParaRPr lang="es-ES" sz="1400" dirty="0">
              <a:solidFill>
                <a:srgbClr val="465E9C">
                  <a:lumMod val="50000"/>
                </a:srgbClr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09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836712"/>
            <a:ext cx="6984776" cy="488635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>
                <a:latin typeface="Calibri Light" pitchFamily="34" charset="0"/>
              </a:rPr>
              <a:t>Completa el enunciado</a:t>
            </a:r>
          </a:p>
          <a:p>
            <a:pPr marL="0" indent="0">
              <a:buNone/>
            </a:pPr>
            <a:endParaRPr lang="es-ES" dirty="0">
              <a:latin typeface="Calibri Light" pitchFamily="34" charset="0"/>
            </a:endParaRPr>
          </a:p>
          <a:p>
            <a:pPr marL="0" indent="0" algn="just">
              <a:buNone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IrisUPC" pitchFamily="34" charset="-34"/>
                <a:cs typeface="IrisUPC" pitchFamily="34" charset="-34"/>
              </a:rPr>
              <a:t>Una de las propiedades de la prueba objetiva es la validez de constructo, que se refiere a la:</a:t>
            </a:r>
          </a:p>
          <a:p>
            <a:pPr marL="0" indent="0" algn="just">
              <a:buNone/>
            </a:pPr>
            <a:r>
              <a:rPr lang="es-ES" b="1" dirty="0" smtClean="0">
                <a:latin typeface="IrisUPC" pitchFamily="34" charset="-34"/>
                <a:cs typeface="IrisUPC" pitchFamily="34" charset="-34"/>
              </a:rPr>
              <a:t>Opciones de respuesta</a:t>
            </a:r>
            <a:endParaRPr lang="es-ES" b="1" dirty="0">
              <a:latin typeface="IrisUPC" pitchFamily="34" charset="-34"/>
              <a:cs typeface="IrisUPC" pitchFamily="34" charset="-34"/>
            </a:endParaRPr>
          </a:p>
          <a:p>
            <a:pPr marL="457200" indent="-457200" algn="just">
              <a:buAutoNum type="alphaLcParenR"/>
            </a:pPr>
            <a:r>
              <a:rPr lang="es-ES" sz="2000" dirty="0" smtClean="0">
                <a:solidFill>
                  <a:srgbClr val="FF0000"/>
                </a:solidFill>
                <a:latin typeface="Arial Black" pitchFamily="34" charset="0"/>
                <a:cs typeface="IrisUPC" pitchFamily="34" charset="-34"/>
              </a:rPr>
              <a:t>1</a:t>
            </a:r>
            <a:r>
              <a:rPr lang="es-ES" dirty="0" smtClean="0">
                <a:latin typeface="IrisUPC" pitchFamily="34" charset="-34"/>
                <a:cs typeface="IrisUPC" pitchFamily="34" charset="-34"/>
              </a:rPr>
              <a:t>consistencia y estabilidad de los resultados emitidos</a:t>
            </a:r>
          </a:p>
          <a:p>
            <a:pPr marL="457200" indent="-457200" algn="just">
              <a:buAutoNum type="alphaLcParenR"/>
            </a:pPr>
            <a:r>
              <a:rPr lang="es-ES" sz="2000" dirty="0" smtClean="0">
                <a:solidFill>
                  <a:srgbClr val="FF0000"/>
                </a:solidFill>
                <a:latin typeface="Arial Black" pitchFamily="34" charset="0"/>
                <a:cs typeface="IrisUPC" pitchFamily="34" charset="-34"/>
              </a:rPr>
              <a:t>2</a:t>
            </a:r>
            <a:r>
              <a:rPr lang="es-ES" dirty="0" smtClean="0">
                <a:latin typeface="IrisUPC" pitchFamily="34" charset="-34"/>
                <a:cs typeface="IrisUPC" pitchFamily="34" charset="-34"/>
              </a:rPr>
              <a:t>congruencia entre lo que se planeó medir y lo que se mide</a:t>
            </a:r>
          </a:p>
          <a:p>
            <a:pPr marL="457200" indent="-457200" algn="just">
              <a:buAutoNum type="alphaLcParenR"/>
            </a:pPr>
            <a:r>
              <a:rPr lang="es-ES" sz="2000" dirty="0" smtClean="0">
                <a:solidFill>
                  <a:srgbClr val="FF0000"/>
                </a:solidFill>
                <a:latin typeface="Arial Black" pitchFamily="34" charset="0"/>
                <a:cs typeface="IrisUPC" pitchFamily="34" charset="-34"/>
              </a:rPr>
              <a:t>3</a:t>
            </a:r>
            <a:r>
              <a:rPr lang="es-ES" dirty="0" smtClean="0">
                <a:latin typeface="IrisUPC" pitchFamily="34" charset="-34"/>
                <a:cs typeface="IrisUPC" pitchFamily="34" charset="-34"/>
              </a:rPr>
              <a:t>independencia del instrumento respecto a quien aplica y califica</a:t>
            </a:r>
          </a:p>
          <a:p>
            <a:pPr marL="457200" indent="-457200" algn="just">
              <a:buAutoNum type="alphaLcParenR"/>
            </a:pPr>
            <a:r>
              <a:rPr lang="es-ES" sz="2000" dirty="0" smtClean="0">
                <a:solidFill>
                  <a:srgbClr val="FF0000"/>
                </a:solidFill>
                <a:latin typeface="Arial Black" pitchFamily="34" charset="0"/>
                <a:cs typeface="IrisUPC" pitchFamily="34" charset="-34"/>
              </a:rPr>
              <a:t>4</a:t>
            </a:r>
            <a:r>
              <a:rPr lang="es-ES" dirty="0" smtClean="0">
                <a:latin typeface="IrisUPC" pitchFamily="34" charset="-34"/>
                <a:cs typeface="IrisUPC" pitchFamily="34" charset="-34"/>
              </a:rPr>
              <a:t>pertenencia del conjunto de </a:t>
            </a:r>
            <a:r>
              <a:rPr lang="es-ES" dirty="0">
                <a:latin typeface="IrisUPC" pitchFamily="34" charset="-34"/>
                <a:cs typeface="IrisUPC" pitchFamily="34" charset="-34"/>
              </a:rPr>
              <a:t>í</a:t>
            </a:r>
            <a:r>
              <a:rPr lang="es-ES" dirty="0" smtClean="0">
                <a:latin typeface="IrisUPC" pitchFamily="34" charset="-34"/>
                <a:cs typeface="IrisUPC" pitchFamily="34" charset="-34"/>
              </a:rPr>
              <a:t>tems de respuesta múltiple</a:t>
            </a:r>
          </a:p>
          <a:p>
            <a:pPr marL="0" indent="0">
              <a:buNone/>
            </a:pPr>
            <a:endParaRPr lang="es-ES" dirty="0">
              <a:latin typeface="Calibri Light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076056" y="0"/>
            <a:ext cx="280831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prstClr val="black"/>
                </a:solidFill>
              </a:rPr>
              <a:t>REACTIVOS</a:t>
            </a: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5580112" y="5229200"/>
            <a:ext cx="2562175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charset="0"/>
              <a:buChar char="•"/>
            </a:pPr>
            <a:r>
              <a:rPr lang="es-ES" b="1" dirty="0" smtClean="0">
                <a:solidFill>
                  <a:srgbClr val="465E9C">
                    <a:lumMod val="50000"/>
                  </a:srgbClr>
                </a:solidFill>
                <a:latin typeface="Aparajita" pitchFamily="34" charset="0"/>
                <a:cs typeface="Aparajita" pitchFamily="34" charset="0"/>
              </a:rPr>
              <a:t>Son </a:t>
            </a:r>
            <a:r>
              <a:rPr lang="es-ES" b="1" dirty="0" smtClean="0">
                <a:solidFill>
                  <a:srgbClr val="FF0000"/>
                </a:solidFill>
                <a:latin typeface="Aparajita" pitchFamily="34" charset="0"/>
                <a:cs typeface="Aparajita" pitchFamily="34" charset="0"/>
              </a:rPr>
              <a:t>cuatro</a:t>
            </a:r>
            <a:r>
              <a:rPr lang="es-ES" b="1" dirty="0" smtClean="0">
                <a:solidFill>
                  <a:srgbClr val="465E9C">
                    <a:lumMod val="50000"/>
                  </a:srgbClr>
                </a:solidFill>
                <a:latin typeface="Aparajita" pitchFamily="34" charset="0"/>
                <a:cs typeface="Aparajita" pitchFamily="34" charset="0"/>
              </a:rPr>
              <a:t> opciones</a:t>
            </a:r>
          </a:p>
          <a:p>
            <a:pPr marL="285750" indent="-285750" algn="just">
              <a:buFont typeface="Arial" charset="0"/>
              <a:buChar char="•"/>
            </a:pPr>
            <a:endParaRPr lang="es-ES" sz="1400" dirty="0">
              <a:solidFill>
                <a:srgbClr val="465E9C">
                  <a:lumMod val="50000"/>
                </a:srgbClr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08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836712"/>
            <a:ext cx="6984776" cy="488635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>
                <a:latin typeface="Calibri Light" pitchFamily="34" charset="0"/>
              </a:rPr>
              <a:t>Completa el enunciado</a:t>
            </a:r>
          </a:p>
          <a:p>
            <a:pPr marL="0" indent="0">
              <a:buNone/>
            </a:pPr>
            <a:endParaRPr lang="es-ES" dirty="0">
              <a:latin typeface="Calibri Light" pitchFamily="34" charset="0"/>
            </a:endParaRPr>
          </a:p>
          <a:p>
            <a:pPr marL="0" indent="0" algn="just">
              <a:buNone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IrisUPC" pitchFamily="34" charset="-34"/>
                <a:cs typeface="IrisUPC" pitchFamily="34" charset="-34"/>
              </a:rPr>
              <a:t>Una de las propiedades de la prueba objetiva es la validez de constructo, que se refiere a la:</a:t>
            </a:r>
          </a:p>
          <a:p>
            <a:pPr marL="0" indent="0" algn="just">
              <a:buNone/>
            </a:pPr>
            <a:r>
              <a:rPr lang="es-ES" b="1" dirty="0" smtClean="0">
                <a:latin typeface="IrisUPC" pitchFamily="34" charset="-34"/>
                <a:cs typeface="IrisUPC" pitchFamily="34" charset="-34"/>
              </a:rPr>
              <a:t>Opciones de respuesta</a:t>
            </a:r>
            <a:endParaRPr lang="es-ES" b="1" dirty="0">
              <a:latin typeface="IrisUPC" pitchFamily="34" charset="-34"/>
              <a:cs typeface="IrisUPC" pitchFamily="34" charset="-34"/>
            </a:endParaRPr>
          </a:p>
          <a:p>
            <a:pPr marL="457200" indent="-457200" algn="just">
              <a:buAutoNum type="alphaLcParenR"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IrisUPC" pitchFamily="34" charset="-34"/>
                <a:cs typeface="IrisUPC" pitchFamily="34" charset="-34"/>
              </a:rPr>
              <a:t>consistencia y estabilidad de los resultados emitidos</a:t>
            </a:r>
          </a:p>
          <a:p>
            <a:pPr marL="457200" indent="-457200" algn="just">
              <a:buAutoNum type="alphaLcParenR"/>
            </a:pPr>
            <a:r>
              <a:rPr lang="es-ES" b="1" dirty="0" smtClean="0">
                <a:latin typeface="IrisUPC" pitchFamily="34" charset="-34"/>
                <a:cs typeface="IrisUPC" pitchFamily="34" charset="-34"/>
              </a:rPr>
              <a:t>congruencia entre lo que se planeó medir y lo que se mide</a:t>
            </a:r>
          </a:p>
          <a:p>
            <a:pPr marL="457200" indent="-457200" algn="just">
              <a:buAutoNum type="alphaLcParenR"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IrisUPC" pitchFamily="34" charset="-34"/>
                <a:cs typeface="IrisUPC" pitchFamily="34" charset="-34"/>
              </a:rPr>
              <a:t>independencia del instrumento respecto a quien aplica y califica</a:t>
            </a:r>
          </a:p>
          <a:p>
            <a:pPr marL="457200" indent="-457200" algn="just">
              <a:buAutoNum type="alphaLcParenR"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IrisUPC" pitchFamily="34" charset="-34"/>
                <a:cs typeface="IrisUPC" pitchFamily="34" charset="-34"/>
              </a:rPr>
              <a:t>pertenencia del conjunto de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IrisUPC" pitchFamily="34" charset="-34"/>
                <a:cs typeface="IrisUPC" pitchFamily="34" charset="-34"/>
              </a:rPr>
              <a:t>í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IrisUPC" pitchFamily="34" charset="-34"/>
                <a:cs typeface="IrisUPC" pitchFamily="34" charset="-34"/>
              </a:rPr>
              <a:t>tems de respuesta múltiple</a:t>
            </a:r>
          </a:p>
          <a:p>
            <a:pPr marL="0" indent="0">
              <a:buNone/>
            </a:pPr>
            <a:endParaRPr lang="es-ES" dirty="0">
              <a:latin typeface="Calibri Light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076056" y="0"/>
            <a:ext cx="280831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prstClr val="black"/>
                </a:solidFill>
              </a:rPr>
              <a:t>REACTIVOS</a:t>
            </a: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995936" y="5144219"/>
            <a:ext cx="4146351" cy="7200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charset="0"/>
              <a:buChar char="•"/>
            </a:pPr>
            <a:endParaRPr lang="es-ES" b="1" dirty="0" smtClean="0">
              <a:solidFill>
                <a:srgbClr val="465E9C">
                  <a:lumMod val="50000"/>
                </a:srgbClr>
              </a:solidFill>
              <a:latin typeface="Aparajita" pitchFamily="34" charset="0"/>
              <a:cs typeface="Aparajita" pitchFamily="34" charset="0"/>
            </a:endParaRPr>
          </a:p>
          <a:p>
            <a:pPr marL="285750" indent="-285750" algn="just">
              <a:buFont typeface="Arial" charset="0"/>
              <a:buChar char="•"/>
            </a:pPr>
            <a:r>
              <a:rPr lang="es-ES" b="1" dirty="0" smtClean="0">
                <a:solidFill>
                  <a:srgbClr val="465E9C">
                    <a:lumMod val="50000"/>
                  </a:srgbClr>
                </a:solidFill>
                <a:latin typeface="Aparajita" pitchFamily="34" charset="0"/>
                <a:cs typeface="Aparajita" pitchFamily="34" charset="0"/>
              </a:rPr>
              <a:t>Sólo debe existir una respuesta única</a:t>
            </a:r>
          </a:p>
          <a:p>
            <a:pPr marL="285750" indent="-285750" algn="just">
              <a:buFont typeface="Arial" charset="0"/>
              <a:buChar char="•"/>
            </a:pPr>
            <a:endParaRPr lang="es-ES" b="1" dirty="0">
              <a:solidFill>
                <a:srgbClr val="465E9C">
                  <a:lumMod val="50000"/>
                </a:srgbClr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93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836712"/>
            <a:ext cx="6984776" cy="488635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>
                <a:latin typeface="Calibri Light" pitchFamily="34" charset="0"/>
              </a:rPr>
              <a:t>Completa el enunciado</a:t>
            </a:r>
          </a:p>
          <a:p>
            <a:pPr marL="0" indent="0">
              <a:buNone/>
            </a:pPr>
            <a:endParaRPr lang="es-ES" dirty="0">
              <a:latin typeface="Calibri Light" pitchFamily="34" charset="0"/>
            </a:endParaRPr>
          </a:p>
          <a:p>
            <a:pPr marL="0" indent="0" algn="just">
              <a:buNone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IrisUPC" pitchFamily="34" charset="-34"/>
                <a:cs typeface="IrisUPC" pitchFamily="34" charset="-34"/>
              </a:rPr>
              <a:t>Una de las propiedades de la prueba objetiva es la validez de constructo, que se refiere a la:</a:t>
            </a:r>
          </a:p>
          <a:p>
            <a:pPr marL="0" indent="0" algn="just">
              <a:buNone/>
            </a:pPr>
            <a:r>
              <a:rPr lang="es-ES" b="1" dirty="0" smtClean="0">
                <a:latin typeface="IrisUPC" pitchFamily="34" charset="-34"/>
                <a:cs typeface="IrisUPC" pitchFamily="34" charset="-34"/>
              </a:rPr>
              <a:t>Opciones de respuesta</a:t>
            </a:r>
            <a:endParaRPr lang="es-ES" b="1" dirty="0">
              <a:latin typeface="IrisUPC" pitchFamily="34" charset="-34"/>
              <a:cs typeface="IrisUPC" pitchFamily="34" charset="-34"/>
            </a:endParaRPr>
          </a:p>
          <a:p>
            <a:pPr marL="457200" indent="-457200" algn="just">
              <a:buAutoNum type="alphaLcParenR"/>
            </a:pPr>
            <a:r>
              <a:rPr lang="es-ES" b="1" dirty="0" smtClean="0">
                <a:latin typeface="IrisUPC" pitchFamily="34" charset="-34"/>
                <a:cs typeface="IrisUPC" pitchFamily="34" charset="-34"/>
              </a:rPr>
              <a:t>consistencia y estabilidad de los resultados emitidos</a:t>
            </a:r>
          </a:p>
          <a:p>
            <a:pPr marL="457200" indent="-457200" algn="just">
              <a:buAutoNum type="alphaLcParenR"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IrisUPC" pitchFamily="34" charset="-34"/>
                <a:cs typeface="IrisUPC" pitchFamily="34" charset="-34"/>
              </a:rPr>
              <a:t>congruencia entre lo que se planeó medir y lo que se mide</a:t>
            </a:r>
          </a:p>
          <a:p>
            <a:pPr marL="457200" indent="-457200" algn="just">
              <a:buAutoNum type="alphaLcParenR"/>
            </a:pPr>
            <a:r>
              <a:rPr lang="es-ES" b="1" dirty="0" smtClean="0">
                <a:latin typeface="IrisUPC" pitchFamily="34" charset="-34"/>
                <a:cs typeface="IrisUPC" pitchFamily="34" charset="-34"/>
              </a:rPr>
              <a:t>independencia del instrumento respecto a quien aplica y califica</a:t>
            </a:r>
          </a:p>
          <a:p>
            <a:pPr marL="457200" indent="-457200" algn="just">
              <a:buAutoNum type="alphaLcParenR"/>
            </a:pPr>
            <a:r>
              <a:rPr lang="es-ES" b="1" dirty="0" smtClean="0">
                <a:latin typeface="IrisUPC" pitchFamily="34" charset="-34"/>
                <a:cs typeface="IrisUPC" pitchFamily="34" charset="-34"/>
              </a:rPr>
              <a:t>pertenencia del conjunto de </a:t>
            </a:r>
            <a:r>
              <a:rPr lang="es-ES" b="1" dirty="0">
                <a:latin typeface="IrisUPC" pitchFamily="34" charset="-34"/>
                <a:cs typeface="IrisUPC" pitchFamily="34" charset="-34"/>
              </a:rPr>
              <a:t>í</a:t>
            </a:r>
            <a:r>
              <a:rPr lang="es-ES" b="1" dirty="0" smtClean="0">
                <a:latin typeface="IrisUPC" pitchFamily="34" charset="-34"/>
                <a:cs typeface="IrisUPC" pitchFamily="34" charset="-34"/>
              </a:rPr>
              <a:t>tems de respuesta múltiple</a:t>
            </a:r>
          </a:p>
          <a:p>
            <a:pPr marL="0" indent="0">
              <a:buNone/>
            </a:pPr>
            <a:endParaRPr lang="es-ES" dirty="0">
              <a:latin typeface="Calibri Light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076056" y="0"/>
            <a:ext cx="280831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prstClr val="black"/>
                </a:solidFill>
              </a:rPr>
              <a:t>REACTIVOS</a:t>
            </a: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707903" y="5161359"/>
            <a:ext cx="4494609" cy="7200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charset="0"/>
              <a:buChar char="•"/>
            </a:pPr>
            <a:endParaRPr lang="es-ES" b="1" dirty="0" smtClean="0">
              <a:solidFill>
                <a:srgbClr val="465E9C">
                  <a:lumMod val="50000"/>
                </a:srgbClr>
              </a:solidFill>
              <a:latin typeface="Aparajita" pitchFamily="34" charset="0"/>
              <a:cs typeface="Aparajita" pitchFamily="34" charset="0"/>
            </a:endParaRPr>
          </a:p>
          <a:p>
            <a:pPr marL="285750" indent="-285750" algn="just">
              <a:buFont typeface="Arial" charset="0"/>
              <a:buChar char="•"/>
            </a:pPr>
            <a:r>
              <a:rPr lang="es-ES" b="1" dirty="0" smtClean="0">
                <a:solidFill>
                  <a:srgbClr val="465E9C">
                    <a:lumMod val="50000"/>
                  </a:srgbClr>
                </a:solidFill>
                <a:latin typeface="Aparajita" pitchFamily="34" charset="0"/>
                <a:cs typeface="Aparajita" pitchFamily="34" charset="0"/>
              </a:rPr>
              <a:t>Debe haber tres respuestas que sean </a:t>
            </a:r>
            <a:r>
              <a:rPr lang="es-ES" b="1" smtClean="0">
                <a:solidFill>
                  <a:srgbClr val="465E9C">
                    <a:lumMod val="50000"/>
                  </a:srgbClr>
                </a:solidFill>
                <a:latin typeface="Aparajita" pitchFamily="34" charset="0"/>
                <a:cs typeface="Aparajita" pitchFamily="34" charset="0"/>
              </a:rPr>
              <a:t>distractores plausibles.</a:t>
            </a:r>
            <a:endParaRPr lang="es-ES" b="1" dirty="0" smtClean="0">
              <a:solidFill>
                <a:srgbClr val="465E9C">
                  <a:lumMod val="50000"/>
                </a:srgbClr>
              </a:solidFill>
              <a:latin typeface="Aparajita" pitchFamily="34" charset="0"/>
              <a:cs typeface="Aparajita" pitchFamily="34" charset="0"/>
            </a:endParaRPr>
          </a:p>
          <a:p>
            <a:pPr marL="285750" indent="-285750" algn="just">
              <a:buFont typeface="Arial" charset="0"/>
              <a:buChar char="•"/>
            </a:pPr>
            <a:endParaRPr lang="es-ES" b="1" dirty="0">
              <a:solidFill>
                <a:srgbClr val="465E9C">
                  <a:lumMod val="50000"/>
                </a:srgbClr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41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836712"/>
            <a:ext cx="6984776" cy="488635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>
                <a:latin typeface="Calibri Light" pitchFamily="34" charset="0"/>
              </a:rPr>
              <a:t>Completa el enunciado</a:t>
            </a:r>
          </a:p>
          <a:p>
            <a:pPr marL="0" indent="0">
              <a:buNone/>
            </a:pPr>
            <a:endParaRPr lang="es-ES" dirty="0">
              <a:latin typeface="Calibri Light" pitchFamily="34" charset="0"/>
            </a:endParaRPr>
          </a:p>
          <a:p>
            <a:pPr marL="0" indent="0" algn="just">
              <a:buNone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IrisUPC" pitchFamily="34" charset="-34"/>
                <a:cs typeface="IrisUPC" pitchFamily="34" charset="-34"/>
              </a:rPr>
              <a:t>Una de las propiedades de la prueba objetiva es la validez de constructo, que se refiere </a:t>
            </a:r>
            <a:r>
              <a:rPr lang="es-ES" b="1" dirty="0" smtClean="0">
                <a:latin typeface="IrisUPC" pitchFamily="34" charset="-34"/>
                <a:cs typeface="IrisUPC" pitchFamily="34" charset="-34"/>
              </a:rPr>
              <a:t>a la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IrisUPC" pitchFamily="34" charset="-34"/>
                <a:cs typeface="IrisUPC" pitchFamily="34" charset="-34"/>
              </a:rPr>
              <a:t>:</a:t>
            </a:r>
          </a:p>
          <a:p>
            <a:pPr marL="0" indent="0" algn="just">
              <a:buNone/>
            </a:pPr>
            <a:r>
              <a:rPr lang="es-ES" b="1" dirty="0" smtClean="0">
                <a:latin typeface="IrisUPC" pitchFamily="34" charset="-34"/>
                <a:cs typeface="IrisUPC" pitchFamily="34" charset="-34"/>
              </a:rPr>
              <a:t>Opciones de respuesta</a:t>
            </a:r>
            <a:endParaRPr lang="es-ES" b="1" dirty="0">
              <a:latin typeface="IrisUPC" pitchFamily="34" charset="-34"/>
              <a:cs typeface="IrisUPC" pitchFamily="34" charset="-34"/>
            </a:endParaRPr>
          </a:p>
          <a:p>
            <a:pPr marL="457200" indent="-457200" algn="just">
              <a:buAutoNum type="alphaLcParenR"/>
            </a:pPr>
            <a:r>
              <a:rPr lang="es-ES" b="1" strike="sngStrike" dirty="0">
                <a:latin typeface="IrisUPC" pitchFamily="34" charset="-34"/>
                <a:cs typeface="IrisUPC" pitchFamily="34" charset="-34"/>
              </a:rPr>
              <a:t>a la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IrisUPC" pitchFamily="34" charset="-34"/>
                <a:cs typeface="IrisUPC" pitchFamily="34" charset="-34"/>
              </a:rPr>
              <a:t>consistencia y estabilidad de los resultados emitidos</a:t>
            </a:r>
          </a:p>
          <a:p>
            <a:pPr marL="457200" indent="-457200" algn="just">
              <a:buAutoNum type="alphaLcParenR"/>
            </a:pPr>
            <a:r>
              <a:rPr lang="es-ES" b="1" strike="sngStrike" dirty="0">
                <a:latin typeface="IrisUPC" pitchFamily="34" charset="-34"/>
                <a:cs typeface="IrisUPC" pitchFamily="34" charset="-34"/>
              </a:rPr>
              <a:t>a la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IrisUPC" pitchFamily="34" charset="-34"/>
                <a:cs typeface="IrisUPC" pitchFamily="34" charset="-34"/>
              </a:rPr>
              <a:t>congruencia entre lo que se planeó medir y lo que se mide</a:t>
            </a:r>
          </a:p>
          <a:p>
            <a:pPr marL="457200" indent="-457200" algn="just">
              <a:buAutoNum type="alphaLcParenR"/>
            </a:pPr>
            <a:r>
              <a:rPr lang="es-ES" b="1" strike="sngStrike" dirty="0">
                <a:latin typeface="IrisUPC" pitchFamily="34" charset="-34"/>
                <a:cs typeface="IrisUPC" pitchFamily="34" charset="-34"/>
              </a:rPr>
              <a:t>a la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IrisUPC" pitchFamily="34" charset="-34"/>
                <a:cs typeface="IrisUPC" pitchFamily="34" charset="-34"/>
              </a:rPr>
              <a:t>independencia del instrumento respecto a quien aplica y califica</a:t>
            </a:r>
          </a:p>
          <a:p>
            <a:pPr marL="457200" indent="-457200" algn="just">
              <a:buAutoNum type="alphaLcParenR"/>
            </a:pPr>
            <a:r>
              <a:rPr lang="es-ES" b="1" strike="sngStrike" dirty="0">
                <a:latin typeface="IrisUPC" pitchFamily="34" charset="-34"/>
                <a:cs typeface="IrisUPC" pitchFamily="34" charset="-34"/>
              </a:rPr>
              <a:t>a la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IrisUPC" pitchFamily="34" charset="-34"/>
                <a:cs typeface="IrisUPC" pitchFamily="34" charset="-34"/>
              </a:rPr>
              <a:t>pertenencia del conjunto de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IrisUPC" pitchFamily="34" charset="-34"/>
                <a:cs typeface="IrisUPC" pitchFamily="34" charset="-34"/>
              </a:rPr>
              <a:t>í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IrisUPC" pitchFamily="34" charset="-34"/>
                <a:cs typeface="IrisUPC" pitchFamily="34" charset="-34"/>
              </a:rPr>
              <a:t>tems de respuesta múltiple</a:t>
            </a:r>
          </a:p>
          <a:p>
            <a:pPr marL="0" indent="0">
              <a:buNone/>
            </a:pPr>
            <a:endParaRPr lang="es-ES" dirty="0">
              <a:latin typeface="Calibri Light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076056" y="0"/>
            <a:ext cx="280831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prstClr val="black"/>
                </a:solidFill>
              </a:rPr>
              <a:t>REACTIVOS</a:t>
            </a: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419872" y="4869160"/>
            <a:ext cx="4824536" cy="10081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charset="0"/>
              <a:buChar char="•"/>
            </a:pPr>
            <a:endParaRPr lang="es-ES" b="1" dirty="0" smtClean="0">
              <a:solidFill>
                <a:srgbClr val="CCDDEA">
                  <a:lumMod val="50000"/>
                </a:srgbClr>
              </a:solidFill>
              <a:latin typeface="Aparajita" pitchFamily="34" charset="0"/>
              <a:cs typeface="Aparajita" pitchFamily="34" charset="0"/>
            </a:endParaRPr>
          </a:p>
          <a:p>
            <a:pPr marL="285750" indent="-285750" algn="just">
              <a:buFont typeface="Arial" charset="0"/>
              <a:buChar char="•"/>
            </a:pPr>
            <a:r>
              <a:rPr lang="es-ES" b="1" dirty="0" smtClean="0">
                <a:solidFill>
                  <a:srgbClr val="465E9C">
                    <a:lumMod val="50000"/>
                  </a:srgbClr>
                </a:solidFill>
                <a:latin typeface="Aparajita" pitchFamily="34" charset="0"/>
                <a:cs typeface="Aparajita" pitchFamily="34" charset="0"/>
              </a:rPr>
              <a:t>En caso de que una palabra se repita en todas las opciones de respuesta, hay que integrarla al planteamiento.</a:t>
            </a:r>
          </a:p>
          <a:p>
            <a:pPr marL="285750" indent="-285750" algn="just">
              <a:buFont typeface="Arial" charset="0"/>
              <a:buChar char="•"/>
            </a:pPr>
            <a:endParaRPr lang="es-ES" b="1" dirty="0">
              <a:solidFill>
                <a:srgbClr val="CCDDEA">
                  <a:lumMod val="50000"/>
                </a:srgbClr>
              </a:solidFill>
              <a:latin typeface="Aparajita" pitchFamily="34" charset="0"/>
              <a:cs typeface="Aparajita" pitchFamily="34" charset="0"/>
            </a:endParaRPr>
          </a:p>
        </p:txBody>
      </p:sp>
      <p:cxnSp>
        <p:nvCxnSpPr>
          <p:cNvPr id="8" name="7 Conector angular"/>
          <p:cNvCxnSpPr/>
          <p:nvPr/>
        </p:nvCxnSpPr>
        <p:spPr>
          <a:xfrm rot="5400000" flipH="1" flipV="1">
            <a:off x="1331640" y="2564904"/>
            <a:ext cx="864096" cy="432048"/>
          </a:xfrm>
          <a:prstGeom prst="bentConnector3">
            <a:avLst>
              <a:gd name="adj1" fmla="val 36772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58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836712"/>
            <a:ext cx="6984776" cy="488635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>
                <a:latin typeface="Calibri Light" pitchFamily="34" charset="0"/>
              </a:rPr>
              <a:t>Completa el enunciado</a:t>
            </a:r>
          </a:p>
          <a:p>
            <a:pPr marL="0" indent="0">
              <a:buNone/>
            </a:pPr>
            <a:endParaRPr lang="es-ES" dirty="0">
              <a:latin typeface="Calibri Light" pitchFamily="34" charset="0"/>
            </a:endParaRPr>
          </a:p>
          <a:p>
            <a:pPr marL="0" indent="0" algn="just">
              <a:buNone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IrisUPC" pitchFamily="34" charset="-34"/>
                <a:cs typeface="IrisUPC" pitchFamily="34" charset="-34"/>
              </a:rPr>
              <a:t>Una de las propiedades de la prueba objetiva es la validez de constructo, que se refiere a la:</a:t>
            </a:r>
          </a:p>
          <a:p>
            <a:pPr marL="0" indent="0" algn="just">
              <a:buNone/>
            </a:pPr>
            <a:r>
              <a:rPr lang="es-ES" b="1" dirty="0" smtClean="0">
                <a:latin typeface="IrisUPC" pitchFamily="34" charset="-34"/>
                <a:cs typeface="IrisUPC" pitchFamily="34" charset="-34"/>
              </a:rPr>
              <a:t>Opciones de respuesta</a:t>
            </a:r>
            <a:endParaRPr lang="es-ES" b="1" dirty="0">
              <a:latin typeface="IrisUPC" pitchFamily="34" charset="-34"/>
              <a:cs typeface="IrisUPC" pitchFamily="34" charset="-34"/>
            </a:endParaRPr>
          </a:p>
          <a:p>
            <a:pPr marL="457200" indent="-457200" algn="just">
              <a:buAutoNum type="alphaLcParenR"/>
            </a:pPr>
            <a:r>
              <a:rPr lang="es-ES" dirty="0" smtClean="0">
                <a:latin typeface="IrisUPC" pitchFamily="34" charset="-34"/>
                <a:cs typeface="IrisUPC" pitchFamily="34" charset="-34"/>
              </a:rPr>
              <a:t>consistencia y estabilidad de los resultados emitidos</a:t>
            </a:r>
          </a:p>
          <a:p>
            <a:pPr marL="457200" indent="-457200" algn="just">
              <a:buAutoNum type="alphaLcParenR"/>
            </a:pPr>
            <a:r>
              <a:rPr lang="es-ES" dirty="0" smtClean="0">
                <a:latin typeface="IrisUPC" pitchFamily="34" charset="-34"/>
                <a:cs typeface="IrisUPC" pitchFamily="34" charset="-34"/>
              </a:rPr>
              <a:t>congruencia entre lo que se planeó medir y lo que se mide</a:t>
            </a:r>
          </a:p>
          <a:p>
            <a:pPr marL="457200" indent="-457200" algn="just">
              <a:buAutoNum type="alphaLcParenR"/>
            </a:pPr>
            <a:r>
              <a:rPr lang="es-ES" dirty="0" smtClean="0">
                <a:latin typeface="IrisUPC" pitchFamily="34" charset="-34"/>
                <a:cs typeface="IrisUPC" pitchFamily="34" charset="-34"/>
              </a:rPr>
              <a:t>independencia del instrumento respecto a quien aplica y califica</a:t>
            </a:r>
          </a:p>
          <a:p>
            <a:pPr marL="457200" indent="-457200" algn="just">
              <a:buAutoNum type="alphaLcParenR"/>
            </a:pPr>
            <a:r>
              <a:rPr lang="es-ES" dirty="0" smtClean="0">
                <a:latin typeface="IrisUPC" pitchFamily="34" charset="-34"/>
                <a:cs typeface="IrisUPC" pitchFamily="34" charset="-34"/>
              </a:rPr>
              <a:t>pertenencia del conjunto de </a:t>
            </a:r>
            <a:r>
              <a:rPr lang="es-ES" dirty="0">
                <a:latin typeface="IrisUPC" pitchFamily="34" charset="-34"/>
                <a:cs typeface="IrisUPC" pitchFamily="34" charset="-34"/>
              </a:rPr>
              <a:t>í</a:t>
            </a:r>
            <a:r>
              <a:rPr lang="es-ES" dirty="0" smtClean="0">
                <a:latin typeface="IrisUPC" pitchFamily="34" charset="-34"/>
                <a:cs typeface="IrisUPC" pitchFamily="34" charset="-34"/>
              </a:rPr>
              <a:t>tems de respuesta múltiple</a:t>
            </a:r>
          </a:p>
          <a:p>
            <a:pPr marL="0" indent="0">
              <a:buNone/>
            </a:pPr>
            <a:endParaRPr lang="es-ES" dirty="0">
              <a:latin typeface="Calibri Light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076056" y="0"/>
            <a:ext cx="280831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prstClr val="black"/>
                </a:solidFill>
              </a:rPr>
              <a:t>REACTIVOS</a:t>
            </a: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353197" y="4871045"/>
            <a:ext cx="4824536" cy="10081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charset="0"/>
              <a:buChar char="•"/>
            </a:pPr>
            <a:r>
              <a:rPr lang="es-ES" b="1" dirty="0" smtClean="0">
                <a:solidFill>
                  <a:srgbClr val="465E9C">
                    <a:lumMod val="50000"/>
                  </a:srgbClr>
                </a:solidFill>
                <a:latin typeface="Aparajita" pitchFamily="34" charset="0"/>
                <a:cs typeface="Aparajita" pitchFamily="34" charset="0"/>
              </a:rPr>
              <a:t>Las respuestas de los ítems no serán más largas que el planteamiento, excepto cuando sea requerido</a:t>
            </a:r>
            <a:r>
              <a:rPr lang="es-ES" sz="1400" dirty="0" smtClean="0">
                <a:solidFill>
                  <a:srgbClr val="CCDDEA">
                    <a:lumMod val="50000"/>
                  </a:srgbClr>
                </a:solidFill>
                <a:latin typeface="Aparajita" pitchFamily="34" charset="0"/>
                <a:cs typeface="Aparajita" pitchFamily="34" charset="0"/>
              </a:rPr>
              <a:t>.</a:t>
            </a:r>
            <a:endParaRPr lang="es-ES" sz="1400" dirty="0">
              <a:solidFill>
                <a:srgbClr val="CCDDEA">
                  <a:lumMod val="50000"/>
                </a:srgbClr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78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JORNADA DE TRABAJO</a:t>
            </a:r>
            <a:endParaRPr lang="es-EC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204754"/>
              </p:ext>
            </p:extLst>
          </p:nvPr>
        </p:nvGraphicFramePr>
        <p:xfrm>
          <a:off x="2267744" y="2420888"/>
          <a:ext cx="4518024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012"/>
                <a:gridCol w="2259012"/>
              </a:tblGrid>
              <a:tr h="370840">
                <a:tc>
                  <a:txBody>
                    <a:bodyPr/>
                    <a:lstStyle/>
                    <a:p>
                      <a:r>
                        <a:rPr lang="es-EC" dirty="0" smtClean="0"/>
                        <a:t>Primera</a:t>
                      </a:r>
                      <a:r>
                        <a:rPr lang="es-EC" baseline="0" dirty="0" smtClean="0"/>
                        <a:t> jornada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Segunda</a:t>
                      </a:r>
                      <a:r>
                        <a:rPr lang="es-EC" baseline="0" dirty="0" smtClean="0"/>
                        <a:t> jornada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EC" dirty="0" smtClean="0"/>
                        <a:t>Introducción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EC" dirty="0" smtClean="0"/>
                        <a:t>Distinguir</a:t>
                      </a:r>
                      <a:r>
                        <a:rPr lang="es-EC" baseline="0" dirty="0" smtClean="0"/>
                        <a:t> conceptos básicos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EC" dirty="0" smtClean="0"/>
                        <a:t>Trabajo tutorial de elaboración</a:t>
                      </a:r>
                      <a:r>
                        <a:rPr lang="es-EC" baseline="0" dirty="0" smtClean="0"/>
                        <a:t> de pruebas con reactivos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88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836712"/>
            <a:ext cx="6984776" cy="488635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>
                <a:latin typeface="Calibri Light" pitchFamily="34" charset="0"/>
              </a:rPr>
              <a:t>Completa el enunciado</a:t>
            </a:r>
          </a:p>
          <a:p>
            <a:pPr marL="0" indent="0">
              <a:buNone/>
            </a:pPr>
            <a:endParaRPr lang="es-ES" dirty="0">
              <a:latin typeface="Calibri Light" pitchFamily="34" charset="0"/>
            </a:endParaRPr>
          </a:p>
          <a:p>
            <a:pPr marL="0" indent="0" algn="just">
              <a:buNone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IrisUPC" pitchFamily="34" charset="-34"/>
                <a:cs typeface="IrisUPC" pitchFamily="34" charset="-34"/>
              </a:rPr>
              <a:t>Una de las propiedades de la prueba objetiva es la validez de constructo, que se refiere a la:</a:t>
            </a:r>
          </a:p>
          <a:p>
            <a:pPr marL="0" indent="0" algn="just">
              <a:buNone/>
            </a:pPr>
            <a:r>
              <a:rPr lang="es-ES" b="1" dirty="0" smtClean="0">
                <a:latin typeface="IrisUPC" pitchFamily="34" charset="-34"/>
                <a:cs typeface="IrisUPC" pitchFamily="34" charset="-34"/>
              </a:rPr>
              <a:t>Opciones de respuesta</a:t>
            </a:r>
            <a:endParaRPr lang="es-ES" b="1" dirty="0">
              <a:latin typeface="IrisUPC" pitchFamily="34" charset="-34"/>
              <a:cs typeface="IrisUPC" pitchFamily="34" charset="-34"/>
            </a:endParaRPr>
          </a:p>
          <a:p>
            <a:pPr marL="457200" indent="-457200" algn="just">
              <a:buAutoNum type="alphaLcParenR"/>
            </a:pPr>
            <a:r>
              <a:rPr lang="es-ES" dirty="0" smtClean="0">
                <a:latin typeface="IrisUPC" pitchFamily="34" charset="-34"/>
                <a:cs typeface="IrisUPC" pitchFamily="34" charset="-34"/>
              </a:rPr>
              <a:t>consistencia y estabilidad de los resultados emitidos</a:t>
            </a:r>
          </a:p>
          <a:p>
            <a:pPr marL="457200" indent="-457200" algn="just">
              <a:buAutoNum type="alphaLcParenR"/>
            </a:pPr>
            <a:r>
              <a:rPr lang="es-ES" dirty="0" smtClean="0">
                <a:latin typeface="IrisUPC" pitchFamily="34" charset="-34"/>
                <a:cs typeface="IrisUPC" pitchFamily="34" charset="-34"/>
              </a:rPr>
              <a:t>congruencia entre lo que se planeó medir y lo que se mide</a:t>
            </a:r>
          </a:p>
          <a:p>
            <a:pPr marL="457200" indent="-457200" algn="just">
              <a:buAutoNum type="alphaLcParenR"/>
            </a:pPr>
            <a:r>
              <a:rPr lang="es-ES" dirty="0" smtClean="0">
                <a:latin typeface="IrisUPC" pitchFamily="34" charset="-34"/>
                <a:cs typeface="IrisUPC" pitchFamily="34" charset="-34"/>
              </a:rPr>
              <a:t>independencia del instrumento respecto a quien aplica y califica</a:t>
            </a:r>
          </a:p>
          <a:p>
            <a:pPr marL="457200" indent="-457200" algn="just">
              <a:buAutoNum type="alphaLcParenR"/>
            </a:pPr>
            <a:r>
              <a:rPr lang="es-ES" dirty="0" smtClean="0">
                <a:latin typeface="IrisUPC" pitchFamily="34" charset="-34"/>
                <a:cs typeface="IrisUPC" pitchFamily="34" charset="-34"/>
              </a:rPr>
              <a:t>pertenencia del conjunto de </a:t>
            </a:r>
            <a:r>
              <a:rPr lang="es-ES" dirty="0">
                <a:latin typeface="IrisUPC" pitchFamily="34" charset="-34"/>
                <a:cs typeface="IrisUPC" pitchFamily="34" charset="-34"/>
              </a:rPr>
              <a:t>í</a:t>
            </a:r>
            <a:r>
              <a:rPr lang="es-ES" dirty="0" smtClean="0">
                <a:latin typeface="IrisUPC" pitchFamily="34" charset="-34"/>
                <a:cs typeface="IrisUPC" pitchFamily="34" charset="-34"/>
              </a:rPr>
              <a:t>tems de respuesta múltiple</a:t>
            </a:r>
          </a:p>
          <a:p>
            <a:pPr marL="0" indent="0">
              <a:buNone/>
            </a:pPr>
            <a:endParaRPr lang="es-ES" dirty="0">
              <a:latin typeface="Calibri Light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076056" y="0"/>
            <a:ext cx="280831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prstClr val="black"/>
                </a:solidFill>
              </a:rPr>
              <a:t>REACTIVOS</a:t>
            </a: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089945" y="4869160"/>
            <a:ext cx="4824536" cy="10081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charset="0"/>
              <a:buChar char="•"/>
            </a:pPr>
            <a:endParaRPr lang="es-ES" b="1" dirty="0" smtClean="0">
              <a:solidFill>
                <a:srgbClr val="465E9C">
                  <a:lumMod val="50000"/>
                </a:srgbClr>
              </a:solidFill>
              <a:latin typeface="Aparajita" pitchFamily="34" charset="0"/>
              <a:cs typeface="Aparajita" pitchFamily="34" charset="0"/>
            </a:endParaRPr>
          </a:p>
          <a:p>
            <a:pPr marL="285750" indent="-285750" algn="just">
              <a:buFont typeface="Arial" charset="0"/>
              <a:buChar char="•"/>
            </a:pPr>
            <a:r>
              <a:rPr lang="es-ES" b="1" dirty="0" smtClean="0">
                <a:solidFill>
                  <a:srgbClr val="465E9C">
                    <a:lumMod val="50000"/>
                  </a:srgbClr>
                </a:solidFill>
                <a:latin typeface="Aparajita" pitchFamily="34" charset="0"/>
                <a:cs typeface="Aparajita" pitchFamily="34" charset="0"/>
              </a:rPr>
              <a:t>La extensión de cada respuesta debe ser equilibrada con las demás, de manera que su diferencia no se convierta en un indicio para la resolución del ítem.</a:t>
            </a:r>
          </a:p>
          <a:p>
            <a:pPr marL="285750" indent="-285750" algn="just">
              <a:buFont typeface="Arial" charset="0"/>
              <a:buChar char="•"/>
            </a:pPr>
            <a:endParaRPr lang="es-ES" b="1" dirty="0">
              <a:solidFill>
                <a:srgbClr val="465E9C">
                  <a:lumMod val="50000"/>
                </a:srgbClr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9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836712"/>
            <a:ext cx="6984776" cy="488635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>
                <a:latin typeface="Calibri Light" pitchFamily="34" charset="0"/>
              </a:rPr>
              <a:t>Completa el enunciado</a:t>
            </a:r>
          </a:p>
          <a:p>
            <a:pPr marL="0" indent="0">
              <a:buNone/>
            </a:pPr>
            <a:endParaRPr lang="es-ES" dirty="0">
              <a:latin typeface="Calibri Light" pitchFamily="34" charset="0"/>
            </a:endParaRPr>
          </a:p>
          <a:p>
            <a:pPr marL="0" indent="0" algn="just">
              <a:buNone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IrisUPC" pitchFamily="34" charset="-34"/>
                <a:cs typeface="IrisUPC" pitchFamily="34" charset="-34"/>
              </a:rPr>
              <a:t>Una de las propiedades de la prueba objetiva es la validez de constructo, que se refiere a la:</a:t>
            </a:r>
          </a:p>
          <a:p>
            <a:pPr marL="0" indent="0" algn="just">
              <a:buNone/>
            </a:pPr>
            <a:r>
              <a:rPr lang="es-ES" b="1" dirty="0" smtClean="0">
                <a:latin typeface="IrisUPC" pitchFamily="34" charset="-34"/>
                <a:cs typeface="IrisUPC" pitchFamily="34" charset="-34"/>
              </a:rPr>
              <a:t>Opciones de respuesta</a:t>
            </a:r>
            <a:endParaRPr lang="es-ES" b="1" dirty="0">
              <a:latin typeface="IrisUPC" pitchFamily="34" charset="-34"/>
              <a:cs typeface="IrisUPC" pitchFamily="34" charset="-34"/>
            </a:endParaRPr>
          </a:p>
          <a:p>
            <a:pPr marL="457200" indent="-457200" algn="just">
              <a:buAutoNum type="alphaLcParenR"/>
            </a:pPr>
            <a:r>
              <a:rPr lang="es-ES" dirty="0" smtClean="0">
                <a:latin typeface="IrisUPC" pitchFamily="34" charset="-34"/>
                <a:cs typeface="IrisUPC" pitchFamily="34" charset="-34"/>
              </a:rPr>
              <a:t>consistencia y estabilidad de los resultados emitidos</a:t>
            </a:r>
          </a:p>
          <a:p>
            <a:pPr marL="457200" indent="-457200" algn="just">
              <a:buAutoNum type="alphaLcParenR"/>
            </a:pPr>
            <a:r>
              <a:rPr lang="es-ES" dirty="0" smtClean="0">
                <a:latin typeface="IrisUPC" pitchFamily="34" charset="-34"/>
                <a:cs typeface="IrisUPC" pitchFamily="34" charset="-34"/>
              </a:rPr>
              <a:t>congruencia entre lo que se planeó medir y lo que se mide</a:t>
            </a:r>
          </a:p>
          <a:p>
            <a:pPr marL="457200" indent="-457200" algn="just">
              <a:buAutoNum type="alphaLcParenR"/>
            </a:pPr>
            <a:r>
              <a:rPr lang="es-ES" dirty="0" smtClean="0">
                <a:latin typeface="IrisUPC" pitchFamily="34" charset="-34"/>
                <a:cs typeface="IrisUPC" pitchFamily="34" charset="-34"/>
              </a:rPr>
              <a:t>independencia del instrumento respecto a quien aplica y califica</a:t>
            </a:r>
          </a:p>
          <a:p>
            <a:pPr marL="457200" indent="-457200" algn="just">
              <a:buAutoNum type="alphaLcParenR"/>
            </a:pPr>
            <a:r>
              <a:rPr lang="es-ES" dirty="0" smtClean="0">
                <a:latin typeface="IrisUPC" pitchFamily="34" charset="-34"/>
                <a:cs typeface="IrisUPC" pitchFamily="34" charset="-34"/>
              </a:rPr>
              <a:t>pertenencia del conjunto de </a:t>
            </a:r>
            <a:r>
              <a:rPr lang="es-ES" dirty="0">
                <a:latin typeface="IrisUPC" pitchFamily="34" charset="-34"/>
                <a:cs typeface="IrisUPC" pitchFamily="34" charset="-34"/>
              </a:rPr>
              <a:t>í</a:t>
            </a:r>
            <a:r>
              <a:rPr lang="es-ES" dirty="0" smtClean="0">
                <a:latin typeface="IrisUPC" pitchFamily="34" charset="-34"/>
                <a:cs typeface="IrisUPC" pitchFamily="34" charset="-34"/>
              </a:rPr>
              <a:t>tems de respuesta múltiple</a:t>
            </a:r>
          </a:p>
          <a:p>
            <a:pPr marL="0" indent="0">
              <a:buNone/>
            </a:pPr>
            <a:endParaRPr lang="es-ES" dirty="0">
              <a:latin typeface="Calibri Light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076056" y="0"/>
            <a:ext cx="280831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prstClr val="black"/>
                </a:solidFill>
              </a:rPr>
              <a:t>REACTIVOS</a:t>
            </a: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089945" y="4869160"/>
            <a:ext cx="4824536" cy="10081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charset="0"/>
              <a:buChar char="•"/>
            </a:pPr>
            <a:endParaRPr lang="es-ES" b="1" dirty="0" smtClean="0">
              <a:solidFill>
                <a:srgbClr val="465E9C">
                  <a:lumMod val="50000"/>
                </a:srgbClr>
              </a:solidFill>
              <a:latin typeface="Aparajita" pitchFamily="34" charset="0"/>
              <a:cs typeface="Aparajita" pitchFamily="34" charset="0"/>
            </a:endParaRPr>
          </a:p>
          <a:p>
            <a:pPr marL="285750" indent="-285750" algn="just">
              <a:buFont typeface="Arial" charset="0"/>
              <a:buChar char="•"/>
            </a:pPr>
            <a:r>
              <a:rPr lang="es-ES" b="1" dirty="0" smtClean="0">
                <a:solidFill>
                  <a:srgbClr val="465E9C">
                    <a:lumMod val="50000"/>
                  </a:srgbClr>
                </a:solidFill>
                <a:latin typeface="Aparajita" pitchFamily="34" charset="0"/>
                <a:cs typeface="Aparajita" pitchFamily="34" charset="0"/>
              </a:rPr>
              <a:t>Las opciones deben tener unidad: </a:t>
            </a:r>
          </a:p>
          <a:p>
            <a:pPr algn="just"/>
            <a:r>
              <a:rPr lang="es-ES" b="1" dirty="0" smtClean="0">
                <a:solidFill>
                  <a:srgbClr val="465E9C">
                    <a:lumMod val="50000"/>
                  </a:srgbClr>
                </a:solidFill>
                <a:latin typeface="Aparajita" pitchFamily="34" charset="0"/>
                <a:cs typeface="Aparajita" pitchFamily="34" charset="0"/>
              </a:rPr>
              <a:t>	formal</a:t>
            </a:r>
          </a:p>
          <a:p>
            <a:pPr algn="just"/>
            <a:r>
              <a:rPr lang="es-ES" b="1" dirty="0">
                <a:solidFill>
                  <a:srgbClr val="465E9C">
                    <a:lumMod val="50000"/>
                  </a:srgbClr>
                </a:solidFill>
                <a:latin typeface="Aparajita" pitchFamily="34" charset="0"/>
                <a:cs typeface="Aparajita" pitchFamily="34" charset="0"/>
              </a:rPr>
              <a:t>	</a:t>
            </a:r>
            <a:r>
              <a:rPr lang="es-ES" b="1" dirty="0" smtClean="0">
                <a:solidFill>
                  <a:srgbClr val="465E9C">
                    <a:lumMod val="50000"/>
                  </a:srgbClr>
                </a:solidFill>
                <a:latin typeface="Aparajita" pitchFamily="34" charset="0"/>
                <a:cs typeface="Aparajita" pitchFamily="34" charset="0"/>
              </a:rPr>
              <a:t>sintáctica</a:t>
            </a:r>
          </a:p>
          <a:p>
            <a:pPr algn="just"/>
            <a:r>
              <a:rPr lang="es-ES" b="1" dirty="0">
                <a:solidFill>
                  <a:srgbClr val="465E9C">
                    <a:lumMod val="50000"/>
                  </a:srgbClr>
                </a:solidFill>
                <a:latin typeface="Aparajita" pitchFamily="34" charset="0"/>
                <a:cs typeface="Aparajita" pitchFamily="34" charset="0"/>
              </a:rPr>
              <a:t>	</a:t>
            </a:r>
            <a:r>
              <a:rPr lang="es-ES" b="1" dirty="0" smtClean="0">
                <a:solidFill>
                  <a:srgbClr val="465E9C">
                    <a:lumMod val="50000"/>
                  </a:srgbClr>
                </a:solidFill>
                <a:latin typeface="Aparajita" pitchFamily="34" charset="0"/>
                <a:cs typeface="Aparajita" pitchFamily="34" charset="0"/>
              </a:rPr>
              <a:t>semántica</a:t>
            </a:r>
          </a:p>
          <a:p>
            <a:pPr marL="285750" indent="-285750" algn="just">
              <a:buFont typeface="Arial" charset="0"/>
              <a:buChar char="•"/>
            </a:pPr>
            <a:endParaRPr lang="es-ES" b="1" dirty="0">
              <a:solidFill>
                <a:srgbClr val="465E9C">
                  <a:lumMod val="50000"/>
                </a:srgbClr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40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5588496" y="4365104"/>
            <a:ext cx="9277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6462278" y="3947914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156176" y="3501008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292080" y="3068960"/>
            <a:ext cx="11881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836712"/>
            <a:ext cx="6984776" cy="488635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>
                <a:latin typeface="Calibri Light" pitchFamily="34" charset="0"/>
              </a:rPr>
              <a:t>Completa el enunciado</a:t>
            </a:r>
          </a:p>
          <a:p>
            <a:pPr marL="0" indent="0">
              <a:buNone/>
            </a:pPr>
            <a:endParaRPr lang="es-ES" dirty="0">
              <a:latin typeface="Calibri Light" pitchFamily="34" charset="0"/>
            </a:endParaRPr>
          </a:p>
          <a:p>
            <a:pPr marL="0" indent="0" algn="just">
              <a:buNone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IrisUPC" pitchFamily="34" charset="-34"/>
                <a:cs typeface="IrisUPC" pitchFamily="34" charset="-34"/>
              </a:rPr>
              <a:t>Una de las propiedades de la prueba objetiva es la validez de constructo, que se refiere a la:</a:t>
            </a:r>
          </a:p>
          <a:p>
            <a:pPr marL="0" indent="0" algn="just">
              <a:buNone/>
            </a:pPr>
            <a:r>
              <a:rPr lang="es-ES" b="1" dirty="0" smtClean="0">
                <a:latin typeface="IrisUPC" pitchFamily="34" charset="-34"/>
                <a:cs typeface="IrisUPC" pitchFamily="34" charset="-34"/>
              </a:rPr>
              <a:t>Opciones de respuesta</a:t>
            </a:r>
            <a:endParaRPr lang="es-ES" b="1" dirty="0">
              <a:latin typeface="IrisUPC" pitchFamily="34" charset="-34"/>
              <a:cs typeface="IrisUPC" pitchFamily="34" charset="-34"/>
            </a:endParaRPr>
          </a:p>
          <a:p>
            <a:pPr marL="457200" indent="-457200" algn="just">
              <a:buAutoNum type="alphaLcParenR"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IrisUPC" pitchFamily="34" charset="-34"/>
                <a:cs typeface="IrisUPC" pitchFamily="34" charset="-34"/>
              </a:rPr>
              <a:t>consistencia y estabilidad de los resultados  </a:t>
            </a:r>
            <a:r>
              <a:rPr lang="es-ES" dirty="0" smtClean="0">
                <a:latin typeface="IrisUPC" pitchFamily="34" charset="-34"/>
                <a:cs typeface="IrisUPC" pitchFamily="34" charset="-34"/>
              </a:rPr>
              <a:t>emitidos</a:t>
            </a:r>
          </a:p>
          <a:p>
            <a:pPr marL="457200" indent="-457200" algn="just">
              <a:buAutoNum type="alphaLcParenR"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IrisUPC" pitchFamily="34" charset="-34"/>
                <a:cs typeface="IrisUPC" pitchFamily="34" charset="-34"/>
              </a:rPr>
              <a:t>congruencia entre lo que se planeó medir y lo que </a:t>
            </a:r>
            <a:r>
              <a:rPr lang="es-ES" dirty="0" smtClean="0">
                <a:latin typeface="IrisUPC" pitchFamily="34" charset="-34"/>
                <a:cs typeface="IrisUPC" pitchFamily="34" charset="-34"/>
              </a:rPr>
              <a:t>se mide</a:t>
            </a:r>
          </a:p>
          <a:p>
            <a:pPr marL="457200" indent="-457200" algn="just">
              <a:buAutoNum type="alphaLcParenR"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IrisUPC" pitchFamily="34" charset="-34"/>
                <a:cs typeface="IrisUPC" pitchFamily="34" charset="-34"/>
              </a:rPr>
              <a:t>independencia del instrumento respecto a quien aplica y </a:t>
            </a:r>
            <a:r>
              <a:rPr lang="es-ES" dirty="0" smtClean="0">
                <a:latin typeface="IrisUPC" pitchFamily="34" charset="-34"/>
                <a:cs typeface="IrisUPC" pitchFamily="34" charset="-34"/>
              </a:rPr>
              <a:t>califica</a:t>
            </a:r>
          </a:p>
          <a:p>
            <a:pPr marL="457200" indent="-457200" algn="just">
              <a:buAutoNum type="alphaLcParenR"/>
            </a:pPr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IrisUPC" pitchFamily="34" charset="-34"/>
                <a:cs typeface="IrisUPC" pitchFamily="34" charset="-34"/>
              </a:rPr>
              <a:t>pertenencia del conjunto de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IrisUPC" pitchFamily="34" charset="-34"/>
                <a:cs typeface="IrisUPC" pitchFamily="34" charset="-34"/>
              </a:rPr>
              <a:t>í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IrisUPC" pitchFamily="34" charset="-34"/>
                <a:cs typeface="IrisUPC" pitchFamily="34" charset="-34"/>
              </a:rPr>
              <a:t>tems de respuesta </a:t>
            </a:r>
            <a:r>
              <a:rPr lang="es-ES" dirty="0" smtClean="0">
                <a:latin typeface="IrisUPC" pitchFamily="34" charset="-34"/>
                <a:cs typeface="IrisUPC" pitchFamily="34" charset="-34"/>
              </a:rPr>
              <a:t>múltiple</a:t>
            </a:r>
          </a:p>
          <a:p>
            <a:pPr marL="0" indent="0">
              <a:buNone/>
            </a:pPr>
            <a:endParaRPr lang="es-ES" dirty="0">
              <a:latin typeface="Calibri Light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076056" y="0"/>
            <a:ext cx="280831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prstClr val="black"/>
                </a:solidFill>
              </a:rPr>
              <a:t>REACTIVOS</a:t>
            </a: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419872" y="5229200"/>
            <a:ext cx="4824536" cy="6480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charset="0"/>
              <a:buChar char="•"/>
            </a:pPr>
            <a:endParaRPr lang="es-ES" b="1" dirty="0" smtClean="0">
              <a:solidFill>
                <a:srgbClr val="465E9C">
                  <a:lumMod val="50000"/>
                </a:srgbClr>
              </a:solidFill>
              <a:latin typeface="Aparajita" pitchFamily="34" charset="0"/>
              <a:cs typeface="Aparajita" pitchFamily="34" charset="0"/>
            </a:endParaRPr>
          </a:p>
          <a:p>
            <a:pPr marL="285750" indent="-285750" algn="just">
              <a:buFont typeface="Arial" charset="0"/>
              <a:buChar char="•"/>
            </a:pPr>
            <a:r>
              <a:rPr lang="es-ES" b="1" dirty="0" smtClean="0">
                <a:solidFill>
                  <a:srgbClr val="465E9C">
                    <a:lumMod val="50000"/>
                  </a:srgbClr>
                </a:solidFill>
                <a:latin typeface="Aparajita" pitchFamily="34" charset="0"/>
                <a:cs typeface="Aparajita" pitchFamily="34" charset="0"/>
              </a:rPr>
              <a:t>No deben terminar con punto, excepto cuando evalúen signos de puntuación.</a:t>
            </a:r>
          </a:p>
          <a:p>
            <a:pPr marL="285750" indent="-285750" algn="just">
              <a:buFont typeface="Arial" charset="0"/>
              <a:buChar char="•"/>
            </a:pPr>
            <a:endParaRPr lang="es-ES" b="1" dirty="0">
              <a:solidFill>
                <a:srgbClr val="465E9C">
                  <a:lumMod val="50000"/>
                </a:srgbClr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18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63040" y="1124744"/>
            <a:ext cx="6196405" cy="4598325"/>
          </a:xfrm>
        </p:spPr>
        <p:txBody>
          <a:bodyPr/>
          <a:lstStyle/>
          <a:p>
            <a:pPr marL="0" indent="0">
              <a:buNone/>
            </a:pPr>
            <a:endParaRPr lang="es-ES" b="1" dirty="0" smtClean="0">
              <a:latin typeface="IrisUPC" pitchFamily="34" charset="-34"/>
              <a:cs typeface="IrisUPC" pitchFamily="34" charset="-34"/>
            </a:endParaRPr>
          </a:p>
          <a:p>
            <a:pPr marL="0" indent="0">
              <a:buNone/>
            </a:pPr>
            <a:endParaRPr lang="es-ES" b="1" dirty="0">
              <a:latin typeface="IrisUPC" pitchFamily="34" charset="-34"/>
              <a:cs typeface="IrisUPC" pitchFamily="34" charset="-34"/>
            </a:endParaRPr>
          </a:p>
          <a:p>
            <a:pPr marL="0" indent="0">
              <a:buNone/>
            </a:pPr>
            <a:r>
              <a:rPr lang="es-ES" b="1" dirty="0" smtClean="0">
                <a:latin typeface="IrisUPC" pitchFamily="34" charset="-34"/>
                <a:cs typeface="IrisUPC" pitchFamily="34" charset="-34"/>
              </a:rPr>
              <a:t>Opciones </a:t>
            </a:r>
            <a:r>
              <a:rPr lang="es-ES" b="1" dirty="0">
                <a:latin typeface="IrisUPC" pitchFamily="34" charset="-34"/>
                <a:cs typeface="IrisUPC" pitchFamily="34" charset="-34"/>
              </a:rPr>
              <a:t>de </a:t>
            </a:r>
            <a:r>
              <a:rPr lang="es-ES" b="1" dirty="0" smtClean="0">
                <a:latin typeface="IrisUPC" pitchFamily="34" charset="-34"/>
                <a:cs typeface="IrisUPC" pitchFamily="34" charset="-34"/>
              </a:rPr>
              <a:t>respuesta de números</a:t>
            </a:r>
            <a:endParaRPr lang="es-ES" b="1" dirty="0">
              <a:latin typeface="IrisUPC" pitchFamily="34" charset="-34"/>
              <a:cs typeface="IrisUPC" pitchFamily="34" charset="-34"/>
            </a:endParaRPr>
          </a:p>
          <a:p>
            <a:pPr marL="457200" indent="-457200">
              <a:buAutoNum type="alphaLcParenR"/>
            </a:pPr>
            <a:r>
              <a:rPr lang="es-ES" b="1" dirty="0" smtClean="0">
                <a:latin typeface="IrisUPC" pitchFamily="34" charset="-34"/>
                <a:cs typeface="IrisUPC" pitchFamily="34" charset="-34"/>
              </a:rPr>
              <a:t>  0,460</a:t>
            </a:r>
          </a:p>
          <a:p>
            <a:pPr marL="457200" indent="-457200">
              <a:buAutoNum type="alphaLcParenR"/>
            </a:pPr>
            <a:r>
              <a:rPr lang="es-ES" b="1" dirty="0" smtClean="0">
                <a:latin typeface="IrisUPC" pitchFamily="34" charset="-34"/>
                <a:cs typeface="IrisUPC" pitchFamily="34" charset="-34"/>
              </a:rPr>
              <a:t> 12,240</a:t>
            </a:r>
          </a:p>
          <a:p>
            <a:pPr marL="457200" indent="-457200">
              <a:buAutoNum type="alphaLcParenR"/>
            </a:pPr>
            <a:r>
              <a:rPr lang="es-ES" b="1" dirty="0" smtClean="0">
                <a:latin typeface="IrisUPC" pitchFamily="34" charset="-34"/>
                <a:cs typeface="IrisUPC" pitchFamily="34" charset="-34"/>
              </a:rPr>
              <a:t> 14,601</a:t>
            </a:r>
          </a:p>
          <a:p>
            <a:pPr marL="457200" indent="-457200">
              <a:buAutoNum type="alphaLcParenR"/>
            </a:pPr>
            <a:r>
              <a:rPr lang="es-ES" b="1" dirty="0" smtClean="0">
                <a:latin typeface="IrisUPC" pitchFamily="34" charset="-34"/>
                <a:cs typeface="IrisUPC" pitchFamily="34" charset="-34"/>
              </a:rPr>
              <a:t>115,050</a:t>
            </a:r>
          </a:p>
          <a:p>
            <a:pPr marL="457200" indent="-457200">
              <a:buAutoNum type="alphaLcParenR"/>
            </a:pPr>
            <a:endParaRPr lang="es-ES" b="1" dirty="0" smtClean="0">
              <a:latin typeface="IrisUPC" pitchFamily="34" charset="-34"/>
              <a:cs typeface="IrisUPC" pitchFamily="34" charset="-34"/>
            </a:endParaRPr>
          </a:p>
          <a:p>
            <a:pPr marL="0" indent="0">
              <a:buNone/>
            </a:pPr>
            <a:endParaRPr lang="es-ES" b="1" dirty="0"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076056" y="0"/>
            <a:ext cx="280831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prstClr val="black"/>
                </a:solidFill>
              </a:rPr>
              <a:t>REACTIVOS</a:t>
            </a: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419872" y="4221088"/>
            <a:ext cx="4824536" cy="1080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charset="0"/>
              <a:buChar char="•"/>
            </a:pPr>
            <a:endParaRPr lang="es-ES" b="1" dirty="0" smtClean="0">
              <a:solidFill>
                <a:srgbClr val="465E9C">
                  <a:lumMod val="50000"/>
                </a:srgbClr>
              </a:solidFill>
              <a:latin typeface="Aparajita" pitchFamily="34" charset="0"/>
              <a:cs typeface="Aparajita" pitchFamily="34" charset="0"/>
            </a:endParaRPr>
          </a:p>
          <a:p>
            <a:pPr marL="285750" indent="-285750" algn="just">
              <a:buFont typeface="Arial" charset="0"/>
              <a:buChar char="•"/>
            </a:pPr>
            <a:r>
              <a:rPr lang="es-ES" b="1" dirty="0" smtClean="0">
                <a:solidFill>
                  <a:srgbClr val="465E9C">
                    <a:lumMod val="50000"/>
                  </a:srgbClr>
                </a:solidFill>
                <a:latin typeface="Aparajita" pitchFamily="34" charset="0"/>
                <a:cs typeface="Aparajita" pitchFamily="34" charset="0"/>
              </a:rPr>
              <a:t>Cuando  los números tengan decimales deben poseer la misma cantidad y estos deben estar alienados de acuerdo con la coma.</a:t>
            </a:r>
          </a:p>
          <a:p>
            <a:pPr marL="285750" indent="-285750" algn="just">
              <a:buFont typeface="Arial" charset="0"/>
              <a:buChar char="•"/>
            </a:pPr>
            <a:endParaRPr lang="es-ES" b="1" dirty="0">
              <a:solidFill>
                <a:srgbClr val="465E9C">
                  <a:lumMod val="50000"/>
                </a:srgbClr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62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63040" y="1124744"/>
            <a:ext cx="6196405" cy="4598325"/>
          </a:xfrm>
        </p:spPr>
        <p:txBody>
          <a:bodyPr/>
          <a:lstStyle/>
          <a:p>
            <a:pPr marL="0" indent="0">
              <a:buNone/>
            </a:pPr>
            <a:endParaRPr lang="es-ES" b="1" dirty="0" smtClean="0">
              <a:latin typeface="IrisUPC" pitchFamily="34" charset="-34"/>
              <a:cs typeface="IrisUPC" pitchFamily="34" charset="-34"/>
            </a:endParaRPr>
          </a:p>
          <a:p>
            <a:pPr marL="0" indent="0">
              <a:buNone/>
            </a:pPr>
            <a:endParaRPr lang="es-ES" b="1" dirty="0">
              <a:latin typeface="IrisUPC" pitchFamily="34" charset="-34"/>
              <a:cs typeface="IrisUPC" pitchFamily="34" charset="-34"/>
            </a:endParaRPr>
          </a:p>
          <a:p>
            <a:pPr marL="0" indent="0">
              <a:buNone/>
            </a:pPr>
            <a:r>
              <a:rPr lang="es-ES" b="1" dirty="0" smtClean="0">
                <a:latin typeface="IrisUPC" pitchFamily="34" charset="-34"/>
                <a:cs typeface="IrisUPC" pitchFamily="34" charset="-34"/>
              </a:rPr>
              <a:t>Opciones </a:t>
            </a:r>
            <a:r>
              <a:rPr lang="es-ES" b="1" dirty="0">
                <a:latin typeface="IrisUPC" pitchFamily="34" charset="-34"/>
                <a:cs typeface="IrisUPC" pitchFamily="34" charset="-34"/>
              </a:rPr>
              <a:t>de </a:t>
            </a:r>
            <a:r>
              <a:rPr lang="es-ES" b="1" dirty="0" smtClean="0">
                <a:latin typeface="IrisUPC" pitchFamily="34" charset="-34"/>
                <a:cs typeface="IrisUPC" pitchFamily="34" charset="-34"/>
              </a:rPr>
              <a:t>respuesta de números</a:t>
            </a:r>
            <a:endParaRPr lang="es-ES" b="1" dirty="0">
              <a:latin typeface="IrisUPC" pitchFamily="34" charset="-34"/>
              <a:cs typeface="IrisUPC" pitchFamily="34" charset="-34"/>
            </a:endParaRPr>
          </a:p>
          <a:p>
            <a:pPr marL="457200" indent="-457200">
              <a:buAutoNum type="alphaLcParenR"/>
            </a:pPr>
            <a:r>
              <a:rPr lang="es-ES" b="1" dirty="0" smtClean="0">
                <a:latin typeface="IrisUPC" pitchFamily="34" charset="-34"/>
                <a:cs typeface="IrisUPC" pitchFamily="34" charset="-34"/>
              </a:rPr>
              <a:t>  0,460</a:t>
            </a:r>
          </a:p>
          <a:p>
            <a:pPr marL="457200" indent="-457200">
              <a:buAutoNum type="alphaLcParenR"/>
            </a:pPr>
            <a:r>
              <a:rPr lang="es-ES" b="1" dirty="0" smtClean="0">
                <a:latin typeface="IrisUPC" pitchFamily="34" charset="-34"/>
                <a:cs typeface="IrisUPC" pitchFamily="34" charset="-34"/>
              </a:rPr>
              <a:t> 12,240</a:t>
            </a:r>
          </a:p>
          <a:p>
            <a:pPr marL="457200" indent="-457200">
              <a:buAutoNum type="alphaLcParenR"/>
            </a:pPr>
            <a:r>
              <a:rPr lang="es-ES" b="1" dirty="0" smtClean="0">
                <a:latin typeface="IrisUPC" pitchFamily="34" charset="-34"/>
                <a:cs typeface="IrisUPC" pitchFamily="34" charset="-34"/>
              </a:rPr>
              <a:t> 14,601</a:t>
            </a:r>
          </a:p>
          <a:p>
            <a:pPr marL="457200" indent="-457200">
              <a:buAutoNum type="alphaLcParenR"/>
            </a:pPr>
            <a:r>
              <a:rPr lang="es-ES" b="1" dirty="0" smtClean="0">
                <a:latin typeface="IrisUPC" pitchFamily="34" charset="-34"/>
                <a:cs typeface="IrisUPC" pitchFamily="34" charset="-34"/>
              </a:rPr>
              <a:t>Ninguna de las anteriores</a:t>
            </a:r>
          </a:p>
          <a:p>
            <a:pPr marL="457200" indent="-457200">
              <a:buAutoNum type="alphaLcParenR"/>
            </a:pPr>
            <a:endParaRPr lang="es-ES" b="1" dirty="0" smtClean="0">
              <a:latin typeface="IrisUPC" pitchFamily="34" charset="-34"/>
              <a:cs typeface="IrisUPC" pitchFamily="34" charset="-34"/>
            </a:endParaRPr>
          </a:p>
          <a:p>
            <a:pPr marL="0" indent="0">
              <a:buNone/>
            </a:pPr>
            <a:endParaRPr lang="es-ES" b="1" dirty="0"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076056" y="0"/>
            <a:ext cx="280831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prstClr val="black"/>
                </a:solidFill>
              </a:rPr>
              <a:t>REACTIVOS</a:t>
            </a: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419872" y="4221088"/>
            <a:ext cx="4824536" cy="16561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charset="0"/>
              <a:buChar char="•"/>
            </a:pPr>
            <a:endParaRPr lang="es-ES" b="1" dirty="0" smtClean="0">
              <a:solidFill>
                <a:srgbClr val="465E9C">
                  <a:lumMod val="50000"/>
                </a:srgbClr>
              </a:solidFill>
              <a:latin typeface="Aparajita" pitchFamily="34" charset="0"/>
              <a:cs typeface="Aparajita" pitchFamily="34" charset="0"/>
            </a:endParaRPr>
          </a:p>
          <a:p>
            <a:pPr marL="285750" indent="-285750" algn="just">
              <a:buFont typeface="Arial" charset="0"/>
              <a:buChar char="•"/>
            </a:pPr>
            <a:r>
              <a:rPr lang="es-ES" b="1" dirty="0" smtClean="0">
                <a:solidFill>
                  <a:srgbClr val="465E9C">
                    <a:lumMod val="50000"/>
                  </a:srgbClr>
                </a:solidFill>
                <a:latin typeface="Aparajita" pitchFamily="34" charset="0"/>
                <a:cs typeface="Aparajita" pitchFamily="34" charset="0"/>
              </a:rPr>
              <a:t>Se debe evitar opciones que digan: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es-ES" b="1" dirty="0" smtClean="0">
                <a:solidFill>
                  <a:srgbClr val="465E9C">
                    <a:lumMod val="50000"/>
                  </a:srgbClr>
                </a:solidFill>
                <a:latin typeface="Aparajita" pitchFamily="34" charset="0"/>
                <a:cs typeface="Aparajita" pitchFamily="34" charset="0"/>
              </a:rPr>
              <a:t>todas las anteriores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es-ES" b="1" dirty="0" smtClean="0">
                <a:solidFill>
                  <a:srgbClr val="465E9C">
                    <a:lumMod val="50000"/>
                  </a:srgbClr>
                </a:solidFill>
                <a:latin typeface="Aparajita" pitchFamily="34" charset="0"/>
                <a:cs typeface="Aparajita" pitchFamily="34" charset="0"/>
              </a:rPr>
              <a:t>ninguna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es-ES" b="1" dirty="0" smtClean="0">
                <a:solidFill>
                  <a:srgbClr val="465E9C">
                    <a:lumMod val="50000"/>
                  </a:srgbClr>
                </a:solidFill>
                <a:latin typeface="Aparajita" pitchFamily="34" charset="0"/>
                <a:cs typeface="Aparajita" pitchFamily="34" charset="0"/>
              </a:rPr>
              <a:t>siempre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es-ES" b="1" dirty="0" smtClean="0">
                <a:solidFill>
                  <a:srgbClr val="465E9C">
                    <a:lumMod val="50000"/>
                  </a:srgbClr>
                </a:solidFill>
                <a:latin typeface="Aparajita" pitchFamily="34" charset="0"/>
                <a:cs typeface="Aparajita" pitchFamily="34" charset="0"/>
              </a:rPr>
              <a:t>totalmente, etc.</a:t>
            </a:r>
          </a:p>
          <a:p>
            <a:pPr marL="742950" lvl="1" indent="-285750" algn="just">
              <a:buFont typeface="Arial" charset="0"/>
              <a:buChar char="•"/>
            </a:pPr>
            <a:endParaRPr lang="es-ES" b="1" dirty="0" smtClean="0">
              <a:solidFill>
                <a:srgbClr val="465E9C">
                  <a:lumMod val="50000"/>
                </a:srgbClr>
              </a:solidFill>
              <a:latin typeface="Aparajita" pitchFamily="34" charset="0"/>
              <a:cs typeface="Aparajita" pitchFamily="34" charset="0"/>
            </a:endParaRPr>
          </a:p>
          <a:p>
            <a:pPr marL="285750" indent="-285750" algn="just">
              <a:buFont typeface="Arial" charset="0"/>
              <a:buChar char="•"/>
            </a:pPr>
            <a:endParaRPr lang="es-ES" b="1" dirty="0">
              <a:solidFill>
                <a:srgbClr val="465E9C">
                  <a:lumMod val="50000"/>
                </a:srgbClr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93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63040" y="1124744"/>
            <a:ext cx="6196405" cy="4598325"/>
          </a:xfrm>
        </p:spPr>
        <p:txBody>
          <a:bodyPr/>
          <a:lstStyle/>
          <a:p>
            <a:pPr marL="0" indent="0">
              <a:buNone/>
            </a:pPr>
            <a:endParaRPr lang="es-ES" b="1" dirty="0" smtClean="0">
              <a:latin typeface="IrisUPC" pitchFamily="34" charset="-34"/>
              <a:cs typeface="IrisUPC" pitchFamily="34" charset="-34"/>
            </a:endParaRPr>
          </a:p>
          <a:p>
            <a:pPr marL="0" indent="0">
              <a:buNone/>
            </a:pPr>
            <a:endParaRPr lang="es-ES" b="1" dirty="0">
              <a:latin typeface="IrisUPC" pitchFamily="34" charset="-34"/>
              <a:cs typeface="IrisUPC" pitchFamily="34" charset="-34"/>
            </a:endParaRPr>
          </a:p>
          <a:p>
            <a:pPr marL="0" indent="0">
              <a:buNone/>
            </a:pPr>
            <a:r>
              <a:rPr lang="es-ES" b="1" dirty="0" smtClean="0">
                <a:latin typeface="IrisUPC" pitchFamily="34" charset="-34"/>
                <a:cs typeface="IrisUPC" pitchFamily="34" charset="-34"/>
              </a:rPr>
              <a:t>Opciones </a:t>
            </a:r>
            <a:r>
              <a:rPr lang="es-ES" b="1" dirty="0">
                <a:latin typeface="IrisUPC" pitchFamily="34" charset="-34"/>
                <a:cs typeface="IrisUPC" pitchFamily="34" charset="-34"/>
              </a:rPr>
              <a:t>de </a:t>
            </a:r>
            <a:r>
              <a:rPr lang="es-ES" b="1" dirty="0" smtClean="0">
                <a:latin typeface="IrisUPC" pitchFamily="34" charset="-34"/>
                <a:cs typeface="IrisUPC" pitchFamily="34" charset="-34"/>
              </a:rPr>
              <a:t>respuesta de números</a:t>
            </a:r>
            <a:endParaRPr lang="es-ES" b="1" dirty="0">
              <a:latin typeface="IrisUPC" pitchFamily="34" charset="-34"/>
              <a:cs typeface="IrisUPC" pitchFamily="34" charset="-34"/>
            </a:endParaRPr>
          </a:p>
          <a:p>
            <a:pPr marL="457200" indent="-457200">
              <a:buAutoNum type="alphaLcParenR"/>
            </a:pPr>
            <a:r>
              <a:rPr lang="es-ES" b="1" dirty="0" smtClean="0">
                <a:latin typeface="IrisUPC" pitchFamily="34" charset="-34"/>
                <a:cs typeface="IrisUPC" pitchFamily="34" charset="-34"/>
              </a:rPr>
              <a:t>1, 2, 6, 5, 4, 3</a:t>
            </a:r>
          </a:p>
          <a:p>
            <a:pPr marL="457200" indent="-457200">
              <a:buAutoNum type="alphaLcParenR"/>
            </a:pPr>
            <a:r>
              <a:rPr lang="es-ES" b="1" dirty="0" smtClean="0">
                <a:latin typeface="IrisUPC" pitchFamily="34" charset="-34"/>
                <a:cs typeface="IrisUPC" pitchFamily="34" charset="-34"/>
              </a:rPr>
              <a:t>1, 6, 5, 2, 4, 3</a:t>
            </a:r>
          </a:p>
          <a:p>
            <a:pPr marL="457200" indent="-457200">
              <a:buAutoNum type="alphaLcParenR"/>
            </a:pPr>
            <a:r>
              <a:rPr lang="es-ES" b="1" dirty="0" smtClean="0">
                <a:latin typeface="IrisUPC" pitchFamily="34" charset="-34"/>
                <a:cs typeface="IrisUPC" pitchFamily="34" charset="-34"/>
              </a:rPr>
              <a:t>2, 1, 6, 5, 3, 4</a:t>
            </a:r>
          </a:p>
          <a:p>
            <a:pPr marL="457200" indent="-457200">
              <a:buAutoNum type="alphaLcParenR"/>
            </a:pPr>
            <a:r>
              <a:rPr lang="es-ES" b="1" dirty="0" smtClean="0">
                <a:latin typeface="IrisUPC" pitchFamily="34" charset="-34"/>
                <a:cs typeface="IrisUPC" pitchFamily="34" charset="-34"/>
              </a:rPr>
              <a:t>2, 6, 1, 5, 3, 4</a:t>
            </a:r>
          </a:p>
          <a:p>
            <a:pPr marL="0" indent="0">
              <a:buNone/>
            </a:pPr>
            <a:endParaRPr lang="es-ES" b="1" dirty="0">
              <a:latin typeface="IrisUPC" pitchFamily="34" charset="-34"/>
              <a:cs typeface="IrisUPC" pitchFamily="34" charset="-34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076056" y="0"/>
            <a:ext cx="280831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prstClr val="black"/>
                </a:solidFill>
              </a:rPr>
              <a:t>REACTIVOS</a:t>
            </a: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419872" y="4437112"/>
            <a:ext cx="4824536" cy="8640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ES" b="1" dirty="0" smtClean="0">
              <a:solidFill>
                <a:srgbClr val="465E9C">
                  <a:lumMod val="50000"/>
                </a:srgbClr>
              </a:solidFill>
              <a:latin typeface="Aparajita" pitchFamily="34" charset="0"/>
              <a:cs typeface="Aparajita" pitchFamily="34" charset="0"/>
            </a:endParaRPr>
          </a:p>
          <a:p>
            <a:pPr lvl="1" algn="just"/>
            <a:r>
              <a:rPr lang="es-ES" b="1" dirty="0" smtClean="0">
                <a:solidFill>
                  <a:srgbClr val="465E9C">
                    <a:lumMod val="50000"/>
                  </a:srgbClr>
                </a:solidFill>
                <a:latin typeface="Aparajita" pitchFamily="34" charset="0"/>
                <a:cs typeface="Aparajita" pitchFamily="34" charset="0"/>
              </a:rPr>
              <a:t>La coma separa los números y un espacio, no se utiliza la </a:t>
            </a:r>
            <a:r>
              <a:rPr lang="es-ES" sz="3200" b="1" i="1" dirty="0" smtClean="0">
                <a:solidFill>
                  <a:srgbClr val="465E9C">
                    <a:lumMod val="50000"/>
                  </a:srgbClr>
                </a:solidFill>
                <a:latin typeface="Aparajita" pitchFamily="34" charset="0"/>
                <a:cs typeface="Aparajita" pitchFamily="34" charset="0"/>
              </a:rPr>
              <a:t>y</a:t>
            </a:r>
            <a:r>
              <a:rPr lang="es-ES" b="1" dirty="0" smtClean="0">
                <a:solidFill>
                  <a:srgbClr val="465E9C">
                    <a:lumMod val="50000"/>
                  </a:srgbClr>
                </a:solidFill>
                <a:latin typeface="Aparajita" pitchFamily="34" charset="0"/>
                <a:cs typeface="Aparajita" pitchFamily="34" charset="0"/>
              </a:rPr>
              <a:t> para separar el último elemento.</a:t>
            </a:r>
          </a:p>
          <a:p>
            <a:pPr marL="285750" indent="-285750" algn="just">
              <a:buFont typeface="Arial" charset="0"/>
              <a:buChar char="•"/>
            </a:pPr>
            <a:endParaRPr lang="es-ES" b="1" dirty="0">
              <a:solidFill>
                <a:srgbClr val="465E9C">
                  <a:lumMod val="50000"/>
                </a:srgbClr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19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7624" y="1052736"/>
            <a:ext cx="6768752" cy="4670333"/>
          </a:xfrm>
        </p:spPr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sz="3200" b="1" dirty="0" smtClean="0"/>
              <a:t>CLASES DE REACTIVOS</a:t>
            </a:r>
            <a:endParaRPr lang="es-ES" sz="3200" b="1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5076056" y="0"/>
            <a:ext cx="280831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prstClr val="black"/>
                </a:solidFill>
              </a:rPr>
              <a:t>REACTIVOS</a:t>
            </a:r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3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59632" y="620688"/>
            <a:ext cx="6624736" cy="51023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b="1" dirty="0" smtClean="0"/>
              <a:t>PARA RECORDAR</a:t>
            </a:r>
            <a:endParaRPr lang="es-ES" b="1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La elección de una clase o formato de un reactivo debe ajustarse al resultado de aprendizaje que se evalúa.</a:t>
            </a:r>
          </a:p>
          <a:p>
            <a:pPr marL="457200" indent="-457200">
              <a:buAutoNum type="arabicPeriod"/>
            </a:pPr>
            <a:r>
              <a:rPr lang="es-ES" dirty="0" smtClean="0"/>
              <a:t>Verdadero – Falso</a:t>
            </a:r>
          </a:p>
          <a:p>
            <a:pPr marL="457200" indent="-457200">
              <a:buAutoNum type="arabicPeriod"/>
            </a:pPr>
            <a:r>
              <a:rPr lang="es-ES" dirty="0" smtClean="0"/>
              <a:t>Ordenamiento</a:t>
            </a:r>
          </a:p>
          <a:p>
            <a:pPr marL="457200" indent="-457200">
              <a:buAutoNum type="arabicPeriod"/>
            </a:pPr>
            <a:r>
              <a:rPr lang="es-ES" dirty="0" smtClean="0"/>
              <a:t>Correspondencia entre ítemes o relación de columna</a:t>
            </a:r>
          </a:p>
          <a:p>
            <a:pPr marL="457200" indent="-457200">
              <a:buAutoNum type="arabicPeriod"/>
            </a:pPr>
            <a:r>
              <a:rPr lang="es-ES" dirty="0" smtClean="0"/>
              <a:t>Completamiento </a:t>
            </a:r>
          </a:p>
          <a:p>
            <a:pPr marL="457200" indent="-457200">
              <a:buAutoNum type="arabicPeriod"/>
            </a:pPr>
            <a:r>
              <a:rPr lang="es-ES" dirty="0" smtClean="0"/>
              <a:t>Elección de elementos</a:t>
            </a:r>
          </a:p>
          <a:p>
            <a:pPr marL="457200" indent="-457200">
              <a:buAutoNum type="arabicPeriod"/>
            </a:pPr>
            <a:r>
              <a:rPr lang="es-ES" dirty="0" smtClean="0"/>
              <a:t>Contexto 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5076056" y="0"/>
            <a:ext cx="280831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prstClr val="black"/>
                </a:solidFill>
              </a:rPr>
              <a:t>REACTIVOS</a:t>
            </a:r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09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899592" y="1772816"/>
            <a:ext cx="16561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7" name="6 Documento"/>
          <p:cNvSpPr/>
          <p:nvPr/>
        </p:nvSpPr>
        <p:spPr>
          <a:xfrm>
            <a:off x="755576" y="2492896"/>
            <a:ext cx="7416824" cy="1440160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908720"/>
            <a:ext cx="7416824" cy="4814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REACTIVOS DE VERDADERO Y FALSO</a:t>
            </a:r>
          </a:p>
          <a:p>
            <a:endParaRPr lang="es-ES" dirty="0" smtClean="0"/>
          </a:p>
          <a:p>
            <a:pPr marL="0" indent="0">
              <a:buNone/>
            </a:pPr>
            <a:r>
              <a:rPr lang="es-ES" sz="1600" dirty="0"/>
              <a:t>Oración expositiva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smtClean="0"/>
              <a:t>			 </a:t>
            </a: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V   </a:t>
            </a:r>
            <a:r>
              <a:rPr lang="es-ES" dirty="0">
                <a:solidFill>
                  <a:schemeClr val="bg1"/>
                </a:solidFill>
              </a:rPr>
              <a:t>F </a:t>
            </a:r>
            <a:r>
              <a:rPr lang="es-ES" dirty="0" smtClean="0">
                <a:solidFill>
                  <a:schemeClr val="bg1"/>
                </a:solidFill>
              </a:rPr>
              <a:t>  </a:t>
            </a:r>
            <a:r>
              <a:rPr lang="es-ES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Los ítemes verdadero-falso se clasificación </a:t>
            </a: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         en ítemes de suministro</a:t>
            </a:r>
            <a:r>
              <a:rPr lang="es-ES" dirty="0" smtClean="0">
                <a:latin typeface="Aharoni" pitchFamily="2" charset="-79"/>
                <a:cs typeface="Aharoni" pitchFamily="2" charset="-79"/>
              </a:rPr>
              <a:t>.</a:t>
            </a:r>
          </a:p>
          <a:p>
            <a:pPr marL="0" indent="0">
              <a:buNone/>
            </a:pPr>
            <a:endParaRPr lang="es-ES" dirty="0">
              <a:latin typeface="Aharoni" pitchFamily="2" charset="-79"/>
              <a:cs typeface="Aharoni" pitchFamily="2" charset="-79"/>
            </a:endParaRPr>
          </a:p>
          <a:p>
            <a:pPr marL="0" indent="0">
              <a:buNone/>
            </a:pPr>
            <a:endParaRPr lang="es-ES" dirty="0" smtClean="0">
              <a:latin typeface="Aharoni" pitchFamily="2" charset="-79"/>
              <a:cs typeface="Aharoni" pitchFamily="2" charset="-79"/>
            </a:endParaRPr>
          </a:p>
          <a:p>
            <a:pPr marL="0" indent="0">
              <a:buNone/>
            </a:pPr>
            <a:r>
              <a:rPr lang="es-ES" dirty="0">
                <a:latin typeface="Aharoni" pitchFamily="2" charset="-79"/>
                <a:cs typeface="Aharoni" pitchFamily="2" charset="-79"/>
              </a:rPr>
              <a:t>	</a:t>
            </a:r>
            <a:r>
              <a:rPr lang="es-ES" dirty="0" smtClean="0">
                <a:latin typeface="Aharoni" pitchFamily="2" charset="-79"/>
                <a:cs typeface="Aharoni" pitchFamily="2" charset="-79"/>
              </a:rPr>
              <a:t>	</a:t>
            </a:r>
          </a:p>
          <a:p>
            <a:pPr marL="0" indent="0">
              <a:buNone/>
            </a:pPr>
            <a:r>
              <a:rPr lang="es-ES" dirty="0" smtClean="0">
                <a:latin typeface="Aharoni" pitchFamily="2" charset="-79"/>
                <a:cs typeface="Aharoni" pitchFamily="2" charset="-79"/>
              </a:rPr>
              <a:t>		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5076056" y="0"/>
            <a:ext cx="280831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prstClr val="black"/>
                </a:solidFill>
              </a:rPr>
              <a:t>REACTIVOS</a:t>
            </a: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915816" y="2060848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prstClr val="black">
                    <a:lumMod val="65000"/>
                    <a:lumOff val="35000"/>
                  </a:prstClr>
                </a:solidFill>
              </a:rPr>
              <a:t>Breve 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5436096" y="4221088"/>
            <a:ext cx="19442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Una idea central</a:t>
            </a:r>
            <a:endParaRPr lang="es-E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1259632" y="4437112"/>
            <a:ext cx="20162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Evite enunciados negativos</a:t>
            </a:r>
            <a:endParaRPr lang="es-E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40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Documento"/>
          <p:cNvSpPr/>
          <p:nvPr/>
        </p:nvSpPr>
        <p:spPr>
          <a:xfrm>
            <a:off x="827584" y="1268760"/>
            <a:ext cx="7056784" cy="4536504"/>
          </a:xfrm>
          <a:prstGeom prst="flowChartDocumen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692696"/>
            <a:ext cx="7272808" cy="503037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 smtClean="0"/>
              <a:t>ORDENAMIENTO DE IDEAS</a:t>
            </a:r>
          </a:p>
          <a:p>
            <a:pPr marL="0" lvl="0" indent="0">
              <a:buNone/>
            </a:pPr>
            <a:endParaRPr lang="es-EC" b="1" dirty="0" smtClean="0"/>
          </a:p>
          <a:p>
            <a:pPr marL="0" lvl="0" indent="0">
              <a:buNone/>
            </a:pPr>
            <a:endParaRPr lang="es-EC" b="1" dirty="0" smtClean="0"/>
          </a:p>
          <a:p>
            <a:pPr marL="0" lvl="0" indent="0">
              <a:buNone/>
            </a:pPr>
            <a:r>
              <a:rPr lang="es-EC" b="1" dirty="0" smtClean="0">
                <a:solidFill>
                  <a:schemeClr val="bg1"/>
                </a:solidFill>
              </a:rPr>
              <a:t>Ordene las ideas en forma coherente </a:t>
            </a:r>
            <a:r>
              <a:rPr lang="es-EC" b="1" dirty="0">
                <a:solidFill>
                  <a:schemeClr val="bg1"/>
                </a:solidFill>
              </a:rPr>
              <a:t>para </a:t>
            </a:r>
            <a:r>
              <a:rPr lang="es-EC" b="1" dirty="0" smtClean="0">
                <a:solidFill>
                  <a:schemeClr val="bg1"/>
                </a:solidFill>
              </a:rPr>
              <a:t> </a:t>
            </a:r>
            <a:r>
              <a:rPr lang="es-EC" b="1" dirty="0">
                <a:solidFill>
                  <a:schemeClr val="bg1"/>
                </a:solidFill>
              </a:rPr>
              <a:t>formar un párrafo. </a:t>
            </a:r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C" b="1" dirty="0">
                <a:solidFill>
                  <a:schemeClr val="bg1"/>
                </a:solidFill>
              </a:rPr>
              <a:t> </a:t>
            </a:r>
            <a:endParaRPr lang="es-ES" dirty="0">
              <a:solidFill>
                <a:schemeClr val="bg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s-EC" dirty="0">
                <a:solidFill>
                  <a:schemeClr val="bg1"/>
                </a:solidFill>
              </a:rPr>
              <a:t>La importancia que tiene el lenguaje en la formación universitaria puede sintetizarse en sus tres funciones.</a:t>
            </a:r>
            <a:endParaRPr lang="es-ES" dirty="0">
              <a:solidFill>
                <a:schemeClr val="bg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s-EC" dirty="0">
                <a:solidFill>
                  <a:schemeClr val="bg1"/>
                </a:solidFill>
              </a:rPr>
              <a:t>El énfasis que se la ha dado a la primera de estas funciones ha hecho que se subestime la importancia que tiene el lenguaje como herramienta psicológica y cultural y como mediación en los procesos de formación propios de la educación superior.</a:t>
            </a:r>
            <a:endParaRPr lang="es-ES" dirty="0">
              <a:solidFill>
                <a:schemeClr val="bg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s-EC" dirty="0">
                <a:solidFill>
                  <a:schemeClr val="bg1"/>
                </a:solidFill>
              </a:rPr>
              <a:t>Primero, una función comunicativa, en cuanto sirve como instrumento para enseñar, evaluar y hacer público el conocimiento.</a:t>
            </a:r>
            <a:endParaRPr lang="es-ES" dirty="0">
              <a:solidFill>
                <a:schemeClr val="bg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s-EC" dirty="0">
                <a:solidFill>
                  <a:schemeClr val="bg1"/>
                </a:solidFill>
              </a:rPr>
              <a:t>Y  una función epistémica, como herramienta intelectual y de aprendizaje</a:t>
            </a:r>
            <a:endParaRPr lang="es-ES" dirty="0">
              <a:solidFill>
                <a:schemeClr val="bg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s-EC" dirty="0">
                <a:solidFill>
                  <a:schemeClr val="bg1"/>
                </a:solidFill>
              </a:rPr>
              <a:t> Segundo una función social, como mediador en las relaciones interpersonales, los acuerdos y los proyectos cooperativos.</a:t>
            </a:r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C" dirty="0">
                <a:solidFill>
                  <a:schemeClr val="bg1"/>
                </a:solidFill>
              </a:rPr>
              <a:t> </a:t>
            </a:r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C" dirty="0" smtClean="0">
                <a:solidFill>
                  <a:schemeClr val="bg1"/>
                </a:solidFill>
              </a:rPr>
              <a:t>          a)  2</a:t>
            </a:r>
            <a:r>
              <a:rPr lang="es-EC" dirty="0">
                <a:solidFill>
                  <a:schemeClr val="bg1"/>
                </a:solidFill>
              </a:rPr>
              <a:t>, 3, 5, 4, 1</a:t>
            </a:r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C" dirty="0">
                <a:solidFill>
                  <a:schemeClr val="bg1"/>
                </a:solidFill>
              </a:rPr>
              <a:t> </a:t>
            </a:r>
            <a:r>
              <a:rPr lang="es-EC" dirty="0" smtClean="0">
                <a:solidFill>
                  <a:schemeClr val="bg1"/>
                </a:solidFill>
              </a:rPr>
              <a:t>         b)  1</a:t>
            </a:r>
            <a:r>
              <a:rPr lang="es-EC" dirty="0">
                <a:solidFill>
                  <a:schemeClr val="bg1"/>
                </a:solidFill>
              </a:rPr>
              <a:t>, 3, 2, 4, 5</a:t>
            </a:r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C" dirty="0">
                <a:solidFill>
                  <a:schemeClr val="bg1"/>
                </a:solidFill>
              </a:rPr>
              <a:t> </a:t>
            </a:r>
            <a:r>
              <a:rPr lang="es-EC" dirty="0" smtClean="0">
                <a:solidFill>
                  <a:schemeClr val="bg1"/>
                </a:solidFill>
              </a:rPr>
              <a:t>         c)  1</a:t>
            </a:r>
            <a:r>
              <a:rPr lang="es-EC" dirty="0">
                <a:solidFill>
                  <a:schemeClr val="bg1"/>
                </a:solidFill>
              </a:rPr>
              <a:t>, 3, 5, 4, </a:t>
            </a:r>
            <a:r>
              <a:rPr lang="es-EC" dirty="0" smtClean="0">
                <a:solidFill>
                  <a:schemeClr val="bg1"/>
                </a:solidFill>
              </a:rPr>
              <a:t>2</a:t>
            </a:r>
          </a:p>
          <a:p>
            <a:pPr marL="0" indent="0">
              <a:buNone/>
            </a:pPr>
            <a:r>
              <a:rPr lang="es-EC" dirty="0">
                <a:solidFill>
                  <a:schemeClr val="bg1"/>
                </a:solidFill>
              </a:rPr>
              <a:t> </a:t>
            </a:r>
            <a:r>
              <a:rPr lang="es-EC" dirty="0" smtClean="0">
                <a:solidFill>
                  <a:schemeClr val="bg1"/>
                </a:solidFill>
              </a:rPr>
              <a:t>         d)  3, 2, 5, 1, 4</a:t>
            </a: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C" dirty="0">
                <a:solidFill>
                  <a:schemeClr val="bg1"/>
                </a:solidFill>
              </a:rPr>
              <a:t> 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961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072066" y="0"/>
            <a:ext cx="2857520" cy="500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Reactivos </a:t>
            </a:r>
            <a:endParaRPr lang="es-ES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916752" y="500042"/>
            <a:ext cx="7024744" cy="1143000"/>
          </a:xfrm>
        </p:spPr>
        <p:txBody>
          <a:bodyPr/>
          <a:lstStyle/>
          <a:p>
            <a:r>
              <a:rPr lang="es-ES" dirty="0" smtClean="0"/>
              <a:t>Objetivo general </a:t>
            </a:r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1040465" y="1848810"/>
            <a:ext cx="6777317" cy="3508977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pPr lvl="1" algn="just"/>
            <a:r>
              <a:rPr lang="es-ES" dirty="0" smtClean="0"/>
              <a:t>Elaborar reactivos  válidos y confiables para conocer  el  dominio de conocimientos y habilidades consideradas esenciales para el ejercicio profesional. </a:t>
            </a:r>
          </a:p>
        </p:txBody>
      </p:sp>
      <p:sp>
        <p:nvSpPr>
          <p:cNvPr id="5" name="4 Rectángulo"/>
          <p:cNvSpPr/>
          <p:nvPr/>
        </p:nvSpPr>
        <p:spPr>
          <a:xfrm>
            <a:off x="642910" y="928670"/>
            <a:ext cx="75724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endParaRPr lang="es-ES" dirty="0" smtClean="0"/>
          </a:p>
          <a:p>
            <a:pPr marL="342900" indent="-342900">
              <a:lnSpc>
                <a:spcPct val="150000"/>
              </a:lnSpc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Documento"/>
          <p:cNvSpPr/>
          <p:nvPr/>
        </p:nvSpPr>
        <p:spPr>
          <a:xfrm>
            <a:off x="827584" y="1268760"/>
            <a:ext cx="7056784" cy="4536504"/>
          </a:xfrm>
          <a:prstGeom prst="flowChartDocumen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692696"/>
            <a:ext cx="7272808" cy="503037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 smtClean="0"/>
              <a:t>ORDENAMIENTO DE IDEAS</a:t>
            </a:r>
          </a:p>
          <a:p>
            <a:pPr marL="0" lvl="0" indent="0">
              <a:buNone/>
            </a:pPr>
            <a:endParaRPr lang="es-EC" b="1" dirty="0" smtClean="0"/>
          </a:p>
          <a:p>
            <a:pPr marL="0" lvl="0" indent="0">
              <a:buNone/>
            </a:pPr>
            <a:endParaRPr lang="es-EC" b="1" dirty="0" smtClean="0"/>
          </a:p>
          <a:p>
            <a:pPr marL="0" lvl="0" indent="0">
              <a:buNone/>
            </a:pPr>
            <a:r>
              <a:rPr lang="es-EC" dirty="0" smtClean="0">
                <a:solidFill>
                  <a:schemeClr val="bg1"/>
                </a:solidFill>
              </a:rPr>
              <a:t>Ordene las ideas en forma coherente </a:t>
            </a:r>
            <a:r>
              <a:rPr lang="es-EC" dirty="0">
                <a:solidFill>
                  <a:schemeClr val="bg1"/>
                </a:solidFill>
              </a:rPr>
              <a:t>para </a:t>
            </a:r>
            <a:r>
              <a:rPr lang="es-EC" dirty="0" smtClean="0">
                <a:solidFill>
                  <a:schemeClr val="bg1"/>
                </a:solidFill>
              </a:rPr>
              <a:t> </a:t>
            </a:r>
            <a:r>
              <a:rPr lang="es-EC" dirty="0">
                <a:solidFill>
                  <a:schemeClr val="bg1"/>
                </a:solidFill>
              </a:rPr>
              <a:t>formar un párrafo. </a:t>
            </a:r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C" dirty="0">
                <a:solidFill>
                  <a:schemeClr val="bg1"/>
                </a:solidFill>
              </a:rPr>
              <a:t> </a:t>
            </a:r>
            <a:endParaRPr lang="es-ES" dirty="0">
              <a:solidFill>
                <a:schemeClr val="bg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s-EC" dirty="0">
                <a:solidFill>
                  <a:schemeClr val="bg1"/>
                </a:solidFill>
              </a:rPr>
              <a:t>La importancia que tiene el lenguaje en la formación universitaria puede sintetizarse en sus tres funciones.</a:t>
            </a:r>
            <a:endParaRPr lang="es-ES" dirty="0">
              <a:solidFill>
                <a:schemeClr val="bg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s-EC" dirty="0">
                <a:solidFill>
                  <a:schemeClr val="bg1"/>
                </a:solidFill>
              </a:rPr>
              <a:t>El énfasis que se la ha dado a la primera de estas funciones ha hecho que se subestime la importancia que tiene el lenguaje como herramienta psicológica y cultural y como mediación en los procesos de formación propios de la educación superior.</a:t>
            </a:r>
            <a:endParaRPr lang="es-ES" dirty="0">
              <a:solidFill>
                <a:schemeClr val="bg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s-EC" dirty="0">
                <a:solidFill>
                  <a:schemeClr val="bg1"/>
                </a:solidFill>
              </a:rPr>
              <a:t>Primero, una función comunicativa, en cuanto sirve como instrumento para enseñar, evaluar y hacer público el conocimiento.</a:t>
            </a:r>
            <a:endParaRPr lang="es-ES" dirty="0">
              <a:solidFill>
                <a:schemeClr val="bg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s-EC" dirty="0">
                <a:solidFill>
                  <a:schemeClr val="bg1"/>
                </a:solidFill>
              </a:rPr>
              <a:t>Y  una función epistémica, como herramienta intelectual y de aprendizaje</a:t>
            </a:r>
            <a:endParaRPr lang="es-ES" dirty="0">
              <a:solidFill>
                <a:schemeClr val="bg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s-EC" dirty="0">
                <a:solidFill>
                  <a:schemeClr val="bg1"/>
                </a:solidFill>
              </a:rPr>
              <a:t> Segundo una función social, como mediador en las relaciones interpersonales, los acuerdos y los proyectos cooperativos.</a:t>
            </a:r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C" dirty="0">
                <a:solidFill>
                  <a:schemeClr val="bg1"/>
                </a:solidFill>
              </a:rPr>
              <a:t> </a:t>
            </a:r>
            <a:endParaRPr lang="es-EC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C" dirty="0" smtClean="0">
                <a:solidFill>
                  <a:schemeClr val="bg1"/>
                </a:solidFill>
              </a:rPr>
              <a:t>          Respuesta</a:t>
            </a:r>
            <a:r>
              <a:rPr lang="es-EC" dirty="0">
                <a:solidFill>
                  <a:schemeClr val="bg1"/>
                </a:solidFill>
              </a:rPr>
              <a:t>:__1, 3, 5, 4, 2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C" dirty="0"/>
              <a:t> 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37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Documento"/>
          <p:cNvSpPr/>
          <p:nvPr/>
        </p:nvSpPr>
        <p:spPr>
          <a:xfrm>
            <a:off x="1115616" y="836712"/>
            <a:ext cx="7056784" cy="5400600"/>
          </a:xfrm>
          <a:prstGeom prst="flowChartDocumen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71600" y="692696"/>
            <a:ext cx="7128792" cy="5256584"/>
          </a:xfrm>
        </p:spPr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1115616" y="836712"/>
            <a:ext cx="70567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prstClr val="white"/>
                </a:solidFill>
              </a:rPr>
              <a:t>Instrucciones : La columna A es una lista de los ítemes objetivos. Sobre la línea a la izquierda de cada enunciado escriba la letra del </a:t>
            </a:r>
            <a:r>
              <a:rPr lang="es-ES" dirty="0" smtClean="0">
                <a:solidFill>
                  <a:prstClr val="white"/>
                </a:solidFill>
              </a:rPr>
              <a:t>ítem </a:t>
            </a:r>
            <a:r>
              <a:rPr lang="es-ES" dirty="0">
                <a:solidFill>
                  <a:prstClr val="white"/>
                </a:solidFill>
              </a:rPr>
              <a:t>de la columna B que se ajuste mejor al enunciado. Cada respuesta de la columna B se puede usar una vez, más de una vez, o no usarse</a:t>
            </a:r>
            <a:r>
              <a:rPr lang="es-ES" dirty="0" smtClean="0">
                <a:solidFill>
                  <a:prstClr val="white"/>
                </a:solidFill>
              </a:rPr>
              <a:t>.</a:t>
            </a:r>
          </a:p>
          <a:p>
            <a:pPr algn="just"/>
            <a:endParaRPr lang="es-ES" dirty="0">
              <a:solidFill>
                <a:prstClr val="white"/>
              </a:solidFill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624232"/>
              </p:ext>
            </p:extLst>
          </p:nvPr>
        </p:nvGraphicFramePr>
        <p:xfrm>
          <a:off x="1403648" y="2060848"/>
          <a:ext cx="6096000" cy="393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3631952"/>
                <a:gridCol w="2032000"/>
              </a:tblGrid>
              <a:tr h="43204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solidFill>
                            <a:schemeClr val="bg1"/>
                          </a:solidFill>
                        </a:rPr>
                        <a:t>COLUMNA A</a:t>
                      </a:r>
                      <a:endParaRPr lang="es-E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COLUMNA B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b="1" u="sng" dirty="0" smtClean="0">
                          <a:solidFill>
                            <a:schemeClr val="bg1"/>
                          </a:solidFill>
                        </a:rPr>
                        <a:t>d_</a:t>
                      </a:r>
                    </a:p>
                    <a:p>
                      <a:pPr algn="ctr"/>
                      <a:endParaRPr lang="es-ES" sz="1600" b="1" u="sng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s-ES" sz="1600" b="1" u="sng" dirty="0" smtClean="0">
                          <a:solidFill>
                            <a:schemeClr val="bg1"/>
                          </a:solidFill>
                        </a:rPr>
                        <a:t>c_</a:t>
                      </a:r>
                    </a:p>
                    <a:p>
                      <a:pPr algn="ctr"/>
                      <a:endParaRPr lang="es-ES" sz="1600" b="1" u="sng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s-ES" sz="1600" b="1" u="sng" dirty="0" smtClean="0">
                          <a:solidFill>
                            <a:schemeClr val="bg1"/>
                          </a:solidFill>
                        </a:rPr>
                        <a:t>b_</a:t>
                      </a:r>
                    </a:p>
                    <a:p>
                      <a:pPr algn="ctr"/>
                      <a:endParaRPr lang="es-ES" sz="1600" b="1" u="sng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s-ES" sz="1600" b="1" u="sng" dirty="0" smtClean="0">
                          <a:solidFill>
                            <a:schemeClr val="bg1"/>
                          </a:solidFill>
                        </a:rPr>
                        <a:t>d_</a:t>
                      </a:r>
                    </a:p>
                    <a:p>
                      <a:pPr algn="ctr"/>
                      <a:endParaRPr lang="es-ES" sz="1600" b="1" u="sng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s-ES" sz="1600" b="1" u="sng" dirty="0" smtClean="0">
                          <a:solidFill>
                            <a:schemeClr val="bg1"/>
                          </a:solidFill>
                        </a:rPr>
                        <a:t>c_</a:t>
                      </a:r>
                    </a:p>
                    <a:p>
                      <a:pPr algn="ctr"/>
                      <a:endParaRPr lang="es-ES" sz="1600" b="1" u="sng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s-ES" sz="1600" b="1" u="sng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s-ES" sz="1600" b="1" u="sng" dirty="0" smtClean="0">
                          <a:solidFill>
                            <a:schemeClr val="bg1"/>
                          </a:solidFill>
                        </a:rPr>
                        <a:t>d_</a:t>
                      </a:r>
                      <a:endParaRPr lang="es-ES" sz="1600" b="1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El mejor para medir habilidades para calcular.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El menos útil para el diagnóstico educativo.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Mide la mayor variedad de resultados de aprendizaje.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El</a:t>
                      </a:r>
                      <a:r>
                        <a:rPr lang="es-ES" sz="1600" baseline="0" dirty="0" smtClean="0">
                          <a:solidFill>
                            <a:schemeClr val="bg1"/>
                          </a:solidFill>
                        </a:rPr>
                        <a:t> más difícil de calificar objetivamente.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ES" sz="1600" baseline="0" dirty="0" smtClean="0">
                          <a:solidFill>
                            <a:schemeClr val="bg1"/>
                          </a:solidFill>
                        </a:rPr>
                        <a:t>Da lugar a la mayor puntuación lograda solamente por respuestas dadas al tanteo.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ES" sz="1600" baseline="0" dirty="0" smtClean="0">
                          <a:solidFill>
                            <a:schemeClr val="bg1"/>
                          </a:solidFill>
                        </a:rPr>
                        <a:t>Mide el aprendizaje a nivel de memorización.</a:t>
                      </a:r>
                      <a:endParaRPr lang="es-ES" sz="1600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s-ES" sz="1600" baseline="0" dirty="0" smtClean="0">
                          <a:solidFill>
                            <a:schemeClr val="bg1"/>
                          </a:solidFill>
                        </a:rPr>
                        <a:t>Ítem de correspondencia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s-ES" sz="1600" baseline="0" dirty="0" smtClean="0">
                          <a:solidFill>
                            <a:schemeClr val="bg1"/>
                          </a:solidFill>
                        </a:rPr>
                        <a:t>Ítem de opción múltiple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s-ES" sz="1600" dirty="0" smtClean="0">
                          <a:solidFill>
                            <a:schemeClr val="bg1"/>
                          </a:solidFill>
                        </a:rPr>
                        <a:t>Ítem</a:t>
                      </a:r>
                      <a:r>
                        <a:rPr lang="es-ES" sz="1600" baseline="0" dirty="0" smtClean="0">
                          <a:solidFill>
                            <a:schemeClr val="bg1"/>
                          </a:solidFill>
                        </a:rPr>
                        <a:t> verdadero-falso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s-ES" sz="1600" baseline="0" dirty="0" smtClean="0">
                          <a:solidFill>
                            <a:schemeClr val="bg1"/>
                          </a:solidFill>
                        </a:rPr>
                        <a:t>Ítem de respuesta breve</a:t>
                      </a:r>
                      <a:endParaRPr lang="es-ES" sz="16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1 Rectángulo"/>
          <p:cNvSpPr/>
          <p:nvPr/>
        </p:nvSpPr>
        <p:spPr>
          <a:xfrm>
            <a:off x="1403648" y="116632"/>
            <a:ext cx="4104456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prstClr val="black"/>
                </a:solidFill>
              </a:rPr>
              <a:t>Reactivos de correspondencia</a:t>
            </a:r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76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Documento"/>
          <p:cNvSpPr/>
          <p:nvPr/>
        </p:nvSpPr>
        <p:spPr>
          <a:xfrm>
            <a:off x="1115616" y="764704"/>
            <a:ext cx="7056784" cy="5472608"/>
          </a:xfrm>
          <a:prstGeom prst="flowChartDocumen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71600" y="692696"/>
            <a:ext cx="7128792" cy="5256584"/>
          </a:xfrm>
        </p:spPr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1115616" y="836712"/>
            <a:ext cx="70567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prstClr val="white"/>
                </a:solidFill>
              </a:rPr>
              <a:t>Instrucciones : La columna A es una lista de los ítemes objetivos. Sobre la línea a la izquierda de cada enunciado escriba la letra del </a:t>
            </a:r>
            <a:r>
              <a:rPr lang="es-ES" dirty="0" smtClean="0">
                <a:solidFill>
                  <a:prstClr val="white"/>
                </a:solidFill>
              </a:rPr>
              <a:t>ítem </a:t>
            </a:r>
            <a:r>
              <a:rPr lang="es-ES" dirty="0">
                <a:solidFill>
                  <a:prstClr val="white"/>
                </a:solidFill>
              </a:rPr>
              <a:t>de la columna B que se ajuste mejor al enunciado. Cada respuesta de la columna B se puede usar una vez, más de una vez, o no usarse</a:t>
            </a:r>
            <a:r>
              <a:rPr lang="es-ES" dirty="0" smtClean="0">
                <a:solidFill>
                  <a:prstClr val="white"/>
                </a:solidFill>
              </a:rPr>
              <a:t>.</a:t>
            </a:r>
          </a:p>
          <a:p>
            <a:pPr algn="just"/>
            <a:endParaRPr lang="es-ES" dirty="0">
              <a:solidFill>
                <a:prstClr val="white"/>
              </a:solidFill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026582"/>
              </p:ext>
            </p:extLst>
          </p:nvPr>
        </p:nvGraphicFramePr>
        <p:xfrm>
          <a:off x="1475656" y="1988840"/>
          <a:ext cx="669674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582"/>
                <a:gridCol w="2104162"/>
              </a:tblGrid>
              <a:tr h="30281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chemeClr val="bg1"/>
                          </a:solidFill>
                        </a:rPr>
                        <a:t>COLUMNA A</a:t>
                      </a:r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COLUMNA B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41406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</a:rPr>
                        <a:t>El mejor para medir habilidades para calcular.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</a:rPr>
                        <a:t>El menos útil para el diagnóstico educativo.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</a:rPr>
                        <a:t>Mide la mayor variedad de resultados de aprendizaje.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</a:rPr>
                        <a:t>El</a:t>
                      </a:r>
                      <a:r>
                        <a:rPr lang="es-ES" sz="1400" baseline="0" dirty="0" smtClean="0">
                          <a:solidFill>
                            <a:schemeClr val="bg1"/>
                          </a:solidFill>
                        </a:rPr>
                        <a:t> más difícil de calificar objetivamente.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ES" sz="1400" baseline="0" dirty="0" smtClean="0">
                          <a:solidFill>
                            <a:schemeClr val="bg1"/>
                          </a:solidFill>
                        </a:rPr>
                        <a:t>Da lugar a la mayor puntuación lograda solamente por respuestas dadas al tanteo.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ES" sz="1400" baseline="0" dirty="0" smtClean="0">
                          <a:solidFill>
                            <a:schemeClr val="bg1"/>
                          </a:solidFill>
                        </a:rPr>
                        <a:t>Mide el aprendizaje a nivel de memorización.</a:t>
                      </a:r>
                      <a:endParaRPr lang="es-ES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s-ES" sz="1400" baseline="0" dirty="0" smtClean="0">
                          <a:solidFill>
                            <a:schemeClr val="bg1"/>
                          </a:solidFill>
                        </a:rPr>
                        <a:t>Ítem de correspondencia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s-ES" sz="1400" baseline="0" dirty="0" smtClean="0">
                          <a:solidFill>
                            <a:schemeClr val="bg1"/>
                          </a:solidFill>
                        </a:rPr>
                        <a:t>Ítem de opción múltiple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s-ES" sz="1400" dirty="0" smtClean="0">
                          <a:solidFill>
                            <a:schemeClr val="bg1"/>
                          </a:solidFill>
                        </a:rPr>
                        <a:t>Ítem</a:t>
                      </a:r>
                      <a:r>
                        <a:rPr lang="es-ES" sz="1400" baseline="0" dirty="0" smtClean="0">
                          <a:solidFill>
                            <a:schemeClr val="bg1"/>
                          </a:solidFill>
                        </a:rPr>
                        <a:t> verdadero-falso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s-ES" sz="1400" baseline="0" dirty="0" smtClean="0">
                          <a:solidFill>
                            <a:schemeClr val="bg1"/>
                          </a:solidFill>
                        </a:rPr>
                        <a:t>Ítem de respuesta breve</a:t>
                      </a:r>
                      <a:endParaRPr lang="es-ES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8 Rectángulo"/>
          <p:cNvSpPr/>
          <p:nvPr/>
        </p:nvSpPr>
        <p:spPr>
          <a:xfrm>
            <a:off x="1691680" y="4221088"/>
            <a:ext cx="4248472" cy="10801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AutoNum type="alphaLcParenR"/>
            </a:pPr>
            <a:r>
              <a:rPr lang="es-ES" dirty="0" smtClean="0">
                <a:solidFill>
                  <a:prstClr val="white"/>
                </a:solidFill>
              </a:rPr>
              <a:t>1d, 2c, 3b, 4d, 5c, 6d</a:t>
            </a:r>
          </a:p>
          <a:p>
            <a:pPr marL="342900" indent="-342900">
              <a:buFontTx/>
              <a:buAutoNum type="alphaLcParenR"/>
            </a:pPr>
            <a:r>
              <a:rPr lang="es-ES" dirty="0" smtClean="0">
                <a:solidFill>
                  <a:prstClr val="white"/>
                </a:solidFill>
              </a:rPr>
              <a:t>2d, 1c, 4d, 3c, 6b, 5c</a:t>
            </a:r>
          </a:p>
          <a:p>
            <a:pPr marL="342900" indent="-342900">
              <a:buFontTx/>
              <a:buAutoNum type="alphaLcParenR"/>
            </a:pPr>
            <a:r>
              <a:rPr lang="es-ES" dirty="0" smtClean="0">
                <a:solidFill>
                  <a:prstClr val="white"/>
                </a:solidFill>
              </a:rPr>
              <a:t>3a, 2b, 1c, 4d, 5c, 6d</a:t>
            </a:r>
          </a:p>
          <a:p>
            <a:pPr marL="342900" indent="-342900">
              <a:buFontTx/>
              <a:buAutoNum type="alphaLcParenR"/>
            </a:pPr>
            <a:r>
              <a:rPr lang="es-ES" dirty="0" smtClean="0">
                <a:solidFill>
                  <a:prstClr val="white"/>
                </a:solidFill>
              </a:rPr>
              <a:t>4d, 5b, 6a, 3c, 2a, 1d</a:t>
            </a:r>
            <a:endParaRPr lang="es-E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13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479177"/>
              </p:ext>
            </p:extLst>
          </p:nvPr>
        </p:nvGraphicFramePr>
        <p:xfrm>
          <a:off x="1187624" y="1484784"/>
          <a:ext cx="6472238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36119"/>
                <a:gridCol w="323611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Elemento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Descripción 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s-ES" dirty="0" err="1" smtClean="0"/>
                        <a:t>Ae</a:t>
                      </a:r>
                      <a:r>
                        <a:rPr lang="es-ES" dirty="0" smtClean="0"/>
                        <a:t>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ES" dirty="0" err="1" smtClean="0"/>
                        <a:t>Ai</a:t>
                      </a:r>
                      <a:r>
                        <a:rPr lang="es-ES" dirty="0" smtClean="0"/>
                        <a:t>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ES" dirty="0" err="1" smtClean="0"/>
                        <a:t>Ao</a:t>
                      </a:r>
                      <a:r>
                        <a:rPr lang="es-ES" dirty="0" smtClean="0"/>
                        <a:t>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pPr marL="342900" indent="-342900">
                        <a:buAutoNum type="alphaLcParenR"/>
                      </a:pPr>
                      <a:r>
                        <a:rPr lang="es-ES" dirty="0" err="1" smtClean="0"/>
                        <a:t>Ea</a:t>
                      </a:r>
                      <a:endParaRPr lang="es-ES" dirty="0" smtClean="0"/>
                    </a:p>
                    <a:p>
                      <a:pPr marL="342900" indent="-342900">
                        <a:buAutoNum type="alphaLcParenR"/>
                      </a:pPr>
                      <a:r>
                        <a:rPr lang="es-ES" dirty="0" smtClean="0"/>
                        <a:t>Ei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s-ES" dirty="0" err="1" smtClean="0"/>
                        <a:t>eo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5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603305"/>
              </p:ext>
            </p:extLst>
          </p:nvPr>
        </p:nvGraphicFramePr>
        <p:xfrm>
          <a:off x="1115616" y="3933056"/>
          <a:ext cx="6472238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36119"/>
                <a:gridCol w="3236119"/>
              </a:tblGrid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Descripción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Elemento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dirty="0" smtClean="0"/>
                        <a:t> 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s-ES" dirty="0" err="1" smtClean="0"/>
                        <a:t>Ae</a:t>
                      </a:r>
                      <a:r>
                        <a:rPr lang="es-ES" dirty="0" smtClean="0"/>
                        <a:t>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ES" dirty="0" err="1" smtClean="0"/>
                        <a:t>Ai</a:t>
                      </a:r>
                      <a:r>
                        <a:rPr lang="es-ES" dirty="0" smtClean="0"/>
                        <a:t> </a:t>
                      </a:r>
                    </a:p>
                    <a:p>
                      <a:pPr marL="0" indent="0">
                        <a:buNone/>
                      </a:pP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pPr marL="342900" indent="-342900">
                        <a:buAutoNum type="alphaLcParenR"/>
                      </a:pPr>
                      <a:r>
                        <a:rPr lang="es-ES" dirty="0" err="1" smtClean="0"/>
                        <a:t>Ea</a:t>
                      </a:r>
                      <a:endParaRPr lang="es-ES" dirty="0" smtClean="0"/>
                    </a:p>
                    <a:p>
                      <a:pPr marL="342900" indent="-342900">
                        <a:buAutoNum type="alphaLcParenR"/>
                      </a:pPr>
                      <a:r>
                        <a:rPr lang="es-ES" dirty="0" smtClean="0"/>
                        <a:t>Ei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s-ES" dirty="0" err="1" smtClean="0"/>
                        <a:t>Eo</a:t>
                      </a:r>
                      <a:r>
                        <a:rPr lang="es-ES" dirty="0" smtClean="0"/>
                        <a:t> 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7 Rectángulo"/>
          <p:cNvSpPr/>
          <p:nvPr/>
        </p:nvSpPr>
        <p:spPr>
          <a:xfrm>
            <a:off x="1331640" y="1124744"/>
            <a:ext cx="5760640" cy="2160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prstClr val="black"/>
                </a:solidFill>
              </a:rPr>
              <a:t>Tres elementos                              Tres descripciones</a:t>
            </a: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187624" y="3284984"/>
            <a:ext cx="5760640" cy="504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prstClr val="black"/>
                </a:solidFill>
              </a:rPr>
              <a:t>Dos descripciones                              Tres elementos</a:t>
            </a:r>
          </a:p>
          <a:p>
            <a:r>
              <a:rPr lang="es-ES" dirty="0" smtClean="0">
                <a:solidFill>
                  <a:prstClr val="black"/>
                </a:solidFill>
              </a:rPr>
              <a:t>Relación 1 a 1                                  </a:t>
            </a: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10" name="9 Elipse"/>
          <p:cNvSpPr/>
          <p:nvPr/>
        </p:nvSpPr>
        <p:spPr>
          <a:xfrm>
            <a:off x="4355976" y="4869160"/>
            <a:ext cx="108012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06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783579"/>
              </p:ext>
            </p:extLst>
          </p:nvPr>
        </p:nvGraphicFramePr>
        <p:xfrm>
          <a:off x="1187624" y="1628800"/>
          <a:ext cx="6472238" cy="265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36119"/>
                <a:gridCol w="323611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Elemento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Descripción 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s-ES" dirty="0" err="1" smtClean="0"/>
                        <a:t>Ae</a:t>
                      </a:r>
                      <a:r>
                        <a:rPr lang="es-ES" dirty="0" smtClean="0"/>
                        <a:t>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ES" dirty="0" err="1" smtClean="0"/>
                        <a:t>Ai</a:t>
                      </a:r>
                      <a:r>
                        <a:rPr lang="es-ES" dirty="0" smtClean="0"/>
                        <a:t>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ES" dirty="0" err="1" smtClean="0"/>
                        <a:t>Ao</a:t>
                      </a:r>
                      <a:r>
                        <a:rPr lang="es-ES" dirty="0" smtClean="0"/>
                        <a:t>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ES" dirty="0" smtClean="0"/>
                        <a:t>Au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pPr marL="342900" indent="-342900">
                        <a:buAutoNum type="alphaLcParenR"/>
                      </a:pPr>
                      <a:r>
                        <a:rPr lang="es-ES" dirty="0" err="1" smtClean="0"/>
                        <a:t>Ea</a:t>
                      </a:r>
                      <a:endParaRPr lang="es-ES" dirty="0" smtClean="0"/>
                    </a:p>
                    <a:p>
                      <a:pPr marL="342900" indent="-342900">
                        <a:buAutoNum type="alphaLcParenR"/>
                      </a:pPr>
                      <a:r>
                        <a:rPr lang="es-ES" dirty="0" smtClean="0"/>
                        <a:t>Ei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s-ES" dirty="0" err="1" smtClean="0"/>
                        <a:t>Eo</a:t>
                      </a:r>
                      <a:r>
                        <a:rPr lang="es-ES" dirty="0" smtClean="0"/>
                        <a:t> 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s-ES" dirty="0" smtClean="0"/>
                        <a:t>Ei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s-ES" dirty="0" smtClean="0"/>
                        <a:t>Eu</a:t>
                      </a:r>
                    </a:p>
                    <a:p>
                      <a:pPr marL="0" indent="0">
                        <a:buNone/>
                      </a:pPr>
                      <a:endParaRPr lang="es-ES" dirty="0" smtClean="0"/>
                    </a:p>
                    <a:p>
                      <a:pPr marL="342900" indent="-342900">
                        <a:buAutoNum type="alphaLcParenR"/>
                      </a:pP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1 Rectángulo"/>
          <p:cNvSpPr/>
          <p:nvPr/>
        </p:nvSpPr>
        <p:spPr>
          <a:xfrm>
            <a:off x="1619672" y="1124744"/>
            <a:ext cx="5256584" cy="3600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smtClean="0">
                <a:solidFill>
                  <a:prstClr val="black"/>
                </a:solidFill>
              </a:rPr>
              <a:t>Relación 1 a 1                           Cinco descripciones</a:t>
            </a:r>
            <a:endParaRPr lang="es-ES" b="1" dirty="0">
              <a:solidFill>
                <a:prstClr val="black"/>
              </a:solidFill>
            </a:endParaRPr>
          </a:p>
        </p:txBody>
      </p:sp>
      <p:sp>
        <p:nvSpPr>
          <p:cNvPr id="3" name="2 Elipse"/>
          <p:cNvSpPr/>
          <p:nvPr/>
        </p:nvSpPr>
        <p:spPr>
          <a:xfrm>
            <a:off x="4427984" y="3140968"/>
            <a:ext cx="936104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2800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04574"/>
              </p:ext>
            </p:extLst>
          </p:nvPr>
        </p:nvGraphicFramePr>
        <p:xfrm>
          <a:off x="1187624" y="1628800"/>
          <a:ext cx="6472238" cy="265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36119"/>
                <a:gridCol w="323611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Elemento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Descripción 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s-ES" dirty="0" err="1" smtClean="0"/>
                        <a:t>Ae</a:t>
                      </a:r>
                      <a:r>
                        <a:rPr lang="es-ES" dirty="0" smtClean="0"/>
                        <a:t>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ES" dirty="0" err="1" smtClean="0"/>
                        <a:t>Ai</a:t>
                      </a:r>
                      <a:r>
                        <a:rPr lang="es-ES" dirty="0" smtClean="0"/>
                        <a:t> </a:t>
                      </a:r>
                    </a:p>
                    <a:p>
                      <a:pPr marL="0" indent="0">
                        <a:buNone/>
                      </a:pPr>
                      <a:r>
                        <a:rPr lang="es-ES" dirty="0" smtClean="0"/>
                        <a:t>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pPr marL="342900" indent="-342900">
                        <a:buAutoNum type="alphaLcParenR"/>
                      </a:pPr>
                      <a:r>
                        <a:rPr lang="es-ES" dirty="0" err="1" smtClean="0"/>
                        <a:t>Ea</a:t>
                      </a:r>
                      <a:endParaRPr lang="es-ES" dirty="0" smtClean="0"/>
                    </a:p>
                    <a:p>
                      <a:pPr marL="342900" indent="-342900">
                        <a:buAutoNum type="alphaLcParenR"/>
                      </a:pPr>
                      <a:r>
                        <a:rPr lang="es-ES" dirty="0" smtClean="0"/>
                        <a:t>Ei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s-ES" dirty="0" err="1" smtClean="0"/>
                        <a:t>Eo</a:t>
                      </a:r>
                      <a:r>
                        <a:rPr lang="es-ES" dirty="0" smtClean="0"/>
                        <a:t> 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s-ES" dirty="0" smtClean="0"/>
                        <a:t>Ei</a:t>
                      </a:r>
                    </a:p>
                    <a:p>
                      <a:pPr marL="0" indent="0">
                        <a:buNone/>
                      </a:pPr>
                      <a:endParaRPr lang="es-ES" dirty="0" smtClean="0"/>
                    </a:p>
                    <a:p>
                      <a:pPr marL="0" indent="0">
                        <a:buNone/>
                      </a:pPr>
                      <a:endParaRPr lang="es-ES" dirty="0" smtClean="0"/>
                    </a:p>
                    <a:p>
                      <a:pPr marL="342900" indent="-342900">
                        <a:buAutoNum type="alphaLcParenR"/>
                      </a:pP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1 Rectángulo"/>
          <p:cNvSpPr/>
          <p:nvPr/>
        </p:nvSpPr>
        <p:spPr>
          <a:xfrm>
            <a:off x="1619672" y="1124744"/>
            <a:ext cx="5256584" cy="3600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smtClean="0">
                <a:solidFill>
                  <a:prstClr val="black"/>
                </a:solidFill>
              </a:rPr>
              <a:t>Relación 1 a 2                           Cuatro descripciones</a:t>
            </a:r>
            <a:endParaRPr lang="es-E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6950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Elipse"/>
          <p:cNvSpPr/>
          <p:nvPr/>
        </p:nvSpPr>
        <p:spPr>
          <a:xfrm>
            <a:off x="4788024" y="3645024"/>
            <a:ext cx="86409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499834"/>
              </p:ext>
            </p:extLst>
          </p:nvPr>
        </p:nvGraphicFramePr>
        <p:xfrm>
          <a:off x="1463675" y="2119313"/>
          <a:ext cx="6472238" cy="3749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36119"/>
                <a:gridCol w="323611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Elemento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Descripción 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s-ES" dirty="0" err="1" smtClean="0"/>
                        <a:t>Ae</a:t>
                      </a:r>
                      <a:r>
                        <a:rPr lang="es-ES" dirty="0" smtClean="0"/>
                        <a:t>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ES" dirty="0" err="1" smtClean="0"/>
                        <a:t>Ai</a:t>
                      </a:r>
                      <a:r>
                        <a:rPr lang="es-ES" dirty="0" smtClean="0"/>
                        <a:t>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ES" dirty="0" err="1" smtClean="0"/>
                        <a:t>Ao</a:t>
                      </a:r>
                      <a:endParaRPr lang="es-ES" dirty="0" smtClean="0"/>
                    </a:p>
                    <a:p>
                      <a:pPr marL="342900" indent="-342900">
                        <a:buAutoNum type="arabicPeriod"/>
                      </a:pPr>
                      <a:endParaRPr lang="es-ES" dirty="0" smtClean="0"/>
                    </a:p>
                    <a:p>
                      <a:pPr marL="0" indent="0">
                        <a:buNone/>
                      </a:pPr>
                      <a:r>
                        <a:rPr lang="es-ES" dirty="0" smtClean="0"/>
                        <a:t>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pPr marL="342900" indent="-342900">
                        <a:buAutoNum type="alphaLcParenR"/>
                      </a:pPr>
                      <a:r>
                        <a:rPr lang="es-ES" dirty="0" err="1" smtClean="0"/>
                        <a:t>Ea</a:t>
                      </a:r>
                      <a:endParaRPr lang="es-ES" dirty="0" smtClean="0"/>
                    </a:p>
                    <a:p>
                      <a:pPr marL="342900" indent="-342900">
                        <a:buAutoNum type="alphaLcParenR"/>
                      </a:pPr>
                      <a:r>
                        <a:rPr lang="es-ES" dirty="0" smtClean="0"/>
                        <a:t>Ei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s-ES" dirty="0" err="1" smtClean="0"/>
                        <a:t>Eo</a:t>
                      </a:r>
                      <a:r>
                        <a:rPr lang="es-ES" dirty="0" smtClean="0"/>
                        <a:t> 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s-ES" dirty="0" smtClean="0"/>
                        <a:t>Ei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s-ES" dirty="0" smtClean="0"/>
                        <a:t>Eu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s-ES" dirty="0" err="1" smtClean="0"/>
                        <a:t>Ue</a:t>
                      </a:r>
                      <a:endParaRPr lang="es-ES" dirty="0" smtClean="0"/>
                    </a:p>
                    <a:p>
                      <a:pPr marL="342900" indent="-342900">
                        <a:buAutoNum type="alphaLcParenR"/>
                      </a:pPr>
                      <a:r>
                        <a:rPr lang="es-ES" dirty="0" err="1" smtClean="0"/>
                        <a:t>Uo</a:t>
                      </a:r>
                      <a:endParaRPr lang="es-ES" dirty="0" smtClean="0"/>
                    </a:p>
                    <a:p>
                      <a:pPr marL="0" indent="0">
                        <a:buNone/>
                      </a:pPr>
                      <a:endParaRPr lang="es-ES" dirty="0" smtClean="0"/>
                    </a:p>
                    <a:p>
                      <a:pPr marL="0" indent="0">
                        <a:buNone/>
                      </a:pPr>
                      <a:endParaRPr lang="es-ES" dirty="0" smtClean="0"/>
                    </a:p>
                    <a:p>
                      <a:pPr marL="0" indent="0">
                        <a:buNone/>
                      </a:pPr>
                      <a:endParaRPr lang="es-ES" dirty="0" smtClean="0"/>
                    </a:p>
                    <a:p>
                      <a:pPr marL="342900" indent="-342900">
                        <a:buAutoNum type="alphaLcParenR"/>
                      </a:pP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1 Rectángulo"/>
          <p:cNvSpPr/>
          <p:nvPr/>
        </p:nvSpPr>
        <p:spPr>
          <a:xfrm>
            <a:off x="1619672" y="1124744"/>
            <a:ext cx="5760640" cy="504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smtClean="0">
                <a:solidFill>
                  <a:prstClr val="black"/>
                </a:solidFill>
              </a:rPr>
              <a:t>Relación 1 a 2                          </a:t>
            </a:r>
          </a:p>
          <a:p>
            <a:r>
              <a:rPr lang="es-ES" b="1" dirty="0" smtClean="0">
                <a:solidFill>
                  <a:prstClr val="black"/>
                </a:solidFill>
              </a:rPr>
              <a:t>Tres elementos                                    Siete </a:t>
            </a:r>
            <a:r>
              <a:rPr lang="es-ES" b="1" dirty="0">
                <a:solidFill>
                  <a:prstClr val="black"/>
                </a:solidFill>
              </a:rPr>
              <a:t>descripciones</a:t>
            </a:r>
          </a:p>
        </p:txBody>
      </p:sp>
      <p:sp>
        <p:nvSpPr>
          <p:cNvPr id="11" name="10 Elipse"/>
          <p:cNvSpPr/>
          <p:nvPr/>
        </p:nvSpPr>
        <p:spPr>
          <a:xfrm>
            <a:off x="4788024" y="3645024"/>
            <a:ext cx="864096" cy="288032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850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Elipse"/>
          <p:cNvSpPr/>
          <p:nvPr/>
        </p:nvSpPr>
        <p:spPr>
          <a:xfrm>
            <a:off x="4788024" y="3645024"/>
            <a:ext cx="86409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477924"/>
              </p:ext>
            </p:extLst>
          </p:nvPr>
        </p:nvGraphicFramePr>
        <p:xfrm>
          <a:off x="1463675" y="2119313"/>
          <a:ext cx="6472238" cy="3749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36119"/>
                <a:gridCol w="323611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Elemento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Descripción 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s-ES" dirty="0" err="1" smtClean="0"/>
                        <a:t>Ae</a:t>
                      </a:r>
                      <a:r>
                        <a:rPr lang="es-ES" dirty="0" smtClean="0"/>
                        <a:t>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ES" dirty="0" err="1" smtClean="0"/>
                        <a:t>Ai</a:t>
                      </a:r>
                      <a:r>
                        <a:rPr lang="es-ES" dirty="0" smtClean="0"/>
                        <a:t> </a:t>
                      </a:r>
                    </a:p>
                    <a:p>
                      <a:pPr marL="0" indent="0">
                        <a:buNone/>
                      </a:pPr>
                      <a:endParaRPr lang="es-ES" dirty="0" smtClean="0"/>
                    </a:p>
                    <a:p>
                      <a:pPr marL="0" indent="0">
                        <a:buNone/>
                      </a:pPr>
                      <a:r>
                        <a:rPr lang="es-ES" dirty="0" smtClean="0"/>
                        <a:t>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pPr marL="342900" indent="-342900">
                        <a:buAutoNum type="alphaLcParenR"/>
                      </a:pPr>
                      <a:r>
                        <a:rPr lang="es-ES" dirty="0" err="1" smtClean="0"/>
                        <a:t>Ea</a:t>
                      </a:r>
                      <a:endParaRPr lang="es-ES" dirty="0" smtClean="0"/>
                    </a:p>
                    <a:p>
                      <a:pPr marL="342900" indent="-342900">
                        <a:buAutoNum type="alphaLcParenR"/>
                      </a:pPr>
                      <a:r>
                        <a:rPr lang="es-ES" dirty="0" smtClean="0"/>
                        <a:t>Ei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s-ES" dirty="0" err="1" smtClean="0"/>
                        <a:t>Eo</a:t>
                      </a:r>
                      <a:r>
                        <a:rPr lang="es-ES" dirty="0" smtClean="0"/>
                        <a:t> 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s-ES" dirty="0" smtClean="0"/>
                        <a:t>Ei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s-ES" dirty="0" smtClean="0"/>
                        <a:t>Eu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s-ES" dirty="0" err="1" smtClean="0"/>
                        <a:t>Ue</a:t>
                      </a:r>
                      <a:endParaRPr lang="es-ES" dirty="0" smtClean="0"/>
                    </a:p>
                    <a:p>
                      <a:pPr marL="342900" indent="-342900">
                        <a:buAutoNum type="alphaLcParenR"/>
                      </a:pPr>
                      <a:r>
                        <a:rPr lang="es-ES" dirty="0" err="1" smtClean="0"/>
                        <a:t>Uo</a:t>
                      </a:r>
                      <a:endParaRPr lang="es-ES" dirty="0" smtClean="0"/>
                    </a:p>
                    <a:p>
                      <a:pPr marL="0" indent="0">
                        <a:buNone/>
                      </a:pPr>
                      <a:endParaRPr lang="es-ES" dirty="0" smtClean="0"/>
                    </a:p>
                    <a:p>
                      <a:pPr marL="0" indent="0">
                        <a:buNone/>
                      </a:pPr>
                      <a:endParaRPr lang="es-ES" dirty="0" smtClean="0"/>
                    </a:p>
                    <a:p>
                      <a:pPr marL="0" indent="0">
                        <a:buNone/>
                      </a:pPr>
                      <a:endParaRPr lang="es-ES" dirty="0" smtClean="0"/>
                    </a:p>
                    <a:p>
                      <a:pPr marL="342900" indent="-342900">
                        <a:buAutoNum type="alphaLcParenR"/>
                      </a:pP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1 Rectángulo"/>
          <p:cNvSpPr/>
          <p:nvPr/>
        </p:nvSpPr>
        <p:spPr>
          <a:xfrm>
            <a:off x="1619672" y="1124744"/>
            <a:ext cx="5760640" cy="504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smtClean="0">
                <a:solidFill>
                  <a:prstClr val="black"/>
                </a:solidFill>
              </a:rPr>
              <a:t>Relación 1 a 3                         </a:t>
            </a:r>
          </a:p>
          <a:p>
            <a:r>
              <a:rPr lang="es-ES" b="1" dirty="0" smtClean="0">
                <a:solidFill>
                  <a:prstClr val="black"/>
                </a:solidFill>
              </a:rPr>
              <a:t>Dos elementos                                    Siete </a:t>
            </a:r>
            <a:r>
              <a:rPr lang="es-ES" b="1" dirty="0">
                <a:solidFill>
                  <a:prstClr val="black"/>
                </a:solidFill>
              </a:rPr>
              <a:t>descripciones</a:t>
            </a:r>
          </a:p>
        </p:txBody>
      </p:sp>
      <p:sp>
        <p:nvSpPr>
          <p:cNvPr id="11" name="10 Elipse"/>
          <p:cNvSpPr/>
          <p:nvPr/>
        </p:nvSpPr>
        <p:spPr>
          <a:xfrm>
            <a:off x="4788024" y="3645024"/>
            <a:ext cx="864096" cy="288032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632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59632" y="908720"/>
            <a:ext cx="6399813" cy="4814349"/>
          </a:xfrm>
        </p:spPr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b="1" dirty="0" smtClean="0"/>
              <a:t>Opciones de respuesta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Cada opción de respuesta debe plantearse en forma ascendente:</a:t>
            </a:r>
          </a:p>
          <a:p>
            <a:pPr marL="0" indent="0" algn="ctr">
              <a:buNone/>
            </a:pPr>
            <a:endParaRPr lang="es-ES" dirty="0"/>
          </a:p>
          <a:p>
            <a:pPr marL="457200" indent="-457200" algn="ctr">
              <a:buAutoNum type="alphaLcParenR"/>
            </a:pPr>
            <a:r>
              <a:rPr lang="es-ES" dirty="0" smtClean="0"/>
              <a:t>1a, 2b, 3d</a:t>
            </a:r>
          </a:p>
          <a:p>
            <a:pPr marL="457200" indent="-457200" algn="ctr">
              <a:buAutoNum type="alphaLcParenR"/>
            </a:pPr>
            <a:r>
              <a:rPr lang="es-ES" dirty="0" smtClean="0"/>
              <a:t>1b, 2c, 3a</a:t>
            </a:r>
          </a:p>
          <a:p>
            <a:pPr marL="457200" indent="-457200" algn="ctr">
              <a:buAutoNum type="alphaLcParenR"/>
            </a:pPr>
            <a:r>
              <a:rPr lang="es-ES" dirty="0" smtClean="0"/>
              <a:t>1c, 2d, 3b</a:t>
            </a:r>
          </a:p>
          <a:p>
            <a:pPr marL="457200" indent="-457200" algn="ctr">
              <a:buAutoNum type="alphaLcParenR"/>
            </a:pPr>
            <a:r>
              <a:rPr lang="es-ES" dirty="0" smtClean="0"/>
              <a:t>1d, 2a, 3c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57997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667202"/>
          </a:xfrm>
        </p:spPr>
        <p:txBody>
          <a:bodyPr>
            <a:noAutofit/>
          </a:bodyPr>
          <a:lstStyle/>
          <a:p>
            <a:r>
              <a:rPr lang="es-ES" sz="2400" dirty="0" smtClean="0"/>
              <a:t>RELACIÓN DE COLUMNAS O ÍTEMES DE CORRESPONDENCIA</a:t>
            </a:r>
            <a:endParaRPr lang="es-E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71600" y="1628800"/>
            <a:ext cx="7272808" cy="409426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sz="2000" dirty="0" smtClean="0"/>
              <a:t>Cada columna debe tener un título en negritas, centrado y en singular, que identifique los elementos que contiene.</a:t>
            </a:r>
          </a:p>
          <a:p>
            <a:pPr algn="just"/>
            <a:r>
              <a:rPr lang="es-ES" sz="2000" dirty="0" smtClean="0"/>
              <a:t>La columna de la izquierda utiliza números y la columna de la derecha letras minúsculas.</a:t>
            </a:r>
          </a:p>
          <a:p>
            <a:pPr algn="just"/>
            <a:r>
              <a:rPr lang="es-ES" sz="2000" dirty="0" smtClean="0"/>
              <a:t>Todos los elementos de la columna izquierda deben relacionarse con el mismo número de descripciones de la columna de la derecha. Es decir , si el elemento 1 se relaciona con dos descripciones, todos los demás elementos deberán relacionarse con dos.</a:t>
            </a:r>
          </a:p>
          <a:p>
            <a:pPr algn="just"/>
            <a:r>
              <a:rPr lang="es-ES" sz="2000" dirty="0" smtClean="0"/>
              <a:t>La columna de la izquierda debe contener como mínimo dos elementos.</a:t>
            </a:r>
          </a:p>
          <a:p>
            <a:pPr algn="just"/>
            <a:r>
              <a:rPr lang="es-ES" sz="2000" dirty="0" smtClean="0"/>
              <a:t>Si solo existen dos elementos de la columna de la izquierda y se van a relacionar con una descripción de la columna derecha, esta debe tener un mínimo de tres elementos.</a:t>
            </a:r>
          </a:p>
          <a:p>
            <a:pPr algn="just"/>
            <a:r>
              <a:rPr lang="es-ES" sz="2000" dirty="0" smtClean="0"/>
              <a:t>Se sugiere incluir una descripción o concepto en la columna del lado derecho, siempre y cuando sea plausible.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76900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072066" y="0"/>
            <a:ext cx="2857520" cy="500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Reactivos </a:t>
            </a:r>
            <a:endParaRPr lang="es-ES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específicos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Distinguir entre evaluación y medición.</a:t>
            </a:r>
          </a:p>
          <a:p>
            <a:pPr algn="just"/>
            <a:r>
              <a:rPr lang="es-ES" dirty="0" smtClean="0"/>
              <a:t>Orientar a los profesores para la construcción de reactivos.</a:t>
            </a:r>
          </a:p>
          <a:p>
            <a:pPr algn="just"/>
            <a:r>
              <a:rPr lang="es-ES" dirty="0" smtClean="0"/>
              <a:t>Elaborar una rúbrica para la revisión y aceptación de los reactivos.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642910" y="928670"/>
            <a:ext cx="75724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endParaRPr lang="es-ES" dirty="0" smtClean="0"/>
          </a:p>
          <a:p>
            <a:pPr marL="342900" indent="-342900">
              <a:lnSpc>
                <a:spcPct val="150000"/>
              </a:lnSpc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97370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Documento"/>
          <p:cNvSpPr/>
          <p:nvPr/>
        </p:nvSpPr>
        <p:spPr>
          <a:xfrm>
            <a:off x="683568" y="1916832"/>
            <a:ext cx="7776864" cy="3384376"/>
          </a:xfrm>
          <a:prstGeom prst="flowChartDocumen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692696"/>
            <a:ext cx="7704856" cy="5030373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Complete la oración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sz="2000" dirty="0" smtClean="0"/>
              <a:t>La medición es un proceso _______ mediante una representación _______ de acuerdo con un_______ o regla de medida.</a:t>
            </a:r>
          </a:p>
          <a:p>
            <a:pPr marL="0" indent="0" algn="just">
              <a:buNone/>
            </a:pPr>
            <a:endParaRPr lang="es-ES" sz="2000" dirty="0"/>
          </a:p>
          <a:p>
            <a:pPr marL="457200" indent="-457200" algn="just">
              <a:buAutoNum type="alphaLcParenR"/>
            </a:pPr>
            <a:r>
              <a:rPr lang="es-ES" sz="2000" dirty="0" smtClean="0"/>
              <a:t>Descriptivo –numérica - instrumento</a:t>
            </a:r>
          </a:p>
          <a:p>
            <a:pPr marL="457200" indent="-457200" algn="just">
              <a:buAutoNum type="alphaLcParenR"/>
            </a:pPr>
            <a:r>
              <a:rPr lang="es-ES" sz="2000" dirty="0" smtClean="0"/>
              <a:t>Especulativo - objetiva – número</a:t>
            </a:r>
          </a:p>
          <a:p>
            <a:pPr marL="457200" indent="-457200" algn="just">
              <a:buAutoNum type="alphaLcParenR"/>
            </a:pPr>
            <a:r>
              <a:rPr lang="es-ES" sz="2000" dirty="0" smtClean="0"/>
              <a:t>Evaluativo – descriptiva -  instrumento</a:t>
            </a:r>
          </a:p>
          <a:p>
            <a:pPr marL="457200" indent="-457200" algn="just">
              <a:buAutoNum type="alphaLcParenR"/>
            </a:pPr>
            <a:r>
              <a:rPr lang="es-ES" sz="2000" dirty="0" smtClean="0"/>
              <a:t>inductivo- - objetiva - signo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51967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Documento"/>
          <p:cNvSpPr/>
          <p:nvPr/>
        </p:nvSpPr>
        <p:spPr>
          <a:xfrm>
            <a:off x="1475656" y="1556792"/>
            <a:ext cx="6408712" cy="4536504"/>
          </a:xfrm>
          <a:prstGeom prst="flowChartDocumen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523185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 smtClean="0"/>
              <a:t>Elección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63040" y="1484784"/>
            <a:ext cx="6196405" cy="423828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dirty="0" smtClean="0"/>
              <a:t> </a:t>
            </a:r>
            <a:r>
              <a:rPr lang="es-ES" sz="2000" dirty="0" smtClean="0"/>
              <a:t>Elige los grupos de seres vivos que pertenecen al reino </a:t>
            </a:r>
            <a:r>
              <a:rPr lang="es-ES" sz="2000" dirty="0" err="1" smtClean="0"/>
              <a:t>fungi</a:t>
            </a:r>
            <a:r>
              <a:rPr lang="es-ES" sz="2000" dirty="0" smtClean="0"/>
              <a:t>.</a:t>
            </a:r>
            <a:endParaRPr lang="es-ES" sz="2000" dirty="0"/>
          </a:p>
          <a:p>
            <a:pPr marL="457200" indent="-457200" algn="just">
              <a:buAutoNum type="arabicPeriod"/>
            </a:pPr>
            <a:r>
              <a:rPr lang="es-ES" sz="2000" dirty="0" smtClean="0"/>
              <a:t>Ascomicetos</a:t>
            </a:r>
          </a:p>
          <a:p>
            <a:pPr marL="457200" indent="-457200" algn="just">
              <a:buAutoNum type="arabicPeriod"/>
            </a:pPr>
            <a:r>
              <a:rPr lang="es-ES" sz="2000" dirty="0" err="1" smtClean="0"/>
              <a:t>Equicetos</a:t>
            </a:r>
            <a:endParaRPr lang="es-ES" sz="2000" dirty="0" smtClean="0"/>
          </a:p>
          <a:p>
            <a:pPr marL="457200" indent="-457200" algn="just">
              <a:buAutoNum type="arabicPeriod"/>
            </a:pPr>
            <a:r>
              <a:rPr lang="es-ES" sz="2000" dirty="0" err="1" smtClean="0"/>
              <a:t>Zigomicetos</a:t>
            </a:r>
            <a:endParaRPr lang="es-ES" sz="2000" dirty="0" smtClean="0"/>
          </a:p>
          <a:p>
            <a:pPr marL="457200" indent="-457200" algn="just">
              <a:buAutoNum type="arabicPeriod"/>
            </a:pPr>
            <a:r>
              <a:rPr lang="es-ES" sz="2000" dirty="0" smtClean="0"/>
              <a:t>Basidiomicetos</a:t>
            </a:r>
          </a:p>
          <a:p>
            <a:pPr marL="457200" indent="-457200" algn="just">
              <a:buAutoNum type="arabicPeriod"/>
            </a:pPr>
            <a:r>
              <a:rPr lang="es-ES" sz="2000" dirty="0" smtClean="0"/>
              <a:t>Licopodios </a:t>
            </a:r>
          </a:p>
          <a:p>
            <a:pPr marL="0" indent="0" algn="just">
              <a:buNone/>
            </a:pPr>
            <a:r>
              <a:rPr lang="es-ES" sz="2000" dirty="0" smtClean="0"/>
              <a:t>Opciones de respuesta</a:t>
            </a:r>
          </a:p>
          <a:p>
            <a:pPr marL="457200" indent="-457200" algn="just">
              <a:buAutoNum type="alphaLcParenR"/>
            </a:pPr>
            <a:r>
              <a:rPr lang="es-ES" sz="2000" dirty="0" smtClean="0"/>
              <a:t>1, 2, 4</a:t>
            </a:r>
          </a:p>
          <a:p>
            <a:pPr marL="457200" indent="-457200" algn="just">
              <a:buAutoNum type="alphaLcParenR"/>
            </a:pPr>
            <a:r>
              <a:rPr lang="es-ES" sz="2000" dirty="0" smtClean="0"/>
              <a:t>1, 3, 4</a:t>
            </a:r>
          </a:p>
          <a:p>
            <a:pPr marL="457200" indent="-457200" algn="just">
              <a:buAutoNum type="alphaLcParenR"/>
            </a:pPr>
            <a:r>
              <a:rPr lang="es-ES" sz="2000" dirty="0" smtClean="0"/>
              <a:t>2, 3, 5</a:t>
            </a:r>
          </a:p>
          <a:p>
            <a:pPr marL="457200" indent="-457200" algn="just">
              <a:buAutoNum type="alphaLcParenR"/>
            </a:pPr>
            <a:r>
              <a:rPr lang="es-ES" sz="2000" dirty="0" smtClean="0"/>
              <a:t>2, 4, 5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36393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667201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 smtClean="0"/>
              <a:t>Contexto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556792"/>
            <a:ext cx="6543829" cy="4166277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 smtClean="0"/>
              <a:t>Es un formato de ítem cuando el elaborar le asocia por lo menos cinco ítemes.</a:t>
            </a:r>
          </a:p>
          <a:p>
            <a:pPr marL="0" indent="0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 smtClean="0"/>
              <a:t>El contexto puede presentarse como un caso, un gráfico, un diagrama, una tabla, etc.</a:t>
            </a:r>
          </a:p>
          <a:p>
            <a:pPr marL="0" indent="0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 smtClean="0"/>
              <a:t>Cada uno de los ítemes puede expresarse en cualquier formato: relación de columna, elección.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743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srgbClr val="465E9C"/>
                </a:solidFill>
              </a:rPr>
              <a:t>agp</a:t>
            </a:r>
            <a:endParaRPr lang="es-ES">
              <a:solidFill>
                <a:srgbClr val="465E9C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0E98-166C-4750-808D-0497E3214185}" type="slidenum">
              <a:rPr lang="es-ES" smtClean="0">
                <a:solidFill>
                  <a:srgbClr val="465E9C"/>
                </a:solidFill>
              </a:rPr>
              <a:pPr/>
              <a:t>63</a:t>
            </a:fld>
            <a:endParaRPr lang="es-ES">
              <a:solidFill>
                <a:srgbClr val="465E9C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076056" y="0"/>
            <a:ext cx="280831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prstClr val="black"/>
                </a:solidFill>
              </a:rPr>
              <a:t>REACTIVOS</a:t>
            </a:r>
            <a:endParaRPr lang="es-ES" dirty="0">
              <a:solidFill>
                <a:prstClr val="black"/>
              </a:solidFill>
            </a:endParaRPr>
          </a:p>
        </p:txBody>
      </p:sp>
      <p:pic>
        <p:nvPicPr>
          <p:cNvPr id="7" name="6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369332"/>
            <a:ext cx="7920880" cy="615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>
                <a:solidFill>
                  <a:srgbClr val="465E9C"/>
                </a:solidFill>
              </a:rPr>
              <a:t>agp</a:t>
            </a:r>
            <a:endParaRPr lang="es-ES">
              <a:solidFill>
                <a:srgbClr val="465E9C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0E98-166C-4750-808D-0497E3214185}" type="slidenum">
              <a:rPr lang="es-ES" smtClean="0">
                <a:solidFill>
                  <a:srgbClr val="465E9C"/>
                </a:solidFill>
              </a:rPr>
              <a:pPr/>
              <a:t>64</a:t>
            </a:fld>
            <a:endParaRPr lang="es-ES">
              <a:solidFill>
                <a:srgbClr val="465E9C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076056" y="0"/>
            <a:ext cx="280831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prstClr val="black"/>
                </a:solidFill>
              </a:rPr>
              <a:t>REACTIVOS</a:t>
            </a:r>
            <a:endParaRPr lang="es-ES" dirty="0">
              <a:solidFill>
                <a:prstClr val="black"/>
              </a:solidFill>
            </a:endParaRPr>
          </a:p>
        </p:txBody>
      </p:sp>
      <p:pic>
        <p:nvPicPr>
          <p:cNvPr id="7" name="6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369332"/>
            <a:ext cx="7992888" cy="608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8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Gracias al INEVAL por permitirme utilizar su Manual  «</a:t>
            </a:r>
            <a:r>
              <a:rPr lang="es-ES" b="1" dirty="0" smtClean="0"/>
              <a:t>Elaboración de ítems </a:t>
            </a:r>
            <a:r>
              <a:rPr lang="es-ES" dirty="0" smtClean="0"/>
              <a:t>de opción múltiple».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5076056" y="0"/>
            <a:ext cx="280831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prstClr val="black"/>
                </a:solidFill>
              </a:rPr>
              <a:t>REACTIVOS</a:t>
            </a:r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79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Bibliografía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 err="1" smtClean="0"/>
              <a:t>López,A</a:t>
            </a:r>
            <a:r>
              <a:rPr lang="es-ES" dirty="0" smtClean="0"/>
              <a:t>.; Sánchez,H.;</a:t>
            </a:r>
            <a:r>
              <a:rPr lang="es-ES" dirty="0" err="1" smtClean="0"/>
              <a:t>Espinozsa,J</a:t>
            </a:r>
            <a:r>
              <a:rPr lang="es-ES" dirty="0" smtClean="0"/>
              <a:t>.; Carmona, M.; </a:t>
            </a:r>
            <a:r>
              <a:rPr lang="es-ES" b="1" i="1" dirty="0" smtClean="0"/>
              <a:t>et al</a:t>
            </a:r>
            <a:r>
              <a:rPr lang="es-ES" dirty="0" smtClean="0"/>
              <a:t>. (2003).</a:t>
            </a:r>
            <a:r>
              <a:rPr lang="es-ES" b="1" i="1" dirty="0" smtClean="0"/>
              <a:t>Elaboración de ítems de opción múltiple.</a:t>
            </a:r>
            <a:r>
              <a:rPr lang="es-ES" dirty="0" smtClean="0"/>
              <a:t> Instituto Nacional de Evaluación Educativa. Quito, Ecuador.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715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 algn="just">
              <a:buNone/>
            </a:pPr>
            <a:r>
              <a:rPr lang="es-ES" sz="4000" b="1" dirty="0" smtClean="0"/>
              <a:t>¿Qué debo conocer o saber antes de la elaboración de reactivos?</a:t>
            </a:r>
          </a:p>
          <a:p>
            <a:pPr marL="68580" indent="0" fontAlgn="t">
              <a:buNone/>
            </a:pPr>
            <a:endParaRPr lang="es-ES" sz="4000" dirty="0"/>
          </a:p>
          <a:p>
            <a:pPr marL="68580" indent="0" algn="just">
              <a:buNone/>
            </a:pPr>
            <a:endParaRPr lang="es-ES" sz="4000" b="1" dirty="0"/>
          </a:p>
        </p:txBody>
      </p:sp>
      <p:sp>
        <p:nvSpPr>
          <p:cNvPr id="6" name="5 Rectángulo"/>
          <p:cNvSpPr/>
          <p:nvPr/>
        </p:nvSpPr>
        <p:spPr>
          <a:xfrm>
            <a:off x="5072066" y="0"/>
            <a:ext cx="2857520" cy="500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Reactivos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673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764704"/>
            <a:ext cx="6777317" cy="5400600"/>
          </a:xfrm>
        </p:spPr>
        <p:txBody>
          <a:bodyPr>
            <a:normAutofit fontScale="25000" lnSpcReduction="20000"/>
          </a:bodyPr>
          <a:lstStyle/>
          <a:p>
            <a:endParaRPr lang="es-ES" sz="7200" dirty="0" smtClean="0"/>
          </a:p>
          <a:p>
            <a:pPr algn="just"/>
            <a:r>
              <a:rPr lang="es-ES" sz="8000" b="1" dirty="0" smtClean="0"/>
              <a:t>Perfil de </a:t>
            </a:r>
            <a:r>
              <a:rPr lang="es-ES" sz="8000" b="1" dirty="0"/>
              <a:t>e</a:t>
            </a:r>
            <a:r>
              <a:rPr lang="es-ES" sz="8000" b="1" dirty="0" smtClean="0"/>
              <a:t>greso de la carrera</a:t>
            </a:r>
          </a:p>
          <a:p>
            <a:pPr marL="68580" indent="0" algn="just">
              <a:buNone/>
            </a:pPr>
            <a:endParaRPr lang="es-ES" sz="8000" b="1" dirty="0"/>
          </a:p>
          <a:p>
            <a:pPr algn="just"/>
            <a:r>
              <a:rPr lang="es-ES" sz="8000" b="1" dirty="0"/>
              <a:t>Conocimiento claro de los resultados de aprendizaje por nivel y de la carrera</a:t>
            </a:r>
            <a:r>
              <a:rPr lang="es-ES" sz="8000" b="1" dirty="0" smtClean="0"/>
              <a:t>.</a:t>
            </a:r>
          </a:p>
          <a:p>
            <a:pPr algn="just"/>
            <a:endParaRPr lang="es-ES" sz="8000" b="1" dirty="0"/>
          </a:p>
          <a:p>
            <a:pPr algn="just"/>
            <a:r>
              <a:rPr lang="es-ES" sz="8000" b="1" dirty="0" smtClean="0"/>
              <a:t>Ámbitos o contextos  de actuación del </a:t>
            </a:r>
            <a:r>
              <a:rPr lang="es-ES" sz="8000" b="1" dirty="0" smtClean="0"/>
              <a:t>profesional.</a:t>
            </a:r>
            <a:endParaRPr lang="es-ES" sz="8000" b="1" dirty="0" smtClean="0"/>
          </a:p>
          <a:p>
            <a:pPr algn="just"/>
            <a:endParaRPr lang="es-ES" sz="8000" b="1" dirty="0"/>
          </a:p>
          <a:p>
            <a:pPr algn="just"/>
            <a:r>
              <a:rPr lang="es-ES" sz="8000" b="1" dirty="0" smtClean="0"/>
              <a:t>Pleno conocimiento de los resultados de aprendizaje de la asignatura a mi cargo.</a:t>
            </a:r>
          </a:p>
          <a:p>
            <a:pPr algn="just"/>
            <a:endParaRPr lang="es-ES" sz="8000" b="1" dirty="0" smtClean="0"/>
          </a:p>
          <a:p>
            <a:pPr algn="just"/>
            <a:r>
              <a:rPr lang="es-ES" sz="8000" b="1" dirty="0" smtClean="0"/>
              <a:t>Distinguir evaluación y </a:t>
            </a:r>
            <a:r>
              <a:rPr lang="es-ES" sz="8000" b="1" dirty="0" smtClean="0"/>
              <a:t>medición.</a:t>
            </a:r>
            <a:endParaRPr lang="es-ES" sz="8000" b="1" dirty="0" smtClean="0"/>
          </a:p>
          <a:p>
            <a:pPr algn="just"/>
            <a:endParaRPr lang="es-ES" sz="8000" dirty="0" smtClean="0"/>
          </a:p>
          <a:p>
            <a:pPr algn="just"/>
            <a:r>
              <a:rPr lang="es-ES" sz="8000" dirty="0" smtClean="0"/>
              <a:t>Distinguir objetivos, competencias y </a:t>
            </a:r>
            <a:r>
              <a:rPr lang="es-ES" sz="8000" b="1" dirty="0" smtClean="0"/>
              <a:t>resultados de aprendizaje</a:t>
            </a:r>
          </a:p>
          <a:p>
            <a:pPr algn="just"/>
            <a:endParaRPr lang="es-ES" sz="8000" b="1" dirty="0" smtClean="0"/>
          </a:p>
          <a:p>
            <a:pPr algn="just"/>
            <a:r>
              <a:rPr lang="es-ES" sz="8000" b="1" dirty="0" smtClean="0"/>
              <a:t>Saber elegir los instrumentos apropiados de evaluación</a:t>
            </a:r>
          </a:p>
          <a:p>
            <a:pPr algn="just"/>
            <a:endParaRPr lang="es-ES" sz="6200" b="1" dirty="0" smtClean="0"/>
          </a:p>
          <a:p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93895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¿QUÉ ES EVALUACIÓN?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1916833"/>
            <a:ext cx="7200916" cy="2664296"/>
          </a:xfrm>
        </p:spPr>
        <p:txBody>
          <a:bodyPr>
            <a:normAutofit/>
          </a:bodyPr>
          <a:lstStyle/>
          <a:p>
            <a:pPr algn="just"/>
            <a:r>
              <a:rPr lang="es-ES" sz="2000" dirty="0">
                <a:solidFill>
                  <a:schemeClr val="tx1"/>
                </a:solidFill>
              </a:rPr>
              <a:t>Proceso de identificar, obtener y proporcionar información útil y descriptiva, acerca del valor y el mérito de las metas, la planificación, la realización y el impacto de un objeto determinado con el fin de servir de guía para la toma de decisiones, solucionar los problemas de responsabilidad y promover la comprensión de los fenómenos implicados. (</a:t>
            </a:r>
            <a:r>
              <a:rPr lang="es-ES" sz="2000" dirty="0" err="1">
                <a:solidFill>
                  <a:schemeClr val="tx1"/>
                </a:solidFill>
              </a:rPr>
              <a:t>Stufflebeam</a:t>
            </a:r>
            <a:r>
              <a:rPr lang="es-ES" sz="2000" dirty="0">
                <a:solidFill>
                  <a:schemeClr val="tx1"/>
                </a:solidFill>
              </a:rPr>
              <a:t> y Shinkfield,1987</a:t>
            </a:r>
            <a:r>
              <a:rPr lang="es-E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68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1276</TotalTime>
  <Words>3448</Words>
  <Application>Microsoft Office PowerPoint</Application>
  <PresentationFormat>Presentación en pantalla (4:3)</PresentationFormat>
  <Paragraphs>670</Paragraphs>
  <Slides>66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66</vt:i4>
      </vt:variant>
    </vt:vector>
  </HeadingPairs>
  <TitlesOfParts>
    <vt:vector size="68" baseType="lpstr">
      <vt:lpstr>Chincheta</vt:lpstr>
      <vt:lpstr>1_Chincheta</vt:lpstr>
      <vt:lpstr>ELABORACIÓN DE REACTIVOS </vt:lpstr>
      <vt:lpstr>Presentación de PowerPoint</vt:lpstr>
      <vt:lpstr>Presentación de PowerPoint</vt:lpstr>
      <vt:lpstr>JORNADA DE TRABAJO</vt:lpstr>
      <vt:lpstr>Objetivo general </vt:lpstr>
      <vt:lpstr>Objetivos específicos</vt:lpstr>
      <vt:lpstr>Presentación de PowerPoint</vt:lpstr>
      <vt:lpstr>Presentación de PowerPoint</vt:lpstr>
      <vt:lpstr>¿QUÉ ES EVALUACIÓN?</vt:lpstr>
      <vt:lpstr>Presentación de PowerPoint</vt:lpstr>
      <vt:lpstr>Presentación de PowerPoint</vt:lpstr>
      <vt:lpstr>MEDICIÓN</vt:lpstr>
      <vt:lpstr>EVALUACIÓN  CONTEXTUALIZANDO</vt:lpstr>
      <vt:lpstr>Presentación de PowerPoint</vt:lpstr>
      <vt:lpstr>Ejemplo de competencia</vt:lpstr>
      <vt:lpstr>Redacción de competencias</vt:lpstr>
      <vt:lpstr>RESULTADO DE APRENDIZAJE</vt:lpstr>
      <vt:lpstr>Objetivo:</vt:lpstr>
      <vt:lpstr>¿Qué debo considerar en la elaboración de un reactivo?</vt:lpstr>
      <vt:lpstr>Presentación de PowerPoint</vt:lpstr>
      <vt:lpstr>Presentación de PowerPoint</vt:lpstr>
      <vt:lpstr>Presentación de PowerPoint</vt:lpstr>
      <vt:lpstr>Presentación de PowerPoint</vt:lpstr>
      <vt:lpstr>Componentes del ítem de opción múltiple</vt:lpstr>
      <vt:lpstr>¿Qué debo considerar en la elaboración de un reactivo?</vt:lpstr>
      <vt:lpstr>Presentación de PowerPoint</vt:lpstr>
      <vt:lpstr>ELABORACIÓN DE REACTIVOS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RELACIÓN DE COLUMNAS O ÍTEMES DE CORRESPONDENCIA</vt:lpstr>
      <vt:lpstr>Presentación de PowerPoint</vt:lpstr>
      <vt:lpstr>Elección </vt:lpstr>
      <vt:lpstr>Contexto </vt:lpstr>
      <vt:lpstr>Presentación de PowerPoint</vt:lpstr>
      <vt:lpstr>Presentación de PowerPoint</vt:lpstr>
      <vt:lpstr>Presentación de PowerPoint</vt:lpstr>
      <vt:lpstr>Bibliografía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NIVELACIÓN GENERAL</dc:title>
  <dc:creator>Alemania Gonzalez</dc:creator>
  <cp:lastModifiedBy>Hp</cp:lastModifiedBy>
  <cp:revision>105</cp:revision>
  <dcterms:created xsi:type="dcterms:W3CDTF">2012-11-30T16:20:20Z</dcterms:created>
  <dcterms:modified xsi:type="dcterms:W3CDTF">2014-06-24T12:48:01Z</dcterms:modified>
</cp:coreProperties>
</file>