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52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06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56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72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84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7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24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241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85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15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0E5E-901F-4E6D-8209-4176B9A639FC}" type="datetimeFigureOut">
              <a:rPr lang="es-EC" smtClean="0"/>
              <a:t>16/11/2014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9DE3-1669-4232-B2CE-9649BB2FAE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78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88472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C" sz="2800" dirty="0" smtClean="0">
                <a:latin typeface="Arial Black" panose="020B0A04020102020204" pitchFamily="34" charset="0"/>
              </a:rPr>
              <a:t>UNIVERSIDAD TÉCNICA DE MACHALA</a:t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FACULTAD DE CIENCIAS SOCIALES</a:t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Ing. Amarilis Borja</a:t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VICERRECTORA ACADÉMICA</a:t>
            </a:r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Ing. Oscar Riofrío</a:t>
            </a:r>
            <a: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DELEGADO PARA ASUNTOS ACADÉMICOS </a:t>
            </a:r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SEMINARIO DE CAPACITACIÓN DOCENTE</a:t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EVALUACIÓN POR COMPETENCIAS</a:t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endParaRPr lang="es-EC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8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pPr algn="ctr"/>
            <a:r>
              <a:rPr lang="es-CO" altLang="es-EC" sz="2800" dirty="0">
                <a:solidFill>
                  <a:prstClr val="black"/>
                </a:solidFill>
                <a:latin typeface="Arial Black" panose="020B0A04020102020204" pitchFamily="34" charset="0"/>
              </a:rPr>
              <a:t>Ejemplo de competencia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  <a:blipFill>
            <a:blip r:embed="rId2"/>
            <a:tile tx="0" ty="0" sx="100000" sy="100000" flip="none" algn="tl"/>
          </a:blipFill>
          <a:ln w="38100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C" sz="2400" b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¿</a:t>
            </a:r>
            <a:r>
              <a:rPr lang="es-ES" altLang="es-EC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 crear proyectos sociales o empresariales que resuelvan los problemas de forma sistémica y que se sostengan en el tiempo afrontando las dificultades con base en el proyecto ético de vida?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C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lvl="0" indent="-347472" algn="just" eaLnBrk="0" fontAlgn="base" hangingPunct="0">
              <a:spcBef>
                <a:spcPts val="0"/>
              </a:spcBef>
            </a:pPr>
            <a:r>
              <a:rPr lang="es-ES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Competencia</a:t>
            </a:r>
            <a:r>
              <a:rPr lang="es-ES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s-ES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Emprendimiento</a:t>
            </a:r>
          </a:p>
          <a:p>
            <a:pPr marL="0" lvl="0" indent="0" algn="just" eaLnBrk="0" fontAlgn="base" hangingPunct="0">
              <a:spcBef>
                <a:spcPts val="0"/>
              </a:spcBef>
              <a:buNone/>
            </a:pPr>
            <a:endParaRPr lang="es-EC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7472" lvl="0" indent="-347472" algn="just" eaLnBrk="0" fontAlgn="base" hangingPunct="0">
              <a:spcBef>
                <a:spcPts val="0"/>
              </a:spcBef>
            </a:pPr>
            <a:r>
              <a:rPr lang="es-ES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Emprender </a:t>
            </a:r>
            <a:r>
              <a:rPr lang="es-ES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proyectos creativos e innovadores, que contribuyan a identificar, plantear y resolver los problemas sociales y productivos , con base en metodologías sistémicas, que tengan en cuenta el contexto, de acuerdo con un determinado enfoque y metodología de investigación.</a:t>
            </a:r>
            <a:endParaRPr lang="es-EC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6263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2800" dirty="0">
                <a:latin typeface="Arial Black" panose="020B0A04020102020204" pitchFamily="34" charset="0"/>
              </a:rPr>
              <a:t>DIFERENCIA ENTRE EVALUAR UN CONCEPTO Y </a:t>
            </a:r>
            <a:r>
              <a:rPr lang="es-EC" sz="2800" dirty="0" smtClean="0">
                <a:latin typeface="Arial Black" panose="020B0A04020102020204" pitchFamily="34" charset="0"/>
              </a:rPr>
              <a:t>EVALUAR </a:t>
            </a:r>
            <a:r>
              <a:rPr lang="es-EC" sz="2800" dirty="0">
                <a:latin typeface="Arial Black" panose="020B0A04020102020204" pitchFamily="34" charset="0"/>
              </a:rPr>
              <a:t>UNA COMPETENCIA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  <a:ln w="57150"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competencia puede requerir de la comprensión de varios conceptos para poder consolidarse, por lo tanto el </a:t>
            </a:r>
            <a:r>
              <a:rPr lang="es-EC" b="1" u="sng" dirty="0">
                <a:latin typeface="Arial" panose="020B0604020202020204" pitchFamily="34" charset="0"/>
                <a:cs typeface="Arial" panose="020B0604020202020204" pitchFamily="34" charset="0"/>
              </a:rPr>
              <a:t>concepto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se evalúa desde sus niveles de </a:t>
            </a:r>
            <a:r>
              <a:rPr lang="es-EC" u="sng" dirty="0">
                <a:latin typeface="Arial" panose="020B0604020202020204" pitchFamily="34" charset="0"/>
                <a:cs typeface="Arial" panose="020B0604020202020204" pitchFamily="34" charset="0"/>
              </a:rPr>
              <a:t>comprensión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, esto es, desde la capacidad para </a:t>
            </a:r>
            <a:r>
              <a:rPr lang="es-EC" u="sng" dirty="0">
                <a:latin typeface="Arial" panose="020B0604020202020204" pitchFamily="34" charset="0"/>
                <a:cs typeface="Arial" panose="020B0604020202020204" pitchFamily="34" charset="0"/>
              </a:rPr>
              <a:t>comunicarse, argumentar y aplicar 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y  la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competencia académica </a:t>
            </a: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desde la capacidad de fundamentar un </a:t>
            </a:r>
            <a:r>
              <a:rPr lang="es-EC" b="1" u="sng" dirty="0">
                <a:latin typeface="Arial" panose="020B0604020202020204" pitchFamily="34" charset="0"/>
                <a:cs typeface="Arial" panose="020B0604020202020204" pitchFamily="34" charset="0"/>
              </a:rPr>
              <a:t>saber hacer en un contexto específico.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914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699246"/>
          </a:xfrm>
        </p:spPr>
        <p:txBody>
          <a:bodyPr>
            <a:normAutofit fontScale="90000"/>
          </a:bodyPr>
          <a:lstStyle/>
          <a:p>
            <a:pPr algn="ctr"/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Paso </a:t>
            </a:r>
            <a:r>
              <a:rPr lang="es-EC" sz="2800" dirty="0">
                <a:latin typeface="Arial Black" panose="020B0A04020102020204" pitchFamily="34" charset="0"/>
              </a:rPr>
              <a:t>2</a:t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>¿Para qué evaluar?</a:t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513294"/>
          </a:xfrm>
          <a:blipFill>
            <a:blip r:embed="rId2"/>
            <a:tile tx="0" ty="0" sx="100000" sy="100000" flip="none" algn="tl"/>
          </a:blipFill>
          <a:ln w="57150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C" dirty="0">
                <a:latin typeface="Arial Black" panose="020B0A04020102020204" pitchFamily="34" charset="0"/>
              </a:rPr>
              <a:t>Respuesta: </a:t>
            </a:r>
            <a:r>
              <a:rPr lang="es-EC" dirty="0" smtClean="0">
                <a:latin typeface="Arial Black" panose="020B0A04020102020204" pitchFamily="34" charset="0"/>
              </a:rPr>
              <a:t>para </a:t>
            </a:r>
            <a:r>
              <a:rPr lang="es-EC" dirty="0">
                <a:latin typeface="Arial Black" panose="020B0A04020102020204" pitchFamily="34" charset="0"/>
              </a:rPr>
              <a:t>formar </a:t>
            </a:r>
            <a:r>
              <a:rPr lang="es-EC" dirty="0" smtClean="0">
                <a:latin typeface="Arial Black" panose="020B0A04020102020204" pitchFamily="34" charset="0"/>
              </a:rPr>
              <a:t>integralmente</a:t>
            </a:r>
          </a:p>
          <a:p>
            <a:pPr marL="0" indent="0" algn="ctr">
              <a:buNone/>
            </a:pPr>
            <a:endParaRPr lang="es-EC" dirty="0" smtClean="0">
              <a:latin typeface="Arial Black" panose="020B0A04020102020204" pitchFamily="34" charset="0"/>
            </a:endParaRPr>
          </a:p>
          <a:p>
            <a:r>
              <a:rPr lang="es-EC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Fortalecer la habilidad de la </a:t>
            </a:r>
            <a:r>
              <a:rPr lang="es-EC" b="1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metacognición</a:t>
            </a:r>
            <a:r>
              <a:rPr lang="es-EC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 en los estudiantes</a:t>
            </a:r>
          </a:p>
          <a:p>
            <a:pPr marL="0" indent="0">
              <a:buNone/>
            </a:pPr>
            <a:endParaRPr lang="es-EC" b="1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b="1" dirty="0">
                <a:latin typeface="Arial Black" panose="020B0A04020102020204" pitchFamily="34" charset="0"/>
                <a:cs typeface="Arial" panose="020B0604020202020204" pitchFamily="34" charset="0"/>
              </a:rPr>
              <a:t>Buscar que los estudiantes tomen consciencia de sus logros y aspectos a mejorar en </a:t>
            </a:r>
            <a:r>
              <a:rPr lang="es-CO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el emprendimiento</a:t>
            </a:r>
          </a:p>
          <a:p>
            <a:pPr lvl="0" algn="just"/>
            <a:endParaRPr lang="es-CO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b="1" dirty="0">
                <a:latin typeface="Arial Black" panose="020B0A04020102020204" pitchFamily="34" charset="0"/>
                <a:cs typeface="Arial" panose="020B0604020202020204" pitchFamily="34" charset="0"/>
              </a:rPr>
              <a:t>Buscar que los estudiantes mejoren efectivamente en su desempeño como </a:t>
            </a:r>
            <a:r>
              <a:rPr lang="es-CO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emprendedores</a:t>
            </a:r>
          </a:p>
          <a:p>
            <a:pPr lvl="0" algn="just"/>
            <a:endParaRPr lang="es-CO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b="1" dirty="0">
                <a:latin typeface="Arial Black" panose="020B0A04020102020204" pitchFamily="34" charset="0"/>
                <a:cs typeface="Arial" panose="020B0604020202020204" pitchFamily="34" charset="0"/>
              </a:rPr>
              <a:t>Que los estudiantes comprendan cómo pueden  contribuir a resolver los grandes problemas humanos </a:t>
            </a:r>
            <a:r>
              <a:rPr lang="es-CO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desde el emprendimiento </a:t>
            </a:r>
            <a:endParaRPr lang="es-CO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2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7919"/>
            <a:ext cx="10515600" cy="524434"/>
          </a:xfrm>
        </p:spPr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Paso 3 ¿Con </a:t>
            </a:r>
            <a: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qué criterios?</a:t>
            </a:r>
            <a:b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28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28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28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28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2671" y="874060"/>
            <a:ext cx="10515600" cy="5365376"/>
          </a:xfr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altLang="es-EC" sz="2500" dirty="0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+mj-cs"/>
              </a:rPr>
              <a:t>Respuesta: Resultados esperados en la </a:t>
            </a:r>
            <a:r>
              <a:rPr lang="es-CO" altLang="es-EC" sz="2500" dirty="0" smtClean="0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+mj-cs"/>
              </a:rPr>
              <a:t>competencia</a:t>
            </a:r>
          </a:p>
          <a:p>
            <a:pPr marL="0" indent="0" algn="ctr">
              <a:buNone/>
            </a:pPr>
            <a:r>
              <a:rPr lang="es-CO" altLang="es-EC" sz="2500" b="1" dirty="0" smtClean="0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+mj-cs"/>
              </a:rPr>
              <a:t>PAUTAS PARA ESTABLECER LOS CRITERIOS</a:t>
            </a:r>
          </a:p>
          <a:p>
            <a:pPr marL="0" indent="0" algn="ctr">
              <a:buNone/>
            </a:pPr>
            <a:endParaRPr lang="es-CO" altLang="es-EC" sz="2500" dirty="0" smtClean="0">
              <a:solidFill>
                <a:srgbClr val="333399"/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b="1" dirty="0" smtClean="0">
                <a:solidFill>
                  <a:srgbClr val="333399"/>
                </a:solidFill>
                <a:latin typeface="Corbel" panose="020B0503020204020204" pitchFamily="34" charset="0"/>
              </a:rPr>
              <a:t>Saberes                    </a:t>
            </a:r>
            <a:r>
              <a:rPr lang="es-CO" altLang="es-EC" sz="2400" b="1" dirty="0">
                <a:solidFill>
                  <a:srgbClr val="333399"/>
                </a:solidFill>
                <a:latin typeface="Corbel" panose="020B0503020204020204" pitchFamily="34" charset="0"/>
              </a:rPr>
              <a:t>Los criterios deben abordar los diferentes saberes de la </a:t>
            </a:r>
            <a:r>
              <a:rPr lang="es-CO" altLang="es-EC" sz="2400" b="1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b="1" dirty="0">
                <a:solidFill>
                  <a:srgbClr val="333399"/>
                </a:solidFill>
                <a:latin typeface="Corbel" panose="020B0503020204020204" pitchFamily="34" charset="0"/>
              </a:rPr>
              <a:t> </a:t>
            </a:r>
            <a:r>
              <a:rPr lang="es-CO" altLang="es-EC" sz="2400" b="1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competencia en lo posible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b="1" dirty="0" smtClean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Comparación          </a:t>
            </a:r>
            <a:r>
              <a:rPr lang="es-CO" altLang="es-EC" sz="2400" dirty="0">
                <a:solidFill>
                  <a:srgbClr val="333399"/>
                </a:solidFill>
                <a:latin typeface="Corbel" panose="020B0503020204020204" pitchFamily="34" charset="0"/>
              </a:rPr>
              <a:t>Los criterios deben comparar un qué con una condición de </a:t>
            </a: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dirty="0">
                <a:solidFill>
                  <a:srgbClr val="333399"/>
                </a:solidFill>
                <a:latin typeface="Corbel" panose="020B0503020204020204" pitchFamily="34" charset="0"/>
              </a:rPr>
              <a:t> </a:t>
            </a: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referencia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Claridad</a:t>
            </a:r>
            <a:r>
              <a:rPr lang="es-CO" altLang="es-EC" sz="2400" dirty="0">
                <a:solidFill>
                  <a:srgbClr val="333399"/>
                </a:solidFill>
                <a:latin typeface="Corbel" panose="020B0503020204020204" pitchFamily="34" charset="0"/>
              </a:rPr>
              <a:t> </a:t>
            </a: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Los </a:t>
            </a:r>
            <a:r>
              <a:rPr lang="es-CO" altLang="es-EC" sz="2400" dirty="0">
                <a:solidFill>
                  <a:srgbClr val="333399"/>
                </a:solidFill>
                <a:latin typeface="Corbel" panose="020B0503020204020204" pitchFamily="34" charset="0"/>
              </a:rPr>
              <a:t>criterios deben ser fácilmente comprensibles y </a:t>
            </a: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claros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Pertinencia              Los </a:t>
            </a:r>
            <a:r>
              <a:rPr lang="es-CO" altLang="es-EC" sz="2400" dirty="0">
                <a:solidFill>
                  <a:srgbClr val="333399"/>
                </a:solidFill>
                <a:latin typeface="Corbel" panose="020B0503020204020204" pitchFamily="34" charset="0"/>
              </a:rPr>
              <a:t>criterios deben ser pertinentes al desempeño profesional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4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idóneo</a:t>
            </a: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b="1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400" b="1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47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EC" sz="2800" dirty="0">
                <a:solidFill>
                  <a:srgbClr val="3333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Ejemplo de </a:t>
            </a:r>
            <a:r>
              <a:rPr lang="es-CO" altLang="es-EC" sz="2800" i="1" dirty="0">
                <a:solidFill>
                  <a:srgbClr val="3333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criterios</a:t>
            </a:r>
            <a:r>
              <a:rPr lang="es-CO" altLang="es-EC" sz="2800" dirty="0">
                <a:solidFill>
                  <a:srgbClr val="3333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en la competencia de emprendimiento: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4364"/>
            <a:ext cx="10515600" cy="5325035"/>
          </a:xfrm>
        </p:spPr>
        <p:txBody>
          <a:bodyPr>
            <a:normAutofit/>
          </a:bodyPr>
          <a:lstStyle/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dirty="0">
                <a:solidFill>
                  <a:prstClr val="black"/>
                </a:solidFill>
                <a:latin typeface="Arial" panose="020B0604020202020204" pitchFamily="34" charset="0"/>
              </a:rPr>
              <a:t>1.1 Tiene retos personales en campo del emprendimiento, los cuales son coherentes con sus valores, las oportunidades del medio y su proyecto ético de vida.</a:t>
            </a:r>
            <a:endParaRPr lang="es-CO" altLang="es-EC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dirty="0">
                <a:solidFill>
                  <a:prstClr val="black"/>
                </a:solidFill>
                <a:latin typeface="Arial" panose="020B0604020202020204" pitchFamily="34" charset="0"/>
              </a:rPr>
              <a:t> </a:t>
            </a:r>
            <a:endParaRPr lang="es-CO" altLang="es-EC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dirty="0">
                <a:solidFill>
                  <a:prstClr val="black"/>
                </a:solidFill>
                <a:latin typeface="Arial" panose="020B0604020202020204" pitchFamily="34" charset="0"/>
              </a:rPr>
              <a:t>1.2 Argumenta de forma clara, coherente y pertinente su idea de proyecto, y sabe ofrecerlo a las personas y organizaciones a través de una estrategia pertinente.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C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C" dirty="0">
                <a:solidFill>
                  <a:prstClr val="black"/>
                </a:solidFill>
                <a:latin typeface="Arial" panose="020B0604020202020204" pitchFamily="34" charset="0"/>
              </a:rPr>
              <a:t>1.3 Crea o adapta un proyecto de emprendimiento en el campo social o empresarial cuyas metas, estrategias y planificación de recursos son coherentes entre sí, y responden a un reto o problema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55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CO" altLang="es-EC" sz="3200" dirty="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Paso 4 ¿Con </a:t>
            </a:r>
            <a: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qué evidencias?</a:t>
            </a:r>
            <a:br>
              <a:rPr lang="es-CO" altLang="es-EC" sz="320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593977"/>
          </a:xfrm>
          <a:ln w="571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CO" altLang="es-EC" dirty="0">
                <a:solidFill>
                  <a:srgbClr val="333399"/>
                </a:solidFill>
                <a:latin typeface="Arial" panose="020B0604020202020204" pitchFamily="34" charset="0"/>
              </a:rPr>
              <a:t>Respuesta: Pruebas concretas de aprendizaje que presentan los </a:t>
            </a:r>
            <a:r>
              <a:rPr lang="es-CO" altLang="es-EC" dirty="0" smtClean="0">
                <a:solidFill>
                  <a:srgbClr val="333399"/>
                </a:solidFill>
                <a:latin typeface="Arial" panose="020B0604020202020204" pitchFamily="34" charset="0"/>
              </a:rPr>
              <a:t>estudiantes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CO" altLang="es-EC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CO" altLang="es-EC" dirty="0" smtClean="0">
                <a:solidFill>
                  <a:srgbClr val="333399"/>
                </a:solidFill>
                <a:latin typeface="Arial" panose="020B0604020202020204" pitchFamily="34" charset="0"/>
              </a:rPr>
              <a:t>EVIDENCIAS</a:t>
            </a:r>
            <a:endParaRPr lang="es-CO" altLang="es-EC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sz="3000" dirty="0">
              <a:solidFill>
                <a:srgbClr val="333399"/>
              </a:solidFill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s-ES" altLang="es-EC" sz="3000" dirty="0">
                <a:solidFill>
                  <a:srgbClr val="333399"/>
                </a:solidFill>
              </a:rPr>
              <a:t>¿Por qué son valiosas?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s-MX" altLang="es-EC" sz="3000" dirty="0">
              <a:solidFill>
                <a:srgbClr val="333399"/>
              </a:solidFill>
            </a:endParaRPr>
          </a:p>
          <a:p>
            <a:pPr marL="968375" lvl="1" indent="-5143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Consolas" panose="020B0609020204030204" pitchFamily="49" charset="0"/>
              <a:buAutoNum type="arabicPeriod"/>
            </a:pPr>
            <a:r>
              <a:rPr lang="es-MX" altLang="es-EC" sz="3000" dirty="0">
                <a:solidFill>
                  <a:srgbClr val="333399"/>
                </a:solidFill>
              </a:rPr>
              <a:t>Son pruebas que presentan los estudiantes  para demostrar sus competencias</a:t>
            </a:r>
          </a:p>
          <a:p>
            <a:pPr marL="968375" lvl="1" indent="-5143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Consolas" panose="020B0609020204030204" pitchFamily="49" charset="0"/>
              <a:buAutoNum type="arabicPeriod"/>
            </a:pPr>
            <a:r>
              <a:rPr lang="es-MX" altLang="es-EC" sz="3000" dirty="0">
                <a:solidFill>
                  <a:srgbClr val="333399"/>
                </a:solidFill>
              </a:rPr>
              <a:t>Permiten valorar los criterios</a:t>
            </a:r>
          </a:p>
          <a:p>
            <a:pPr marL="968375" lvl="1" indent="-5143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Consolas" panose="020B0609020204030204" pitchFamily="49" charset="0"/>
              <a:buAutoNum type="arabicPeriod"/>
            </a:pPr>
            <a:r>
              <a:rPr lang="es-MX" altLang="es-EC" sz="3000" dirty="0">
                <a:solidFill>
                  <a:srgbClr val="333399"/>
                </a:solidFill>
              </a:rPr>
              <a:t>Permiten organizar el proceso de aprendizaje</a:t>
            </a:r>
          </a:p>
          <a:p>
            <a:pPr marL="968375" lvl="1" indent="-5143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Consolas" panose="020B0609020204030204" pitchFamily="49" charset="0"/>
              <a:buAutoNum type="arabicPeriod"/>
            </a:pPr>
            <a:r>
              <a:rPr lang="es-MX" altLang="es-EC" sz="3000" dirty="0">
                <a:solidFill>
                  <a:srgbClr val="333399"/>
                </a:solidFill>
              </a:rPr>
              <a:t>Dan claridad a los estudiantes frente a cómo deben demostrar su aprendizaje</a:t>
            </a:r>
          </a:p>
          <a:p>
            <a:pPr marL="968375" lvl="1" indent="-5143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Consolas" panose="020B0609020204030204" pitchFamily="49" charset="0"/>
              <a:buAutoNum type="arabicPeriod"/>
            </a:pPr>
            <a:r>
              <a:rPr lang="es-MX" altLang="es-EC" sz="3000" dirty="0">
                <a:solidFill>
                  <a:srgbClr val="333399"/>
                </a:solidFill>
              </a:rPr>
              <a:t>Permiten documentar el aprendizaje de los estudiantes a través de un portafolio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453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524435"/>
          </a:xfrm>
        </p:spPr>
        <p:txBody>
          <a:bodyPr>
            <a:normAutofit/>
          </a:bodyPr>
          <a:lstStyle/>
          <a:p>
            <a:pPr algn="ctr"/>
            <a:r>
              <a:rPr lang="es-CO" altLang="es-EC" sz="2800" dirty="0">
                <a:solidFill>
                  <a:srgbClr val="333399"/>
                </a:solidFill>
                <a:latin typeface="Arial Black" panose="020B0A04020102020204" pitchFamily="34" charset="0"/>
              </a:rPr>
              <a:t>Tipos de evidencias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74059"/>
            <a:ext cx="10515600" cy="5741894"/>
          </a:xfrm>
          <a:ln w="571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dirty="0" smtClean="0"/>
              <a:t>TIPO                                                EJEMPLOS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Evidencia de </a:t>
            </a: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conocimiento                               Pruebas 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escritas abiertas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Pruebas escritas cerradas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Pruebas orales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Ensayos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Evidencias de </a:t>
            </a: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hacer                                             -Audios 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y videos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Testimonios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Registro de observaciones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Evidencias de </a:t>
            </a: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ser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Registro de actitudes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Pruebas de actitudes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Autovaloración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 err="1">
                <a:solidFill>
                  <a:srgbClr val="333399"/>
                </a:solidFill>
                <a:latin typeface="Corbel" panose="020B0503020204020204" pitchFamily="34" charset="0"/>
              </a:rPr>
              <a:t>Sociodramas</a:t>
            </a: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Evidencias de </a:t>
            </a: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producto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Registro de actitudes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Pruebas de actitudes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>
                <a:solidFill>
                  <a:srgbClr val="333399"/>
                </a:solidFill>
                <a:latin typeface="Corbel" panose="020B0503020204020204" pitchFamily="34" charset="0"/>
              </a:rPr>
              <a:t>Autovaloración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srgbClr val="333399"/>
                </a:solidFill>
                <a:latin typeface="Corbel" panose="020B0503020204020204" pitchFamily="34" charset="0"/>
              </a:rPr>
              <a:t>                                                                                      -</a:t>
            </a:r>
            <a:r>
              <a:rPr lang="es-CO" altLang="es-EC" sz="2000" dirty="0" err="1">
                <a:solidFill>
                  <a:srgbClr val="333399"/>
                </a:solidFill>
                <a:latin typeface="Corbel" panose="020B0503020204020204" pitchFamily="34" charset="0"/>
              </a:rPr>
              <a:t>Sociodramas</a:t>
            </a: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srgbClr val="333399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7639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7918"/>
            <a:ext cx="10515600" cy="484094"/>
          </a:xfrm>
        </p:spPr>
        <p:txBody>
          <a:bodyPr>
            <a:normAutofit/>
          </a:bodyPr>
          <a:lstStyle/>
          <a:p>
            <a:pPr algn="ctr"/>
            <a:r>
              <a:rPr lang="es-CO" altLang="es-EC" sz="2000" dirty="0">
                <a:solidFill>
                  <a:srgbClr val="333399"/>
                </a:solidFill>
                <a:latin typeface="Arial Black" panose="020B0A04020102020204" pitchFamily="34" charset="0"/>
              </a:rPr>
              <a:t>Ejemplo de </a:t>
            </a:r>
            <a:r>
              <a:rPr lang="es-CO" altLang="es-EC" sz="2000" i="1" dirty="0">
                <a:solidFill>
                  <a:srgbClr val="333399"/>
                </a:solidFill>
                <a:latin typeface="Arial Black" panose="020B0A04020102020204" pitchFamily="34" charset="0"/>
              </a:rPr>
              <a:t>evidencias</a:t>
            </a:r>
            <a:r>
              <a:rPr lang="es-CO" altLang="es-EC" sz="2000" dirty="0">
                <a:solidFill>
                  <a:srgbClr val="333399"/>
                </a:solidFill>
                <a:latin typeface="Arial Black" panose="020B0A04020102020204" pitchFamily="34" charset="0"/>
              </a:rPr>
              <a:t> en la competencia de emprendimiento</a:t>
            </a:r>
            <a:endParaRPr lang="es-EC" sz="20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33718"/>
            <a:ext cx="10515600" cy="5876364"/>
          </a:xfrm>
          <a:ln w="571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C" sz="5000" b="1" dirty="0" smtClean="0"/>
              <a:t>CRITERIOS</a:t>
            </a:r>
            <a:r>
              <a:rPr lang="es-EC" sz="5000" dirty="0" smtClean="0"/>
              <a:t>                                                                     </a:t>
            </a:r>
            <a:r>
              <a:rPr lang="es-EC" sz="5000" b="1" dirty="0" smtClean="0"/>
              <a:t>EVIDENCIA </a:t>
            </a:r>
            <a:r>
              <a:rPr lang="es-EC" sz="5000" dirty="0" smtClean="0"/>
              <a:t>                                        </a:t>
            </a:r>
            <a:r>
              <a:rPr lang="es-EC" sz="5000" b="1" dirty="0" smtClean="0"/>
              <a:t>PONDERACIÓN</a:t>
            </a:r>
          </a:p>
          <a:p>
            <a:pPr marL="0" indent="0">
              <a:buNone/>
            </a:pPr>
            <a:endParaRPr lang="es-EC" dirty="0" smtClean="0"/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C" dirty="0" smtClean="0"/>
              <a:t>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1.1 Tiene retos personales en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campo                     informe de planeación del                       10%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emprendimiento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los cuales son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proyecto ético de vida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coherentes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 sus valores, las </a:t>
            </a:r>
            <a:endParaRPr lang="es-ES" altLang="es-EC" sz="50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oportunidades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 medio y su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proyecto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ético de vida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ES" altLang="es-EC" sz="24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ES" altLang="es-EC" sz="38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1.2 Argumenta de forma clara y 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registro del proceso de                             10%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Coherente su </a:t>
            </a: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idea de proyecto, y 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sabe                  argumentación oral en  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ofrecerlo </a:t>
            </a: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las 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personas </a:t>
            </a: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organizaciones             público 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través de 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ES" altLang="es-EC" sz="51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estrategia pertinente</a:t>
            </a:r>
            <a:r>
              <a:rPr lang="es-ES" altLang="es-EC" sz="51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ES" altLang="es-EC" sz="24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ES" altLang="es-EC" sz="24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1.3 Crea o adapta un proyecto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                          informe de un proyecto                            40%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emprendimiento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 el campo social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                  de emprendimiento 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empresarial cuyas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metas, estrategias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planificación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recursos son coherentes </a:t>
            </a:r>
            <a:endParaRPr lang="es-ES" altLang="es-EC" sz="5000" dirty="0" smtClean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sí, </a:t>
            </a:r>
            <a:r>
              <a:rPr lang="es-ES" altLang="es-EC" sz="5000" dirty="0" smtClean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altLang="es-EC" sz="5000" dirty="0">
                <a:solidFill>
                  <a:srgbClr val="333399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responden a un reto o problema.</a:t>
            </a:r>
            <a:endParaRPr lang="es-CO" altLang="es-EC" sz="5000" dirty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s-CO" altLang="es-EC" sz="2400" dirty="0">
              <a:solidFill>
                <a:srgbClr val="3333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dirty="0" smtClean="0"/>
              <a:t>                          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913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EC" sz="2800" dirty="0" smtClean="0">
                <a:latin typeface="Arial Black" panose="020B0A04020102020204" pitchFamily="34" charset="0"/>
              </a:rPr>
              <a:t>¿QUÉ ES UNA COMPETENCIA?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Según el proyecto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“las competencias representan una combinación de atributos (conocimientos, aptitudes, destrezas y responsabilidades) que describen el nivel o grado de suficiencia con que una persona es capaz de desempeñarlos”</a:t>
            </a:r>
          </a:p>
          <a:p>
            <a:pPr marL="0" indent="0" algn="just">
              <a:buNone/>
            </a:pP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“Las competencias incluyen una </a:t>
            </a: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intención,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 acción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(fijación de objetivos, responsabilidad sobre resultados, asunción de riesgos) y un </a:t>
            </a: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(mejora en la calidad, en la productividad)” </a:t>
            </a:r>
            <a:r>
              <a:rPr lang="es-EC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(Gómez, 1997, p.52)</a:t>
            </a:r>
            <a:endParaRPr lang="es-EC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</p:spPr>
        <p:txBody>
          <a:bodyPr>
            <a:normAutofit/>
          </a:bodyPr>
          <a:lstStyle/>
          <a:p>
            <a:pPr algn="ctr"/>
            <a:r>
              <a:rPr lang="es-ES" altLang="es-EC" sz="2400" dirty="0">
                <a:solidFill>
                  <a:srgbClr val="000000"/>
                </a:solidFill>
                <a:latin typeface="Impact" panose="020B0806030902050204" pitchFamily="34" charset="0"/>
              </a:rPr>
              <a:t>DIMENSIONES DE LA EVALUACIÓN POR COMPETENCIAS 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b="1" dirty="0" smtClean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s-ES" altLang="es-EC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Si </a:t>
            </a:r>
            <a:r>
              <a:rPr lang="es-ES" altLang="es-EC" b="1" dirty="0">
                <a:solidFill>
                  <a:srgbClr val="000000"/>
                </a:solidFill>
                <a:latin typeface="Arial Black" panose="020B0A04020102020204" pitchFamily="34" charset="0"/>
              </a:rPr>
              <a:t>las competencias tienen expresión en un </a:t>
            </a:r>
            <a:r>
              <a:rPr lang="es-ES" altLang="es-EC" b="1" u="sng" dirty="0">
                <a:solidFill>
                  <a:srgbClr val="000000"/>
                </a:solidFill>
                <a:latin typeface="Arial Black" panose="020B0A04020102020204" pitchFamily="34" charset="0"/>
              </a:rPr>
              <a:t>saber </a:t>
            </a:r>
            <a:r>
              <a:rPr lang="es-ES" altLang="es-EC" b="1" u="sng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hacer</a:t>
            </a:r>
            <a:r>
              <a:rPr lang="es-ES" altLang="es-EC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, fundamentado </a:t>
            </a:r>
            <a:r>
              <a:rPr lang="es-ES" altLang="es-EC" b="1" dirty="0">
                <a:solidFill>
                  <a:srgbClr val="000000"/>
                </a:solidFill>
                <a:latin typeface="Arial Black" panose="020B0A04020102020204" pitchFamily="34" charset="0"/>
              </a:rPr>
              <a:t>en un </a:t>
            </a:r>
            <a:r>
              <a:rPr lang="es-ES" altLang="es-EC" b="1" u="sng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saber</a:t>
            </a:r>
            <a:r>
              <a:rPr lang="es-ES" altLang="es-EC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, la </a:t>
            </a:r>
            <a:r>
              <a:rPr lang="es-ES" altLang="es-EC" b="1" dirty="0">
                <a:solidFill>
                  <a:srgbClr val="000000"/>
                </a:solidFill>
                <a:latin typeface="Arial Black" panose="020B0A04020102020204" pitchFamily="34" charset="0"/>
              </a:rPr>
              <a:t>evaluación debe considerar no sólo lo que el estudiante </a:t>
            </a:r>
            <a:r>
              <a:rPr lang="es-ES" altLang="es-EC" b="1" u="sng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sabe</a:t>
            </a:r>
            <a:r>
              <a:rPr lang="es-ES" altLang="es-EC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s-ES" altLang="es-EC" b="1" dirty="0">
                <a:solidFill>
                  <a:srgbClr val="000000"/>
                </a:solidFill>
                <a:latin typeface="Arial Black" panose="020B0A04020102020204" pitchFamily="34" charset="0"/>
              </a:rPr>
              <a:t>sino lo que </a:t>
            </a:r>
            <a:r>
              <a:rPr lang="es-ES" altLang="es-EC" b="1" u="sng" dirty="0">
                <a:solidFill>
                  <a:srgbClr val="000000"/>
                </a:solidFill>
                <a:latin typeface="Arial Black" panose="020B0A04020102020204" pitchFamily="34" charset="0"/>
              </a:rPr>
              <a:t>hace</a:t>
            </a:r>
            <a:r>
              <a:rPr lang="es-ES" altLang="es-EC" b="1" dirty="0">
                <a:solidFill>
                  <a:srgbClr val="000000"/>
                </a:solidFill>
                <a:latin typeface="Arial Black" panose="020B0A04020102020204" pitchFamily="34" charset="0"/>
              </a:rPr>
              <a:t> con ese conocimiento en diferentes </a:t>
            </a:r>
            <a:r>
              <a:rPr lang="es-ES" altLang="es-EC" b="1" u="sng" dirty="0">
                <a:solidFill>
                  <a:srgbClr val="000000"/>
                </a:solidFill>
                <a:latin typeface="Arial Black" panose="020B0A04020102020204" pitchFamily="34" charset="0"/>
              </a:rPr>
              <a:t>contextos.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9518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32361"/>
            <a:ext cx="10515600" cy="6030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s-ES_tradnl" altLang="es-EC" sz="31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ES_tradnl" altLang="es-EC" sz="31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r>
              <a:rPr lang="es-ES_tradnl" altLang="es-EC" sz="31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EVALUACIÓN POR COMPETENCIAS</a:t>
            </a:r>
            <a:r>
              <a:rPr lang="es-ES_tradnl" altLang="es-EC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s-ES_tradnl" altLang="es-EC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  <a:blipFill>
            <a:blip r:embed="rId2"/>
            <a:tile tx="0" ty="0" sx="100000" sy="100000" flip="none" algn="tl"/>
          </a:blipFill>
          <a:ln w="5715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pPr marL="0" lvl="0" indent="0" eaLnBrk="0" fontAlgn="base" hangingPunct="0">
              <a:lnSpc>
                <a:spcPct val="185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s-ES_tradnl" altLang="es-EC" sz="2000" dirty="0" smtClean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85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s-ES_tradnl" altLang="es-EC" sz="24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Es 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el </a:t>
            </a:r>
            <a:r>
              <a:rPr lang="es-ES_tradnl" altLang="es-EC" sz="24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proceso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mediante el cual se recopilan </a:t>
            </a:r>
            <a:r>
              <a:rPr lang="es-ES_tradnl" altLang="es-EC" sz="2400" i="1" u="sng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evidencias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y se realiza un</a:t>
            </a:r>
            <a:r>
              <a:rPr lang="es-ES_tradnl" altLang="es-EC" sz="2400" u="sng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_tradnl" altLang="es-EC" sz="2400" i="1" u="sng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juicio</a:t>
            </a:r>
            <a:r>
              <a:rPr lang="es-ES_tradnl" altLang="es-EC" sz="2400" u="sng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o </a:t>
            </a:r>
            <a:r>
              <a:rPr lang="es-ES_tradnl" altLang="es-EC" sz="24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dictamen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de esas </a:t>
            </a:r>
            <a:r>
              <a:rPr lang="es-ES_tradnl" altLang="es-EC" sz="24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evidencias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teniendo en cuenta </a:t>
            </a:r>
            <a:r>
              <a:rPr lang="es-ES_tradnl" altLang="es-EC" sz="2400" i="1" u="sng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criterios</a:t>
            </a:r>
            <a:r>
              <a:rPr lang="es-ES_tradnl" altLang="es-EC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preestablecidos para dar retroalimentar en aras de mejorar la </a:t>
            </a:r>
            <a:r>
              <a:rPr lang="es-ES_tradnl" altLang="es-EC" sz="2400" i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idoneidad</a:t>
            </a:r>
            <a:r>
              <a:rPr lang="es-ES_tradnl" altLang="es-EC" sz="24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es-ES_tradnl" altLang="es-EC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Tobón, </a:t>
            </a:r>
            <a:r>
              <a:rPr lang="es-ES_tradnl" altLang="es-EC" sz="1600" dirty="0" smtClean="0">
                <a:solidFill>
                  <a:srgbClr val="333399"/>
                </a:solidFill>
                <a:latin typeface="Arial Black" panose="020B0A04020102020204" pitchFamily="34" charset="0"/>
              </a:rPr>
              <a:t>S. (2006)</a:t>
            </a:r>
            <a:endParaRPr lang="es-ES_tradnl" altLang="es-EC" sz="16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s-EC" dirty="0" smtClean="0"/>
              <a:t>                 CRITERIO                         JUICIO                           EVIDENCIA</a:t>
            </a:r>
            <a:endParaRPr lang="es-EC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617259" y="5150224"/>
            <a:ext cx="2043953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6602506" y="5150224"/>
            <a:ext cx="2205318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9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s-ES" altLang="es-EC" sz="2400" dirty="0">
                <a:solidFill>
                  <a:srgbClr val="000000"/>
                </a:solidFill>
                <a:latin typeface="Impact" panose="020B0806030902050204" pitchFamily="34" charset="0"/>
              </a:rPr>
              <a:t>REFERENTE PARA EVALUAR LAS COMPETENCIAS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  <a:ln w="5715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sz="2400" b="1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sz="2400" b="1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s-ES" altLang="es-EC" sz="24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Las </a:t>
            </a:r>
            <a:r>
              <a:rPr lang="es-ES" altLang="es-EC" sz="2400" b="1" dirty="0">
                <a:solidFill>
                  <a:srgbClr val="000000"/>
                </a:solidFill>
                <a:latin typeface="Arial Black" panose="020B0A04020102020204" pitchFamily="34" charset="0"/>
              </a:rPr>
              <a:t>competencias no son observables por sí mismas</a:t>
            </a:r>
            <a:r>
              <a:rPr lang="es-ES" altLang="es-EC" sz="24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, por </a:t>
            </a:r>
            <a:r>
              <a:rPr lang="es-ES" altLang="es-EC" sz="2400" b="1" dirty="0">
                <a:solidFill>
                  <a:srgbClr val="000000"/>
                </a:solidFill>
                <a:latin typeface="Arial Black" panose="020B0A04020102020204" pitchFamily="34" charset="0"/>
              </a:rPr>
              <a:t>lo tanto, hay que inferirlas a través de  desempeños o acciones específicas</a:t>
            </a:r>
            <a:r>
              <a:rPr lang="es-ES" altLang="es-EC" sz="24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s-ES" altLang="es-EC" sz="24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s-ES" altLang="es-EC" sz="24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Competencia                    inferir                      desempeños</a:t>
            </a:r>
            <a:endParaRPr lang="es-ES" altLang="es-EC" sz="24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3442447" y="4988859"/>
            <a:ext cx="2043953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6441141" y="4988859"/>
            <a:ext cx="2232212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329" y="365125"/>
            <a:ext cx="10515600" cy="777875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s-EC" sz="2800" dirty="0" smtClean="0">
                <a:latin typeface="Arial Black" panose="020B0A04020102020204" pitchFamily="34" charset="0"/>
              </a:rPr>
              <a:t>PRINCIPIOS ESENCIALES DE LA EVALUACIÓN DE COMPETENCIAS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  <a:blipFill>
            <a:blip r:embed="rId2"/>
            <a:tile tx="0" ty="0" sx="100000" sy="100000" flip="none" algn="tl"/>
          </a:blipFill>
          <a:ln w="57150"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evaluación de las competencias es un proceso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metacognitivo</a:t>
            </a:r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evaluación se basa en criterios pertinentes al desempeño en el contexto</a:t>
            </a:r>
          </a:p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evaluación busca articular lo cuantitativo y lo cualitativo</a:t>
            </a:r>
          </a:p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evaluación se centra en los aspectos esenciales del aprendizaje</a:t>
            </a:r>
          </a:p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retroalimentación motiva al mejoramiento continuo</a:t>
            </a:r>
          </a:p>
          <a:p>
            <a:pPr marL="514350" indent="-514350" algn="just">
              <a:buAutoNum type="arabicPeriod"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La evaluación es intersubjetiva, dialógica y tiene un control de calidad. </a:t>
            </a:r>
            <a:r>
              <a:rPr lang="es-EC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Tobón,S</a:t>
            </a:r>
            <a:r>
              <a:rPr lang="es-EC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(2006)</a:t>
            </a:r>
            <a:endParaRPr lang="es-EC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0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  <a:ln w="57150">
            <a:solidFill>
              <a:schemeClr val="accent3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C" sz="2800" dirty="0" smtClean="0">
                <a:latin typeface="Arial Black" panose="020B0A04020102020204" pitchFamily="34" charset="0"/>
              </a:rPr>
              <a:t>METODOLOGÍA EN LA EVALUACIÓN DE COMPETENCIAS</a:t>
            </a: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60857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Paso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1: ¿Qué evaluar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                                        Saberes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de la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competencia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2: ¿Para qué evaluar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                                Para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formar y valorar la idoneidad </a:t>
            </a:r>
            <a:endParaRPr lang="es-CO" altLang="es-EC" sz="20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3: ¿Con qué criterios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          Logros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esperados en la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competencia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4: ¿Con qué pruebas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                                Evidencias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concretas de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aprendizaje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5: ¿Cómo determinar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el                              Matrices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de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evaluación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nivel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de aprendizaje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6: ¿En qué momentos evaluar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                 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Diagnóstico, Formativa, Promoción y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                     </a:t>
            </a: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                                                        Acreditación</a:t>
            </a: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Flecha derecha 3"/>
          <p:cNvSpPr/>
          <p:nvPr/>
        </p:nvSpPr>
        <p:spPr>
          <a:xfrm>
            <a:off x="4222376" y="1653988"/>
            <a:ext cx="20977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Flecha derecha 4"/>
          <p:cNvSpPr/>
          <p:nvPr/>
        </p:nvSpPr>
        <p:spPr>
          <a:xfrm>
            <a:off x="4222376" y="2218765"/>
            <a:ext cx="20977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>
            <a:off x="4222376" y="2864224"/>
            <a:ext cx="20977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derecha 6"/>
          <p:cNvSpPr/>
          <p:nvPr/>
        </p:nvSpPr>
        <p:spPr>
          <a:xfrm>
            <a:off x="4222376" y="3437069"/>
            <a:ext cx="20977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>
            <a:off x="4222376" y="4047565"/>
            <a:ext cx="20977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derecha 8"/>
          <p:cNvSpPr/>
          <p:nvPr/>
        </p:nvSpPr>
        <p:spPr>
          <a:xfrm>
            <a:off x="5123329" y="5002306"/>
            <a:ext cx="119678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629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040"/>
          </a:xfrm>
          <a:ln w="57150"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s-EC" sz="2800" dirty="0">
                <a:solidFill>
                  <a:prstClr val="black"/>
                </a:solidFill>
                <a:latin typeface="Arial Black" panose="020B0A04020102020204" pitchFamily="34" charset="0"/>
              </a:rPr>
              <a:t>PASOS EN LA EVALUACIÓN DE COMPETENCIAS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Paso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7: ¿Con qué estrategias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Pruebas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, portafolio, observación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,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simulaciones, etc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Paso 8: ¿Cómo informar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?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s-CO" altLang="es-EC" sz="2000" dirty="0" smtClean="0">
                <a:solidFill>
                  <a:prstClr val="black"/>
                </a:solidFill>
                <a:latin typeface="Arial" panose="020B0604020202020204" pitchFamily="34" charset="0"/>
              </a:rPr>
              <a:t>                      Logros</a:t>
            </a:r>
            <a:r>
              <a:rPr lang="es-CO" altLang="es-EC" sz="2000" dirty="0">
                <a:solidFill>
                  <a:prstClr val="black"/>
                </a:solidFill>
                <a:latin typeface="Arial" panose="020B0604020202020204" pitchFamily="34" charset="0"/>
              </a:rPr>
              <a:t>, aspectos a mejorar y nivel de aprendizaje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EC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Flecha derecha 3"/>
          <p:cNvSpPr/>
          <p:nvPr/>
        </p:nvSpPr>
        <p:spPr>
          <a:xfrm>
            <a:off x="4450976" y="2353235"/>
            <a:ext cx="941295" cy="121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Flecha derecha 4"/>
          <p:cNvSpPr/>
          <p:nvPr/>
        </p:nvSpPr>
        <p:spPr>
          <a:xfrm>
            <a:off x="3886200" y="3281082"/>
            <a:ext cx="1506071" cy="94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824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086"/>
          </a:xfrm>
        </p:spPr>
        <p:txBody>
          <a:bodyPr>
            <a:normAutofit fontScale="90000"/>
          </a:bodyPr>
          <a:lstStyle/>
          <a:p>
            <a:pPr algn="ctr"/>
            <a:r>
              <a:rPr lang="es-EC" sz="2800" dirty="0" smtClean="0">
                <a:latin typeface="Arial Black" panose="020B0A04020102020204" pitchFamily="34" charset="0"/>
              </a:rPr>
              <a:t/>
            </a:r>
            <a:br>
              <a:rPr lang="es-EC" sz="2800" dirty="0" smtClean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 smtClean="0">
                <a:latin typeface="Arial Black" panose="020B0A04020102020204" pitchFamily="34" charset="0"/>
              </a:rPr>
              <a:t>Paso </a:t>
            </a:r>
            <a:r>
              <a:rPr lang="es-EC" sz="2800" dirty="0">
                <a:latin typeface="Arial Black" panose="020B0A04020102020204" pitchFamily="34" charset="0"/>
              </a:rPr>
              <a:t>1</a:t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>¿Qué evaluar?</a:t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r>
              <a:rPr lang="es-EC" sz="2800" dirty="0">
                <a:latin typeface="Arial Black" panose="020B0A04020102020204" pitchFamily="34" charset="0"/>
              </a:rPr>
              <a:t/>
            </a:r>
            <a:br>
              <a:rPr lang="es-EC" sz="2800" dirty="0">
                <a:latin typeface="Arial Black" panose="020B0A04020102020204" pitchFamily="34" charset="0"/>
              </a:rPr>
            </a:br>
            <a:endParaRPr lang="es-EC" sz="2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048" y="1264025"/>
            <a:ext cx="10515600" cy="5128092"/>
          </a:xfrm>
          <a:blipFill>
            <a:blip r:embed="rId2"/>
            <a:tile tx="0" ty="0" sx="100000" sy="100000" flip="none" algn="tl"/>
          </a:blipFill>
          <a:ln w="76200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EC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Respuesta</a:t>
            </a:r>
            <a:r>
              <a:rPr lang="es-EC" dirty="0">
                <a:latin typeface="Arial Black" panose="020B0A04020102020204" pitchFamily="34" charset="0"/>
                <a:cs typeface="Arial" panose="020B0604020202020204" pitchFamily="34" charset="0"/>
              </a:rPr>
              <a:t>: La competencia y sus </a:t>
            </a: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saberes</a:t>
            </a:r>
          </a:p>
          <a:p>
            <a:pPr marL="0" indent="0">
              <a:buNone/>
            </a:pPr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Saber conocer</a:t>
            </a:r>
          </a:p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   Comprensión y apropiación</a:t>
            </a:r>
          </a:p>
          <a:p>
            <a:pPr marL="514350" indent="-514350">
              <a:buAutoNum type="arabicPeriod" startAt="2"/>
            </a:pP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Saber hacer</a:t>
            </a:r>
          </a:p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   Procedimientos y técnicas</a:t>
            </a:r>
          </a:p>
          <a:p>
            <a:pPr marL="514350" indent="-514350">
              <a:buAutoNum type="arabicPeriod" startAt="3"/>
            </a:pP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Saber ser</a:t>
            </a:r>
          </a:p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     Actitudes y valores</a:t>
            </a:r>
          </a:p>
          <a:p>
            <a:pPr marL="0" indent="0" algn="ctr">
              <a:buNone/>
            </a:pPr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Competencia</a:t>
            </a:r>
            <a:r>
              <a:rPr lang="es-EC" dirty="0">
                <a:latin typeface="Arial Black" panose="020B0A04020102020204" pitchFamily="34" charset="0"/>
                <a:cs typeface="Arial" panose="020B0604020202020204" pitchFamily="34" charset="0"/>
              </a:rPr>
              <a:t>: actuación integral con idoneidad y </a:t>
            </a:r>
            <a:r>
              <a:rPr lang="es-EC" dirty="0" smtClean="0">
                <a:latin typeface="Arial Black" panose="020B0A04020102020204" pitchFamily="34" charset="0"/>
                <a:cs typeface="Arial" panose="020B0604020202020204" pitchFamily="34" charset="0"/>
              </a:rPr>
              <a:t>ética</a:t>
            </a:r>
          </a:p>
          <a:p>
            <a:pPr marL="0" indent="0">
              <a:buNone/>
            </a:pPr>
            <a:r>
              <a:rPr lang="es-EC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Tobón, S. (2008)</a:t>
            </a:r>
            <a:endParaRPr lang="es-EC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1029</Words>
  <Application>Microsoft Office PowerPoint</Application>
  <PresentationFormat>Panorámica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Consolas</vt:lpstr>
      <vt:lpstr>Corbel</vt:lpstr>
      <vt:lpstr>Garamond</vt:lpstr>
      <vt:lpstr>Impact</vt:lpstr>
      <vt:lpstr>Times New Roman</vt:lpstr>
      <vt:lpstr>Tema de Office</vt:lpstr>
      <vt:lpstr>UNIVERSIDAD TÉCNICA DE MACHALA FACULTAD DE CIENCIAS SOCIALES  Ing. Amarilis Borja VICERRECTORA ACADÉMICA Ing. Oscar Riofrío DELEGADO PARA ASUNTOS ACADÉMICOS   SEMINARIO DE CAPACITACIÓN DOCENTE EVALUACIÓN POR COMPETENCIAS  </vt:lpstr>
      <vt:lpstr>¿QUÉ ES UNA COMPETENCIA?</vt:lpstr>
      <vt:lpstr>DIMENSIONES DE LA EVALUACIÓN POR COMPETENCIAS </vt:lpstr>
      <vt:lpstr> EVALUACIÓN POR COMPETENCIAS </vt:lpstr>
      <vt:lpstr>REFERENTE PARA EVALUAR LAS COMPETENCIAS</vt:lpstr>
      <vt:lpstr>PRINCIPIOS ESENCIALES DE LA EVALUACIÓN DE COMPETENCIAS</vt:lpstr>
      <vt:lpstr>METODOLOGÍA EN LA EVALUACIÓN DE COMPETENCIAS</vt:lpstr>
      <vt:lpstr>PASOS EN LA EVALUACIÓN DE COMPETENCIAS</vt:lpstr>
      <vt:lpstr>  Paso 1 ¿Qué evaluar?   </vt:lpstr>
      <vt:lpstr>Ejemplo de competencia</vt:lpstr>
      <vt:lpstr>DIFERENCIA ENTRE EVALUAR UN CONCEPTO Y EVALUAR UNA COMPETENCIA</vt:lpstr>
      <vt:lpstr>   Paso 2 ¿Para qué evaluar?   </vt:lpstr>
      <vt:lpstr>   Paso 3 ¿Con qué criterios?   </vt:lpstr>
      <vt:lpstr>Ejemplo de criterios en la competencia de emprendimiento:</vt:lpstr>
      <vt:lpstr> Paso 4 ¿Con qué evidencias? </vt:lpstr>
      <vt:lpstr>Tipos de evidencias</vt:lpstr>
      <vt:lpstr>Ejemplo de evidencias en la competencia de emprendimiento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TÉCNICA DE MACHALA FACULTAD DE CIENCIAS SOCIALES SEMINARIO DE CAPACITACIÓN DOCENTE VICERRECTORADO ACADÉMICO UNIDAD DE COORDINACIÓN ACADÉMICA SEMINARIO DE CAPACITACIÓN DOCENTE EVALUACIÓN POR COMPETENCIAS   Mg. Contardo Guillermo Tusa Tusa</dc:title>
  <dc:creator>Contardo Tusa Tusa</dc:creator>
  <cp:lastModifiedBy>Docente</cp:lastModifiedBy>
  <cp:revision>48</cp:revision>
  <dcterms:created xsi:type="dcterms:W3CDTF">2014-11-10T15:24:32Z</dcterms:created>
  <dcterms:modified xsi:type="dcterms:W3CDTF">2014-11-16T22:42:54Z</dcterms:modified>
</cp:coreProperties>
</file>