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4" r:id="rId6"/>
    <p:sldId id="265" r:id="rId7"/>
    <p:sldId id="263" r:id="rId8"/>
    <p:sldId id="266" r:id="rId9"/>
    <p:sldId id="267" r:id="rId10"/>
    <p:sldId id="268" r:id="rId11"/>
    <p:sldId id="269" r:id="rId12"/>
    <p:sldId id="270" r:id="rId13"/>
    <p:sldId id="271" r:id="rId14"/>
    <p:sldId id="272" r:id="rId15"/>
    <p:sldId id="259" r:id="rId16"/>
    <p:sldId id="260" r:id="rId17"/>
    <p:sldId id="273" r:id="rId18"/>
    <p:sldId id="274" r:id="rId19"/>
    <p:sldId id="275" r:id="rId20"/>
    <p:sldId id="276"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18/05/2015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18/05/2015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708920"/>
            <a:ext cx="7772400" cy="1470025"/>
          </a:xfrm>
        </p:spPr>
        <p:txBody>
          <a:bodyPr/>
          <a:lstStyle/>
          <a:p>
            <a:r>
              <a:rPr lang="es-ES" dirty="0" smtClean="0"/>
              <a:t>EXCEL</a:t>
            </a:r>
            <a:endParaRPr lang="es-ES" dirty="0"/>
          </a:p>
        </p:txBody>
      </p:sp>
    </p:spTree>
    <p:extLst>
      <p:ext uri="{BB962C8B-B14F-4D97-AF65-F5344CB8AC3E}">
        <p14:creationId xmlns:p14="http://schemas.microsoft.com/office/powerpoint/2010/main" val="2916425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a:xfrm>
            <a:off x="467544" y="260648"/>
            <a:ext cx="7756263" cy="1054250"/>
          </a:xfrm>
        </p:spPr>
        <p:txBody>
          <a:bodyPr/>
          <a:lstStyle/>
          <a:p>
            <a:r>
              <a:rPr lang="es-ES" dirty="0" smtClean="0"/>
              <a:t>Formato de Celdas</a:t>
            </a:r>
            <a:endParaRPr lang="es-ES" dirty="0"/>
          </a:p>
        </p:txBody>
      </p:sp>
      <p:sp>
        <p:nvSpPr>
          <p:cNvPr id="5" name="2 Título"/>
          <p:cNvSpPr txBox="1">
            <a:spLocks/>
          </p:cNvSpPr>
          <p:nvPr/>
        </p:nvSpPr>
        <p:spPr>
          <a:xfrm>
            <a:off x="0" y="1052736"/>
            <a:ext cx="677949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Numérico  de Celdas</a:t>
            </a:r>
            <a:endParaRPr lang="es-ES" sz="3600" dirty="0"/>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060848"/>
            <a:ext cx="8496944" cy="4536504"/>
          </a:xfrm>
          <a:prstGeom prst="rect">
            <a:avLst/>
          </a:prstGeom>
        </p:spPr>
      </p:pic>
    </p:spTree>
    <p:extLst>
      <p:ext uri="{BB962C8B-B14F-4D97-AF65-F5344CB8AC3E}">
        <p14:creationId xmlns:p14="http://schemas.microsoft.com/office/powerpoint/2010/main" val="5284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107504" y="332656"/>
            <a:ext cx="677949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Alineación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112" y="1386906"/>
            <a:ext cx="7299288" cy="5138438"/>
          </a:xfrm>
          <a:prstGeom prst="rect">
            <a:avLst/>
          </a:prstGeom>
        </p:spPr>
      </p:pic>
    </p:spTree>
    <p:extLst>
      <p:ext uri="{BB962C8B-B14F-4D97-AF65-F5344CB8AC3E}">
        <p14:creationId xmlns:p14="http://schemas.microsoft.com/office/powerpoint/2010/main" val="10455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107504" y="332656"/>
            <a:ext cx="677949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Fuente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386906"/>
            <a:ext cx="8280920" cy="5066430"/>
          </a:xfrm>
          <a:prstGeom prst="rect">
            <a:avLst/>
          </a:prstGeom>
        </p:spPr>
      </p:pic>
    </p:spTree>
    <p:extLst>
      <p:ext uri="{BB962C8B-B14F-4D97-AF65-F5344CB8AC3E}">
        <p14:creationId xmlns:p14="http://schemas.microsoft.com/office/powerpoint/2010/main" val="399863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323528" y="332656"/>
            <a:ext cx="6779492" cy="9361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Bordes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245243"/>
            <a:ext cx="7848872" cy="5150836"/>
          </a:xfrm>
          <a:prstGeom prst="rect">
            <a:avLst/>
          </a:prstGeom>
        </p:spPr>
      </p:pic>
    </p:spTree>
    <p:extLst>
      <p:ext uri="{BB962C8B-B14F-4D97-AF65-F5344CB8AC3E}">
        <p14:creationId xmlns:p14="http://schemas.microsoft.com/office/powerpoint/2010/main" val="418664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a:xfrm>
            <a:off x="323528" y="332656"/>
            <a:ext cx="6779492" cy="1054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smtClean="0"/>
              <a:t>Formato Relleno de Celdas</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72129"/>
            <a:ext cx="7560840" cy="5081207"/>
          </a:xfrm>
          <a:prstGeom prst="rect">
            <a:avLst/>
          </a:prstGeom>
        </p:spPr>
      </p:pic>
    </p:spTree>
    <p:extLst>
      <p:ext uri="{BB962C8B-B14F-4D97-AF65-F5344CB8AC3E}">
        <p14:creationId xmlns:p14="http://schemas.microsoft.com/office/powerpoint/2010/main" val="116233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708920"/>
            <a:ext cx="8229600" cy="1143000"/>
          </a:xfrm>
        </p:spPr>
        <p:txBody>
          <a:bodyPr>
            <a:normAutofit/>
          </a:bodyPr>
          <a:lstStyle/>
          <a:p>
            <a:r>
              <a:rPr lang="es-ES" dirty="0" smtClean="0"/>
              <a:t>Formatos Condicionales</a:t>
            </a:r>
            <a:endParaRPr lang="es-ES" dirty="0"/>
          </a:p>
        </p:txBody>
      </p:sp>
    </p:spTree>
    <p:extLst>
      <p:ext uri="{BB962C8B-B14F-4D97-AF65-F5344CB8AC3E}">
        <p14:creationId xmlns:p14="http://schemas.microsoft.com/office/powerpoint/2010/main" val="3954603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 a Celda</a:t>
            </a: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1450682"/>
            <a:ext cx="2460701" cy="1080120"/>
          </a:xfrm>
          <a:prstGeom prst="rect">
            <a:avLst/>
          </a:prstGeom>
        </p:spPr>
      </p:pic>
      <p:sp>
        <p:nvSpPr>
          <p:cNvPr id="5" name="2 Marcador de contenido"/>
          <p:cNvSpPr>
            <a:spLocks noGrp="1"/>
          </p:cNvSpPr>
          <p:nvPr>
            <p:ph idx="1"/>
          </p:nvPr>
        </p:nvSpPr>
        <p:spPr>
          <a:xfrm>
            <a:off x="251520" y="1196752"/>
            <a:ext cx="6264696" cy="4824535"/>
          </a:xfrm>
        </p:spPr>
        <p:txBody>
          <a:bodyPr>
            <a:normAutofit/>
          </a:bodyPr>
          <a:lstStyle/>
          <a:p>
            <a:r>
              <a:rPr lang="es-ES" sz="2800" dirty="0" smtClean="0"/>
              <a:t>Las referencia a celdas identifican una celda o grupo de celdas de un libro.</a:t>
            </a:r>
          </a:p>
          <a:p>
            <a:r>
              <a:rPr lang="es-ES" sz="2800" dirty="0" smtClean="0"/>
              <a:t>Se usan para vincular el resultado de una formula a las celdas referenciadas.</a:t>
            </a:r>
          </a:p>
          <a:p>
            <a:r>
              <a:rPr lang="es-ES" sz="2800" dirty="0" smtClean="0"/>
              <a:t>A través del ‘=‘, se puede referenciar la celda a operar.</a:t>
            </a:r>
          </a:p>
          <a:p>
            <a:r>
              <a:rPr lang="es-ES" sz="2800" dirty="0" smtClean="0"/>
              <a:t>Los rangos de celdas se introducen por medio del operador ‘:’, que separa a la referencia a la primera celda del rango, de la ultima celda.</a:t>
            </a:r>
            <a:endParaRPr lang="es-ES" sz="28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2780928"/>
            <a:ext cx="2453805" cy="2952328"/>
          </a:xfrm>
          <a:prstGeom prst="rect">
            <a:avLst/>
          </a:prstGeom>
        </p:spPr>
      </p:pic>
    </p:spTree>
    <p:extLst>
      <p:ext uri="{BB962C8B-B14F-4D97-AF65-F5344CB8AC3E}">
        <p14:creationId xmlns:p14="http://schemas.microsoft.com/office/powerpoint/2010/main" val="44644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404664"/>
            <a:ext cx="8784976" cy="706090"/>
          </a:xfrm>
        </p:spPr>
        <p:txBody>
          <a:bodyPr>
            <a:noAutofit/>
          </a:bodyPr>
          <a:lstStyle/>
          <a:p>
            <a:r>
              <a:rPr lang="es-ES" sz="3600" dirty="0"/>
              <a:t>Asignación de nombres a una celda o rangos </a:t>
            </a:r>
          </a:p>
        </p:txBody>
      </p:sp>
      <p:sp>
        <p:nvSpPr>
          <p:cNvPr id="3" name="2 Marcador de contenido"/>
          <p:cNvSpPr>
            <a:spLocks noGrp="1"/>
          </p:cNvSpPr>
          <p:nvPr>
            <p:ph idx="1"/>
          </p:nvPr>
        </p:nvSpPr>
        <p:spPr>
          <a:xfrm>
            <a:off x="457200" y="1600201"/>
            <a:ext cx="5050904" cy="2208908"/>
          </a:xfrm>
        </p:spPr>
        <p:txBody>
          <a:bodyPr>
            <a:normAutofit lnSpcReduction="10000"/>
          </a:bodyPr>
          <a:lstStyle/>
          <a:p>
            <a:pPr marL="0" indent="0">
              <a:buNone/>
            </a:pPr>
            <a:r>
              <a:rPr lang="es-ES" sz="2800" dirty="0" smtClean="0"/>
              <a:t>Seleccione una celda o un rango de celdas y haga </a:t>
            </a:r>
            <a:r>
              <a:rPr lang="es-ES" sz="2800" dirty="0" err="1" smtClean="0"/>
              <a:t>click</a:t>
            </a:r>
            <a:r>
              <a:rPr lang="es-ES" sz="2800" dirty="0" smtClean="0"/>
              <a:t> en el cuadro nombre que se encuentra en el extremo izquierdo de la barra de formulas</a:t>
            </a:r>
            <a:endParaRPr lang="es-ES" sz="2800"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399656"/>
            <a:ext cx="2973883" cy="2409453"/>
          </a:xfrm>
          <a:prstGeom prst="rect">
            <a:avLst/>
          </a:prstGeom>
        </p:spPr>
      </p:pic>
      <p:sp>
        <p:nvSpPr>
          <p:cNvPr id="5" name="2 Marcador de contenido"/>
          <p:cNvSpPr txBox="1">
            <a:spLocks/>
          </p:cNvSpPr>
          <p:nvPr/>
        </p:nvSpPr>
        <p:spPr>
          <a:xfrm>
            <a:off x="467544" y="4221088"/>
            <a:ext cx="5050904" cy="135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800" dirty="0" smtClean="0"/>
              <a:t>Escriba el nombre que desee y presione </a:t>
            </a:r>
            <a:r>
              <a:rPr lang="es-ES" sz="2800" dirty="0" err="1" smtClean="0"/>
              <a:t>Enter</a:t>
            </a:r>
            <a:r>
              <a:rPr lang="es-ES" sz="2800" dirty="0" smtClean="0"/>
              <a:t>.</a:t>
            </a:r>
            <a:endParaRPr lang="es-ES" sz="28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4077072"/>
            <a:ext cx="3134766" cy="2273002"/>
          </a:xfrm>
          <a:prstGeom prst="rect">
            <a:avLst/>
          </a:prstGeom>
        </p:spPr>
      </p:pic>
    </p:spTree>
    <p:extLst>
      <p:ext uri="{BB962C8B-B14F-4D97-AF65-F5344CB8AC3E}">
        <p14:creationId xmlns:p14="http://schemas.microsoft.com/office/powerpoint/2010/main" val="2130699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Uso asignar Rangos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1880" y="2026033"/>
            <a:ext cx="5112568" cy="3672408"/>
          </a:xfrm>
        </p:spPr>
      </p:pic>
      <p:sp>
        <p:nvSpPr>
          <p:cNvPr id="8" name="2 Marcador de contenido"/>
          <p:cNvSpPr txBox="1">
            <a:spLocks/>
          </p:cNvSpPr>
          <p:nvPr/>
        </p:nvSpPr>
        <p:spPr>
          <a:xfrm>
            <a:off x="194436" y="2060848"/>
            <a:ext cx="2721380" cy="2520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800" dirty="0" smtClean="0"/>
              <a:t>Puede Utilizar el nombre del rango dentro de cualquier formula de Excel.</a:t>
            </a:r>
            <a:endParaRPr lang="es-ES" sz="2800" dirty="0"/>
          </a:p>
        </p:txBody>
      </p:sp>
    </p:spTree>
    <p:extLst>
      <p:ext uri="{BB962C8B-B14F-4D97-AF65-F5344CB8AC3E}">
        <p14:creationId xmlns:p14="http://schemas.microsoft.com/office/powerpoint/2010/main" val="407638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924944"/>
            <a:ext cx="8229600" cy="1143000"/>
          </a:xfrm>
        </p:spPr>
        <p:txBody>
          <a:bodyPr/>
          <a:lstStyle/>
          <a:p>
            <a:r>
              <a:rPr lang="es-ES" dirty="0" smtClean="0"/>
              <a:t>Formatos Condicionales</a:t>
            </a:r>
            <a:endParaRPr lang="es-ES" dirty="0"/>
          </a:p>
        </p:txBody>
      </p:sp>
    </p:spTree>
    <p:extLst>
      <p:ext uri="{BB962C8B-B14F-4D97-AF65-F5344CB8AC3E}">
        <p14:creationId xmlns:p14="http://schemas.microsoft.com/office/powerpoint/2010/main" val="146075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708920"/>
            <a:ext cx="8229600" cy="1143000"/>
          </a:xfrm>
        </p:spPr>
        <p:txBody>
          <a:bodyPr/>
          <a:lstStyle/>
          <a:p>
            <a:r>
              <a:rPr lang="es-ES" dirty="0" smtClean="0"/>
              <a:t>ENTORNO MICROSOFT EXCEL</a:t>
            </a:r>
            <a:endParaRPr lang="es-ES" dirty="0"/>
          </a:p>
        </p:txBody>
      </p:sp>
    </p:spTree>
    <p:extLst>
      <p:ext uri="{BB962C8B-B14F-4D97-AF65-F5344CB8AC3E}">
        <p14:creationId xmlns:p14="http://schemas.microsoft.com/office/powerpoint/2010/main" val="110443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spTree>
    <p:extLst>
      <p:ext uri="{BB962C8B-B14F-4D97-AF65-F5344CB8AC3E}">
        <p14:creationId xmlns:p14="http://schemas.microsoft.com/office/powerpoint/2010/main" val="237474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Descripción del Entorno</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268760"/>
            <a:ext cx="8784976" cy="5400600"/>
          </a:xfrm>
          <a:prstGeom prst="rect">
            <a:avLst/>
          </a:prstGeom>
        </p:spPr>
      </p:pic>
    </p:spTree>
    <p:extLst>
      <p:ext uri="{BB962C8B-B14F-4D97-AF65-F5344CB8AC3E}">
        <p14:creationId xmlns:p14="http://schemas.microsoft.com/office/powerpoint/2010/main" val="1150006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Entorno Hoja Calculo</a:t>
            </a:r>
            <a:endParaRPr lang="es-ES"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24744"/>
            <a:ext cx="8568952" cy="5544616"/>
          </a:xfrm>
          <a:prstGeom prst="rect">
            <a:avLst/>
          </a:prstGeom>
        </p:spPr>
      </p:pic>
    </p:spTree>
    <p:extLst>
      <p:ext uri="{BB962C8B-B14F-4D97-AF65-F5344CB8AC3E}">
        <p14:creationId xmlns:p14="http://schemas.microsoft.com/office/powerpoint/2010/main" val="1993646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Conceptos Básicos</a:t>
            </a:r>
            <a:endParaRPr lang="es-ES" dirty="0"/>
          </a:p>
        </p:txBody>
      </p:sp>
      <p:sp>
        <p:nvSpPr>
          <p:cNvPr id="3" name="2 Marcador de contenido"/>
          <p:cNvSpPr>
            <a:spLocks noGrp="1"/>
          </p:cNvSpPr>
          <p:nvPr>
            <p:ph idx="1"/>
          </p:nvPr>
        </p:nvSpPr>
        <p:spPr/>
        <p:txBody>
          <a:bodyPr>
            <a:normAutofit lnSpcReduction="10000"/>
          </a:bodyPr>
          <a:lstStyle/>
          <a:p>
            <a:pPr marL="0" indent="0">
              <a:buNone/>
            </a:pPr>
            <a:r>
              <a:rPr lang="es-ES" sz="2800" b="1" dirty="0"/>
              <a:t>Hoja:</a:t>
            </a:r>
            <a:r>
              <a:rPr lang="es-ES" sz="2800" dirty="0"/>
              <a:t> </a:t>
            </a:r>
            <a:r>
              <a:rPr lang="es-ES" sz="2800" dirty="0" smtClean="0"/>
              <a:t>Se </a:t>
            </a:r>
            <a:r>
              <a:rPr lang="es-ES" sz="2800" dirty="0"/>
              <a:t>denomina así a la zona donde estamos trabajando. Cada hoja tiene un nombre identificativo que podemos cambiar. Los nombres de las hojas se pueden observar en la zona inferior de la pantalla. Estos nombres se pueden cambiar. </a:t>
            </a:r>
            <a:endParaRPr lang="es-ES" sz="2800" dirty="0" smtClean="0"/>
          </a:p>
          <a:p>
            <a:pPr marL="0" indent="0">
              <a:buNone/>
            </a:pPr>
            <a:r>
              <a:rPr lang="es-ES" sz="2800" b="1" dirty="0"/>
              <a:t>Celda:</a:t>
            </a:r>
            <a:r>
              <a:rPr lang="es-ES" sz="2800" dirty="0"/>
              <a:t> cuadro individual que forma parte de la hoja. En las celdas introduciremos los datos. </a:t>
            </a:r>
            <a:endParaRPr lang="es-ES" sz="2800" dirty="0" smtClean="0"/>
          </a:p>
          <a:p>
            <a:pPr marL="0" indent="0">
              <a:buNone/>
            </a:pPr>
            <a:endParaRPr lang="es-ES" sz="2800" dirty="0"/>
          </a:p>
          <a:p>
            <a:pPr marL="0" indent="0">
              <a:buNone/>
            </a:pPr>
            <a:r>
              <a:rPr lang="es-ES" sz="2800" b="1" dirty="0" smtClean="0"/>
              <a:t>Fila:</a:t>
            </a:r>
            <a:r>
              <a:rPr lang="es-ES" sz="2800" dirty="0" smtClean="0"/>
              <a:t> Dispuestas en horizontal, se numeran desde la 1  hasta la 16382 que es la ultima.</a:t>
            </a:r>
            <a:endParaRPr lang="es-ES" sz="2800" dirty="0"/>
          </a:p>
          <a:p>
            <a:pPr marL="0" indent="0">
              <a:buNone/>
            </a:pPr>
            <a:endParaRPr lang="es-ES" sz="2800" dirty="0"/>
          </a:p>
        </p:txBody>
      </p:sp>
    </p:spTree>
    <p:extLst>
      <p:ext uri="{BB962C8B-B14F-4D97-AF65-F5344CB8AC3E}">
        <p14:creationId xmlns:p14="http://schemas.microsoft.com/office/powerpoint/2010/main" val="269156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fontScale="92500" lnSpcReduction="20000"/>
          </a:bodyPr>
          <a:lstStyle/>
          <a:p>
            <a:pPr marL="0" indent="0">
              <a:buNone/>
            </a:pPr>
            <a:r>
              <a:rPr lang="es-ES" sz="2800" b="1" dirty="0"/>
              <a:t>Columna:</a:t>
            </a:r>
            <a:r>
              <a:rPr lang="es-ES" sz="2800" dirty="0"/>
              <a:t> se nombran de la A </a:t>
            </a:r>
            <a:r>
              <a:rPr lang="es-ES" sz="2800" dirty="0" err="1"/>
              <a:t>a</a:t>
            </a:r>
            <a:r>
              <a:rPr lang="es-ES" sz="2800" dirty="0"/>
              <a:t> la Z y están dispuestas en vertical. Después de la columna Z, nos encontramos con la columna AA,AB,AC... y así hasta la AZ. Seguidamente, comenzaría la BA, BB.. y así hasta la última columna que es la </a:t>
            </a:r>
            <a:r>
              <a:rPr lang="es-ES" sz="2800" dirty="0" smtClean="0"/>
              <a:t>IV.</a:t>
            </a:r>
          </a:p>
          <a:p>
            <a:pPr marL="0" indent="0">
              <a:buNone/>
            </a:pPr>
            <a:endParaRPr lang="es-ES" sz="2800" dirty="0"/>
          </a:p>
          <a:p>
            <a:pPr marL="0" indent="0">
              <a:buNone/>
            </a:pPr>
            <a:r>
              <a:rPr lang="es-ES" sz="2800" b="1" dirty="0" smtClean="0"/>
              <a:t>Libro </a:t>
            </a:r>
            <a:r>
              <a:rPr lang="es-ES" sz="2800" b="1" dirty="0"/>
              <a:t>de Trabajo:</a:t>
            </a:r>
            <a:r>
              <a:rPr lang="es-ES" sz="2800" dirty="0"/>
              <a:t> </a:t>
            </a:r>
            <a:r>
              <a:rPr lang="es-ES" sz="2800" dirty="0" smtClean="0"/>
              <a:t>Conjunto </a:t>
            </a:r>
            <a:r>
              <a:rPr lang="es-ES" sz="2800" dirty="0"/>
              <a:t>de hojas. Un libro puede tener varias hojas. Al grabarlo, se crea un fichero con la extensión XLS con todas las hojas que tuviese el libro. </a:t>
            </a:r>
            <a:endParaRPr lang="es-ES" sz="2800" dirty="0" smtClean="0"/>
          </a:p>
          <a:p>
            <a:pPr marL="0" indent="0">
              <a:buNone/>
            </a:pPr>
            <a:endParaRPr lang="es-ES" sz="2800" dirty="0"/>
          </a:p>
          <a:p>
            <a:pPr marL="0" indent="0">
              <a:buNone/>
            </a:pPr>
            <a:r>
              <a:rPr lang="es-ES" sz="2800" b="1" dirty="0" smtClean="0"/>
              <a:t>Rango</a:t>
            </a:r>
            <a:r>
              <a:rPr lang="es-ES" sz="2800" b="1" dirty="0"/>
              <a:t>:</a:t>
            </a:r>
            <a:r>
              <a:rPr lang="es-ES" sz="2800" dirty="0"/>
              <a:t> </a:t>
            </a:r>
            <a:r>
              <a:rPr lang="es-ES" sz="2800" dirty="0" smtClean="0"/>
              <a:t>Grupo </a:t>
            </a:r>
            <a:r>
              <a:rPr lang="es-ES" sz="2800" dirty="0"/>
              <a:t>de celdas adyacentes, es decir, que se tocan. Un rango de celdas por ejemplo que va desde la A1 hasta la A5 se reflejaría con el siguiente nombre: A1:A5 El nombre de un rango siempre hará referencia a la primera y a la última celda seleccionadas. </a:t>
            </a:r>
          </a:p>
        </p:txBody>
      </p:sp>
    </p:spTree>
    <p:extLst>
      <p:ext uri="{BB962C8B-B14F-4D97-AF65-F5344CB8AC3E}">
        <p14:creationId xmlns:p14="http://schemas.microsoft.com/office/powerpoint/2010/main" val="316593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Diferencia Valor - Apariencia</a:t>
            </a:r>
            <a:endParaRPr lang="es-ES" dirty="0"/>
          </a:p>
        </p:txBody>
      </p:sp>
      <p:sp>
        <p:nvSpPr>
          <p:cNvPr id="4" name="1 Título"/>
          <p:cNvSpPr txBox="1">
            <a:spLocks/>
          </p:cNvSpPr>
          <p:nvPr/>
        </p:nvSpPr>
        <p:spPr>
          <a:xfrm>
            <a:off x="179512" y="1519094"/>
            <a:ext cx="8229600" cy="61376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3600" dirty="0" smtClean="0"/>
              <a:t>Formato de la celda</a:t>
            </a:r>
            <a:endParaRPr lang="es-ES" sz="36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2924944"/>
            <a:ext cx="2172700" cy="1485900"/>
          </a:xfrm>
          <a:prstGeom prst="rect">
            <a:avLst/>
          </a:prstGeom>
        </p:spPr>
      </p:pic>
      <p:sp>
        <p:nvSpPr>
          <p:cNvPr id="6" name="2 Marcador de contenido"/>
          <p:cNvSpPr>
            <a:spLocks noGrp="1"/>
          </p:cNvSpPr>
          <p:nvPr>
            <p:ph idx="1"/>
          </p:nvPr>
        </p:nvSpPr>
        <p:spPr>
          <a:xfrm>
            <a:off x="457199" y="2420888"/>
            <a:ext cx="5666509" cy="3705275"/>
          </a:xfrm>
        </p:spPr>
        <p:txBody>
          <a:bodyPr>
            <a:normAutofit/>
          </a:bodyPr>
          <a:lstStyle/>
          <a:p>
            <a:r>
              <a:rPr lang="es-ES" sz="2800" dirty="0" smtClean="0"/>
              <a:t>El valor de la celda es 4.</a:t>
            </a:r>
          </a:p>
          <a:p>
            <a:r>
              <a:rPr lang="es-ES" sz="2800" dirty="0" smtClean="0"/>
              <a:t>La apariencia se ve: $4,00.</a:t>
            </a:r>
          </a:p>
          <a:p>
            <a:r>
              <a:rPr lang="es-ES" sz="2800" dirty="0" smtClean="0"/>
              <a:t>Este resultado se puede obtener debido al formato de la celda </a:t>
            </a:r>
            <a:endParaRPr lang="es-ES" sz="2800" dirty="0"/>
          </a:p>
        </p:txBody>
      </p:sp>
    </p:spTree>
    <p:extLst>
      <p:ext uri="{BB962C8B-B14F-4D97-AF65-F5344CB8AC3E}">
        <p14:creationId xmlns:p14="http://schemas.microsoft.com/office/powerpoint/2010/main" val="404491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a:xfrm>
            <a:off x="611560" y="332656"/>
            <a:ext cx="7756263" cy="643678"/>
          </a:xfrm>
        </p:spPr>
        <p:txBody>
          <a:bodyPr>
            <a:normAutofit fontScale="90000"/>
          </a:bodyPr>
          <a:lstStyle/>
          <a:p>
            <a:r>
              <a:rPr lang="es-ES" dirty="0" smtClean="0"/>
              <a:t>Tipos de Datos Excel</a:t>
            </a:r>
            <a:endParaRPr lang="es-ES" dirty="0"/>
          </a:p>
        </p:txBody>
      </p:sp>
      <p:grpSp>
        <p:nvGrpSpPr>
          <p:cNvPr id="5" name="4 Grupo"/>
          <p:cNvGrpSpPr/>
          <p:nvPr/>
        </p:nvGrpSpPr>
        <p:grpSpPr>
          <a:xfrm>
            <a:off x="182563" y="1101724"/>
            <a:ext cx="8778874" cy="5495627"/>
            <a:chOff x="182563" y="1101725"/>
            <a:chExt cx="8778874" cy="4654550"/>
          </a:xfrm>
        </p:grpSpPr>
        <p:pic>
          <p:nvPicPr>
            <p:cNvPr id="6" name="Picture 57"/>
            <p:cNvPicPr>
              <a:picLocks noChangeAspect="1" noChangeArrowheads="1"/>
            </p:cNvPicPr>
            <p:nvPr/>
          </p:nvPicPr>
          <p:blipFill>
            <a:blip r:embed="rId2">
              <a:extLst>
                <a:ext uri="{28A0092B-C50C-407E-A947-70E740481C1C}">
                  <a14:useLocalDpi xmlns:a14="http://schemas.microsoft.com/office/drawing/2010/main" val="0"/>
                </a:ext>
              </a:extLst>
            </a:blip>
            <a:srcRect l="17336" t="23895" r="6712" b="7210"/>
            <a:stretch>
              <a:fillRect/>
            </a:stretch>
          </p:blipFill>
          <p:spPr bwMode="auto">
            <a:xfrm>
              <a:off x="2122487" y="1101725"/>
              <a:ext cx="683895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4"/>
            <p:cNvGrpSpPr>
              <a:grpSpLocks/>
            </p:cNvGrpSpPr>
            <p:nvPr/>
          </p:nvGrpSpPr>
          <p:grpSpPr bwMode="auto">
            <a:xfrm>
              <a:off x="3203576" y="2092326"/>
              <a:ext cx="4022725" cy="3484563"/>
              <a:chOff x="2517" y="1625"/>
              <a:chExt cx="2534" cy="2195"/>
            </a:xfrm>
          </p:grpSpPr>
          <p:sp>
            <p:nvSpPr>
              <p:cNvPr id="18" name="Line 16"/>
              <p:cNvSpPr>
                <a:spLocks noChangeShapeType="1"/>
              </p:cNvSpPr>
              <p:nvPr/>
            </p:nvSpPr>
            <p:spPr bwMode="auto">
              <a:xfrm flipH="1" flipV="1">
                <a:off x="3506" y="2326"/>
                <a:ext cx="1390" cy="986"/>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9" name="Oval 17"/>
              <p:cNvSpPr>
                <a:spLocks noChangeArrowheads="1"/>
              </p:cNvSpPr>
              <p:nvPr/>
            </p:nvSpPr>
            <p:spPr bwMode="auto">
              <a:xfrm>
                <a:off x="2860" y="1625"/>
                <a:ext cx="661" cy="240"/>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sz="2400"/>
              </a:p>
            </p:txBody>
          </p:sp>
          <p:sp>
            <p:nvSpPr>
              <p:cNvPr id="20" name="Line 18"/>
              <p:cNvSpPr>
                <a:spLocks noChangeShapeType="1"/>
              </p:cNvSpPr>
              <p:nvPr/>
            </p:nvSpPr>
            <p:spPr bwMode="auto">
              <a:xfrm flipH="1" flipV="1">
                <a:off x="4867" y="2484"/>
                <a:ext cx="29" cy="828"/>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21" name="Line 19"/>
              <p:cNvSpPr>
                <a:spLocks noChangeShapeType="1"/>
              </p:cNvSpPr>
              <p:nvPr/>
            </p:nvSpPr>
            <p:spPr bwMode="auto">
              <a:xfrm flipH="1" flipV="1">
                <a:off x="3515" y="1754"/>
                <a:ext cx="1360" cy="737"/>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22" name="Rectangle 20"/>
              <p:cNvSpPr>
                <a:spLocks noChangeArrowheads="1"/>
              </p:cNvSpPr>
              <p:nvPr/>
            </p:nvSpPr>
            <p:spPr bwMode="auto">
              <a:xfrm>
                <a:off x="2517" y="3294"/>
                <a:ext cx="2534" cy="526"/>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s-MX" sz="1600" b="1">
                    <a:solidFill>
                      <a:srgbClr val="6C5000"/>
                    </a:solidFill>
                    <a:latin typeface="Tahoma" pitchFamily="34" charset="0"/>
                  </a:rPr>
                  <a:t>Fórmulas: Relaciona las celdas donde</a:t>
                </a:r>
              </a:p>
              <a:p>
                <a:r>
                  <a:rPr lang="es-MX" sz="1600" b="1">
                    <a:solidFill>
                      <a:srgbClr val="6C5000"/>
                    </a:solidFill>
                    <a:latin typeface="Tahoma" pitchFamily="34" charset="0"/>
                  </a:rPr>
                  <a:t>                  se encuentran los valores</a:t>
                </a:r>
              </a:p>
              <a:p>
                <a:r>
                  <a:rPr lang="es-MX" sz="1600" b="1">
                    <a:solidFill>
                      <a:srgbClr val="6C5000"/>
                    </a:solidFill>
                    <a:latin typeface="Tahoma" pitchFamily="34" charset="0"/>
                  </a:rPr>
                  <a:t>                  numéricos</a:t>
                </a:r>
              </a:p>
            </p:txBody>
          </p:sp>
        </p:grpSp>
        <p:grpSp>
          <p:nvGrpSpPr>
            <p:cNvPr id="8" name="Group 5"/>
            <p:cNvGrpSpPr>
              <a:grpSpLocks/>
            </p:cNvGrpSpPr>
            <p:nvPr/>
          </p:nvGrpSpPr>
          <p:grpSpPr bwMode="auto">
            <a:xfrm>
              <a:off x="182563" y="2217745"/>
              <a:ext cx="2979740" cy="527052"/>
              <a:chOff x="204" y="1344"/>
              <a:chExt cx="1877" cy="332"/>
            </a:xfrm>
          </p:grpSpPr>
          <p:sp>
            <p:nvSpPr>
              <p:cNvPr id="16" name="Line 14"/>
              <p:cNvSpPr>
                <a:spLocks noChangeShapeType="1"/>
              </p:cNvSpPr>
              <p:nvPr/>
            </p:nvSpPr>
            <p:spPr bwMode="auto">
              <a:xfrm>
                <a:off x="1746" y="1525"/>
                <a:ext cx="335" cy="73"/>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7" name="Text Box 15"/>
              <p:cNvSpPr txBox="1">
                <a:spLocks noChangeArrowheads="1"/>
              </p:cNvSpPr>
              <p:nvPr/>
            </p:nvSpPr>
            <p:spPr bwMode="auto">
              <a:xfrm>
                <a:off x="204" y="1344"/>
                <a:ext cx="1590" cy="332"/>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lgn="ctr"/>
                <a:r>
                  <a:rPr lang="es-MX" sz="1400" b="1">
                    <a:solidFill>
                      <a:srgbClr val="6C5000"/>
                    </a:solidFill>
                    <a:latin typeface="Tahoma" pitchFamily="34" charset="0"/>
                  </a:rPr>
                  <a:t>Excel únicamente permite</a:t>
                </a:r>
              </a:p>
              <a:p>
                <a:pPr algn="ctr"/>
                <a:r>
                  <a:rPr lang="es-MX" sz="1400" b="1">
                    <a:solidFill>
                      <a:srgbClr val="6C5000"/>
                    </a:solidFill>
                    <a:latin typeface="Tahoma" pitchFamily="34" charset="0"/>
                  </a:rPr>
                  <a:t>un dato por celda.</a:t>
                </a:r>
              </a:p>
            </p:txBody>
          </p:sp>
        </p:grpSp>
        <p:grpSp>
          <p:nvGrpSpPr>
            <p:cNvPr id="9" name="Group 6"/>
            <p:cNvGrpSpPr>
              <a:grpSpLocks/>
            </p:cNvGrpSpPr>
            <p:nvPr/>
          </p:nvGrpSpPr>
          <p:grpSpPr bwMode="auto">
            <a:xfrm>
              <a:off x="476251" y="2838454"/>
              <a:ext cx="3132139" cy="862013"/>
              <a:chOff x="295" y="2131"/>
              <a:chExt cx="1973" cy="543"/>
            </a:xfrm>
          </p:grpSpPr>
          <p:sp>
            <p:nvSpPr>
              <p:cNvPr id="13" name="Line 11"/>
              <p:cNvSpPr>
                <a:spLocks noChangeShapeType="1"/>
              </p:cNvSpPr>
              <p:nvPr/>
            </p:nvSpPr>
            <p:spPr bwMode="auto">
              <a:xfrm flipV="1">
                <a:off x="1701" y="2131"/>
                <a:ext cx="560" cy="256"/>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4" name="Line 12"/>
              <p:cNvSpPr>
                <a:spLocks noChangeShapeType="1"/>
              </p:cNvSpPr>
              <p:nvPr/>
            </p:nvSpPr>
            <p:spPr bwMode="auto">
              <a:xfrm flipV="1">
                <a:off x="1701" y="2239"/>
                <a:ext cx="567" cy="193"/>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5" name="Rectangle 13"/>
              <p:cNvSpPr>
                <a:spLocks noChangeArrowheads="1"/>
              </p:cNvSpPr>
              <p:nvPr/>
            </p:nvSpPr>
            <p:spPr bwMode="auto">
              <a:xfrm>
                <a:off x="295" y="2208"/>
                <a:ext cx="1420" cy="466"/>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s-MX" sz="1400" b="1">
                    <a:solidFill>
                      <a:srgbClr val="6C5000"/>
                    </a:solidFill>
                    <a:latin typeface="Tahoma" pitchFamily="34" charset="0"/>
                  </a:rPr>
                  <a:t>Alfanuméricos: Títulos </a:t>
                </a:r>
              </a:p>
              <a:p>
                <a:r>
                  <a:rPr lang="es-MX" sz="1400" b="1">
                    <a:solidFill>
                      <a:srgbClr val="6C5000"/>
                    </a:solidFill>
                    <a:latin typeface="Tahoma" pitchFamily="34" charset="0"/>
                  </a:rPr>
                  <a:t>nombres, direcciones,</a:t>
                </a:r>
              </a:p>
              <a:p>
                <a:r>
                  <a:rPr lang="es-MX" sz="1400" b="1">
                    <a:solidFill>
                      <a:srgbClr val="6C5000"/>
                    </a:solidFill>
                    <a:latin typeface="Tahoma" pitchFamily="34" charset="0"/>
                  </a:rPr>
                  <a:t>conceptos, etc.</a:t>
                </a:r>
              </a:p>
            </p:txBody>
          </p:sp>
        </p:grpSp>
        <p:grpSp>
          <p:nvGrpSpPr>
            <p:cNvPr id="10" name="Group 7"/>
            <p:cNvGrpSpPr>
              <a:grpSpLocks/>
            </p:cNvGrpSpPr>
            <p:nvPr/>
          </p:nvGrpSpPr>
          <p:grpSpPr bwMode="auto">
            <a:xfrm>
              <a:off x="1762125" y="2905127"/>
              <a:ext cx="4256088" cy="1689101"/>
              <a:chOff x="1674" y="2115"/>
              <a:chExt cx="2681" cy="1064"/>
            </a:xfrm>
          </p:grpSpPr>
          <p:sp>
            <p:nvSpPr>
              <p:cNvPr id="11" name="Line 9"/>
              <p:cNvSpPr>
                <a:spLocks noChangeShapeType="1"/>
              </p:cNvSpPr>
              <p:nvPr/>
            </p:nvSpPr>
            <p:spPr bwMode="auto">
              <a:xfrm flipV="1">
                <a:off x="2208" y="2115"/>
                <a:ext cx="1262" cy="813"/>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endParaRPr lang="es-MX"/>
              </a:p>
            </p:txBody>
          </p:sp>
          <p:sp>
            <p:nvSpPr>
              <p:cNvPr id="12" name="Rectangle 10"/>
              <p:cNvSpPr>
                <a:spLocks noChangeArrowheads="1"/>
              </p:cNvSpPr>
              <p:nvPr/>
            </p:nvSpPr>
            <p:spPr bwMode="auto">
              <a:xfrm>
                <a:off x="1674" y="2923"/>
                <a:ext cx="2681" cy="256"/>
              </a:xfrm>
              <a:prstGeom prst="rect">
                <a:avLst/>
              </a:prstGeom>
              <a:solidFill>
                <a:schemeClr val="bg1"/>
              </a:solidFill>
              <a:ln w="9525">
                <a:solidFill>
                  <a:srgbClr val="FF9900"/>
                </a:solidFill>
                <a:miter lim="800000"/>
                <a:headEnd/>
                <a:tailEnd/>
              </a:ln>
            </p:spPr>
            <p:txBody>
              <a:bodyPr wrap="none">
                <a:spAutoFit/>
              </a:bodyPr>
              <a:lstStyle>
                <a:defPPr>
                  <a:defRPr lang="es-MX"/>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r>
                  <a:rPr lang="es-MX" sz="2000" b="1">
                    <a:solidFill>
                      <a:srgbClr val="6C5000"/>
                    </a:solidFill>
                    <a:latin typeface="Tahoma" pitchFamily="34" charset="0"/>
                  </a:rPr>
                  <a:t>Numéricos: Enteros y decimales</a:t>
                </a:r>
              </a:p>
            </p:txBody>
          </p:sp>
        </p:grpSp>
      </p:grpSp>
    </p:spTree>
    <p:extLst>
      <p:ext uri="{BB962C8B-B14F-4D97-AF65-F5344CB8AC3E}">
        <p14:creationId xmlns:p14="http://schemas.microsoft.com/office/powerpoint/2010/main" val="20738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852936"/>
            <a:ext cx="8229600" cy="1143000"/>
          </a:xfrm>
        </p:spPr>
        <p:txBody>
          <a:bodyPr/>
          <a:lstStyle/>
          <a:p>
            <a:r>
              <a:rPr lang="es-ES" dirty="0" smtClean="0"/>
              <a:t>Formatos</a:t>
            </a:r>
            <a:endParaRPr lang="es-ES" dirty="0"/>
          </a:p>
        </p:txBody>
      </p:sp>
    </p:spTree>
    <p:extLst>
      <p:ext uri="{BB962C8B-B14F-4D97-AF65-F5344CB8AC3E}">
        <p14:creationId xmlns:p14="http://schemas.microsoft.com/office/powerpoint/2010/main" val="1473577499"/>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472</Words>
  <Application>Microsoft Office PowerPoint</Application>
  <PresentationFormat>Presentación en pantalla (4:3)</PresentationFormat>
  <Paragraphs>48</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EXCEL</vt:lpstr>
      <vt:lpstr>ENTORNO MICROSOFT EXCEL</vt:lpstr>
      <vt:lpstr>Descripción del Entorno</vt:lpstr>
      <vt:lpstr>Entorno Hoja Calculo</vt:lpstr>
      <vt:lpstr>Conceptos Básicos</vt:lpstr>
      <vt:lpstr>Presentación de PowerPoint</vt:lpstr>
      <vt:lpstr>Diferencia Valor - Apariencia</vt:lpstr>
      <vt:lpstr>Tipos de Datos Excel</vt:lpstr>
      <vt:lpstr>Formatos</vt:lpstr>
      <vt:lpstr>Formato de Celdas</vt:lpstr>
      <vt:lpstr>Presentación de PowerPoint</vt:lpstr>
      <vt:lpstr>Presentación de PowerPoint</vt:lpstr>
      <vt:lpstr>Presentación de PowerPoint</vt:lpstr>
      <vt:lpstr>Presentación de PowerPoint</vt:lpstr>
      <vt:lpstr>Formatos Condicionales</vt:lpstr>
      <vt:lpstr>Referencia a Celda</vt:lpstr>
      <vt:lpstr>Asignación de nombres a una celda o rangos </vt:lpstr>
      <vt:lpstr>Uso asignar Rangos</vt:lpstr>
      <vt:lpstr>Formatos Condicionales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kleber Andres Loayza</dc:creator>
  <cp:lastModifiedBy>kleber Andres Loayza</cp:lastModifiedBy>
  <cp:revision>35</cp:revision>
  <dcterms:created xsi:type="dcterms:W3CDTF">2015-05-16T13:47:21Z</dcterms:created>
  <dcterms:modified xsi:type="dcterms:W3CDTF">2015-05-18T19:25:28Z</dcterms:modified>
</cp:coreProperties>
</file>