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14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15.jpeg" ContentType="image/jpeg"/>
  <Override PartName="/ppt/media/image11.jpeg" ContentType="image/jpeg"/>
  <Override PartName="/ppt/media/image8.jpeg" ContentType="image/jpeg"/>
  <Override PartName="/ppt/media/image7.jpeg" ContentType="image/jpeg"/>
  <Override PartName="/ppt/media/image6.png" ContentType="image/png"/>
  <Override PartName="/ppt/media/image10.jpeg" ContentType="image/jpeg"/>
  <Override PartName="/ppt/media/image5.png" ContentType="image/png"/>
  <Override PartName="/ppt/media/image13.jpeg" ContentType="image/jpeg"/>
  <Override PartName="/ppt/media/image12.jpeg" ContentType="image/jpeg"/>
  <Override PartName="/ppt/media/image4.png" ContentType="image/png"/>
  <Override PartName="/ppt/media/image9.jpeg" ContentType="image/jpeg"/>
  <Override PartName="/ppt/media/image3.png" ContentType="image/png"/>
  <Override PartName="/ppt/media/image2.png" ContentType="image/png"/>
  <Override PartName="/ppt/media/image14.jpeg" ContentType="image/jpe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5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6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2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3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86 Imagen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720" y="1080"/>
            <a:ext cx="9140760" cy="685908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s-EC" sz="4400">
                <a:latin typeface="Arial"/>
              </a:rPr>
              <a:t>Pulse para editar el formato del texto de título</a:t>
            </a:r>
            <a:endParaRPr/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s-EC" sz="3200">
                <a:latin typeface="Arial"/>
              </a:rPr>
              <a:t>Pulse para editar el formato de esquema del texto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s-EC" sz="2800">
                <a:latin typeface="Arial"/>
              </a:rPr>
              <a:t>Segundo nivel del esquema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s-EC" sz="2400">
                <a:latin typeface="Arial"/>
              </a:rPr>
              <a:t>Tercer nivel del esquema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s-EC" sz="2000">
                <a:latin typeface="Arial"/>
              </a:rPr>
              <a:t>Cuarto nivel del esquema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s-EC" sz="2000">
                <a:latin typeface="Arial"/>
              </a:rPr>
              <a:t>Quinto nivel del esquema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s-EC" sz="2000">
                <a:latin typeface="Arial"/>
              </a:rPr>
              <a:t>Sexto nivel del esquema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s-EC" sz="2000">
                <a:latin typeface="Arial"/>
              </a:rPr>
              <a:t>Séptimo nivel del esquema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86 Imagen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720" y="1080"/>
            <a:ext cx="9140760" cy="6859080"/>
          </a:xfrm>
          <a:prstGeom prst="rect">
            <a:avLst/>
          </a:prstGeom>
          <a:ln>
            <a:noFill/>
          </a:ln>
        </p:spPr>
      </p:pic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s-EC" sz="4400">
                <a:latin typeface="Arial"/>
              </a:rPr>
              <a:t>Pulse para editar el formato del texto de título</a:t>
            </a:r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s-EC" sz="3200">
                <a:latin typeface="Arial"/>
              </a:rPr>
              <a:t>Pulse para editar el formato de esquema del texto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s-EC" sz="2800">
                <a:latin typeface="Arial"/>
              </a:rPr>
              <a:t>Segundo nivel del esquema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s-EC" sz="2400">
                <a:latin typeface="Arial"/>
              </a:rPr>
              <a:t>Tercer nivel del esquema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s-EC" sz="2000">
                <a:latin typeface="Arial"/>
              </a:rPr>
              <a:t>Cuarto nivel del esquema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s-EC" sz="2000">
                <a:latin typeface="Arial"/>
              </a:rPr>
              <a:t>Quinto nivel del esquema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s-EC" sz="2000">
                <a:latin typeface="Arial"/>
              </a:rPr>
              <a:t>Sexto nivel del esquema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s-EC" sz="2000">
                <a:latin typeface="Arial"/>
              </a:rPr>
              <a:t>Séptimo nivel del esquema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image" Target="../media/image11.jpeg"/><Relationship Id="rId3" Type="http://schemas.openxmlformats.org/officeDocument/2006/relationships/image" Target="../media/image12.jpeg"/><Relationship Id="rId4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image" Target="../media/image14.jpeg"/><Relationship Id="rId3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image" Target="../media/image8.jpeg"/><Relationship Id="rId3" Type="http://schemas.openxmlformats.org/officeDocument/2006/relationships/image" Target="../media/image9.jpeg"/><Relationship Id="rId4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827640" y="2637000"/>
            <a:ext cx="7770960" cy="1468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es-EC" sz="5400">
                <a:solidFill>
                  <a:srgbClr val="ffffff"/>
                </a:solidFill>
                <a:latin typeface="Book Antiqua"/>
                <a:ea typeface="DejaVu Sans"/>
              </a:rPr>
              <a:t>El explordador de Window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720000" y="360000"/>
            <a:ext cx="3959280" cy="658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s-EC" sz="4000">
                <a:latin typeface="Arial"/>
              </a:rPr>
              <a:t>Generalidades</a:t>
            </a:r>
            <a:endParaRPr/>
          </a:p>
        </p:txBody>
      </p:sp>
      <p:sp>
        <p:nvSpPr>
          <p:cNvPr id="88" name="CustomShape 2"/>
          <p:cNvSpPr/>
          <p:nvPr/>
        </p:nvSpPr>
        <p:spPr>
          <a:xfrm>
            <a:off x="432000" y="1224000"/>
            <a:ext cx="5759280" cy="5235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s-EC" sz="2400">
                <a:latin typeface="Arial"/>
              </a:rPr>
              <a:t>Cumple la ley de Moore, donde aumentando su capacidad y disminuyendo el precio.</a:t>
            </a:r>
            <a:endParaRPr/>
          </a:p>
          <a:p>
            <a:endParaRPr/>
          </a:p>
          <a:p>
            <a:r>
              <a:rPr lang="es-EC" sz="2400">
                <a:latin typeface="Arial"/>
              </a:rPr>
              <a:t>Ventajas</a:t>
            </a:r>
            <a:endParaRPr/>
          </a:p>
          <a:p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s-EC" sz="2400">
                <a:latin typeface="Arial"/>
              </a:rPr>
              <a:t>Resistencia a los golpes, gran </a:t>
            </a:r>
            <a:r>
              <a:rPr lang="es-EC" sz="2400">
                <a:latin typeface="Arial"/>
              </a:rPr>
              <a:t>	</a:t>
            </a:r>
            <a:r>
              <a:rPr lang="es-EC" sz="2400">
                <a:latin typeface="Arial"/>
              </a:rPr>
              <a:t>	</a:t>
            </a:r>
            <a:r>
              <a:rPr lang="es-EC" sz="2400">
                <a:latin typeface="Arial"/>
              </a:rPr>
              <a:t>   velocidad, bajo consumo de energía y un funcionamiento silencioso, ya que no contiene actuadores mecánicos ni partes móviles.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s-EC" sz="2400">
                <a:latin typeface="Arial"/>
              </a:rPr>
              <a:t>Ligereza y versatilidad para todos los usos hacia los que está orientado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89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400000" y="576000"/>
            <a:ext cx="3599280" cy="1745280"/>
          </a:xfrm>
          <a:prstGeom prst="rect">
            <a:avLst/>
          </a:prstGeom>
          <a:ln>
            <a:noFill/>
          </a:ln>
        </p:spPr>
      </p:pic>
      <p:pic>
        <p:nvPicPr>
          <p:cNvPr id="90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4968000" y="2520000"/>
            <a:ext cx="3815280" cy="1159920"/>
          </a:xfrm>
          <a:prstGeom prst="rect">
            <a:avLst/>
          </a:prstGeom>
          <a:ln>
            <a:noFill/>
          </a:ln>
        </p:spPr>
      </p:pic>
      <p:pic>
        <p:nvPicPr>
          <p:cNvPr id="91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5976000" y="4300560"/>
            <a:ext cx="2792880" cy="2159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3456000" y="2797200"/>
            <a:ext cx="2015280" cy="658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s-EC" sz="4000">
                <a:latin typeface="Arial"/>
              </a:rPr>
              <a:t>Cd Rw</a:t>
            </a:r>
            <a:endParaRPr/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360000" y="648000"/>
            <a:ext cx="7343280" cy="6265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s-EC" sz="2400">
                <a:latin typeface="Arial"/>
              </a:rPr>
              <a:t>Fue desarrollado conjuntamente en 1996 por las empresas Sony y Philips, y comenzó a comercializarse en 1997.</a:t>
            </a:r>
            <a:endParaRPr/>
          </a:p>
          <a:p>
            <a:endParaRPr/>
          </a:p>
          <a:p>
            <a:r>
              <a:rPr lang="es-EC" sz="2400">
                <a:latin typeface="Arial"/>
              </a:rPr>
              <a:t>CD:</a:t>
            </a:r>
            <a:r>
              <a:rPr lang="es-EC" sz="2400">
                <a:latin typeface="Arial"/>
              </a:rPr>
              <a:t>	</a:t>
            </a:r>
            <a:r>
              <a:rPr lang="es-EC" sz="2400">
                <a:latin typeface="Arial"/>
              </a:rPr>
              <a:t>	</a:t>
            </a:r>
            <a:endParaRPr/>
          </a:p>
          <a:p>
            <a:endParaRPr/>
          </a:p>
          <a:p>
            <a:r>
              <a:rPr lang="es-EC" sz="2400">
                <a:latin typeface="Arial"/>
              </a:rPr>
              <a:t>	</a:t>
            </a:r>
            <a:r>
              <a:rPr lang="es-EC" sz="2400">
                <a:latin typeface="Arial"/>
              </a:rPr>
              <a:t>R:  </a:t>
            </a:r>
            <a:r>
              <a:rPr lang="es-EC" sz="2000">
                <a:latin typeface="Arial"/>
              </a:rPr>
              <a:t>lectura</a:t>
            </a:r>
            <a:endParaRPr/>
          </a:p>
          <a:p>
            <a:r>
              <a:rPr lang="es-EC" sz="2400">
                <a:latin typeface="Arial"/>
              </a:rPr>
              <a:t>	</a:t>
            </a:r>
            <a:r>
              <a:rPr lang="es-EC" sz="2400">
                <a:latin typeface="Arial"/>
              </a:rPr>
              <a:t>W: </a:t>
            </a:r>
            <a:r>
              <a:rPr lang="es-EC" sz="2000">
                <a:latin typeface="Arial"/>
              </a:rPr>
              <a:t>escritura</a:t>
            </a:r>
            <a:endParaRPr/>
          </a:p>
          <a:p>
            <a:endParaRPr/>
          </a:p>
          <a:p>
            <a:r>
              <a:rPr lang="es-EC" sz="2400">
                <a:latin typeface="Arial"/>
              </a:rPr>
              <a:t>En el disco CD-RW tiene la opcion de multisesion, donde se puede utilizar como pendrive, que se lo puede seguir grabando y borrando multipleveces.</a:t>
            </a:r>
            <a:endParaRPr/>
          </a:p>
          <a:p>
            <a:endParaRPr/>
          </a:p>
          <a:p>
            <a:r>
              <a:rPr lang="es-EC" sz="2400">
                <a:latin typeface="Arial"/>
              </a:rPr>
              <a:t>El CD-RW utiliza tres tipos de luz:</a:t>
            </a: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s-EC" sz="2400">
                <a:latin typeface="Arial"/>
              </a:rPr>
              <a:t>Láser de escritura</a:t>
            </a: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s-EC" sz="2400">
                <a:latin typeface="Arial"/>
              </a:rPr>
              <a:t>Láser de borrado</a:t>
            </a: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s-EC" sz="2400">
                <a:latin typeface="Arial"/>
              </a:rPr>
              <a:t>Láser de lectura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94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854680" y="1102680"/>
            <a:ext cx="2856600" cy="2496600"/>
          </a:xfrm>
          <a:prstGeom prst="rect">
            <a:avLst/>
          </a:prstGeom>
          <a:ln>
            <a:noFill/>
          </a:ln>
        </p:spPr>
      </p:pic>
      <p:pic>
        <p:nvPicPr>
          <p:cNvPr id="95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5328000" y="4896000"/>
            <a:ext cx="3489480" cy="1727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3456000" y="2797200"/>
            <a:ext cx="2519280" cy="658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s-EC" sz="4000">
                <a:latin typeface="Arial"/>
              </a:rPr>
              <a:t>DVD Rw</a:t>
            </a:r>
            <a:endParaRPr/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144000" y="144000"/>
            <a:ext cx="8567280" cy="6951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s-EC" sz="2400">
                <a:latin typeface="Arial"/>
              </a:rPr>
              <a:t>El formato fue desarrollado por una coalición de corporaciones, conocida como la DVD+RW Alliance, a finales de 1997.</a:t>
            </a:r>
            <a:endParaRPr/>
          </a:p>
          <a:p>
            <a:endParaRPr/>
          </a:p>
          <a:p>
            <a:r>
              <a:rPr lang="es-EC" sz="2400">
                <a:latin typeface="Arial"/>
              </a:rPr>
              <a:t>Al igual que el CD RW, tambien tiene la opcion de:</a:t>
            </a:r>
            <a:endParaRPr/>
          </a:p>
          <a:p>
            <a:endParaRPr/>
          </a:p>
          <a:p>
            <a:r>
              <a:rPr lang="es-EC" sz="2400">
                <a:latin typeface="Arial"/>
              </a:rPr>
              <a:t>CD:</a:t>
            </a:r>
            <a:r>
              <a:rPr lang="es-EC" sz="2400">
                <a:latin typeface="Arial"/>
              </a:rPr>
              <a:t>	</a:t>
            </a:r>
            <a:r>
              <a:rPr lang="es-EC" sz="2400">
                <a:latin typeface="Arial"/>
              </a:rPr>
              <a:t>	</a:t>
            </a:r>
            <a:endParaRPr/>
          </a:p>
          <a:p>
            <a:endParaRPr/>
          </a:p>
          <a:p>
            <a:r>
              <a:rPr lang="es-EC" sz="2400">
                <a:latin typeface="Arial"/>
              </a:rPr>
              <a:t>	</a:t>
            </a:r>
            <a:r>
              <a:rPr lang="es-EC" sz="2400">
                <a:latin typeface="Arial"/>
              </a:rPr>
              <a:t>R:  </a:t>
            </a:r>
            <a:r>
              <a:rPr lang="es-EC" sz="2000">
                <a:latin typeface="Arial"/>
              </a:rPr>
              <a:t>lectura</a:t>
            </a:r>
            <a:endParaRPr/>
          </a:p>
          <a:p>
            <a:r>
              <a:rPr lang="es-EC" sz="2400">
                <a:latin typeface="Arial"/>
              </a:rPr>
              <a:t>	</a:t>
            </a:r>
            <a:r>
              <a:rPr lang="es-EC" sz="2400">
                <a:latin typeface="Arial"/>
              </a:rPr>
              <a:t>W: </a:t>
            </a:r>
            <a:r>
              <a:rPr lang="es-EC" sz="2000">
                <a:latin typeface="Arial"/>
              </a:rPr>
              <a:t>escritura</a:t>
            </a:r>
            <a:endParaRPr/>
          </a:p>
          <a:p>
            <a:endParaRPr/>
          </a:p>
          <a:p>
            <a:r>
              <a:rPr lang="es-EC" sz="2400">
                <a:latin typeface="Arial"/>
              </a:rPr>
              <a:t>En el disco DVD-RW tambien posee la opcion de multisesion.</a:t>
            </a:r>
            <a:endParaRPr/>
          </a:p>
          <a:p>
            <a:endParaRPr/>
          </a:p>
          <a:p>
            <a:r>
              <a:rPr lang="es-EC" sz="2400">
                <a:latin typeface="Arial"/>
              </a:rPr>
              <a:t>Tiene una capacidad de almacenamiento de 4.7GB.</a:t>
            </a:r>
            <a:endParaRPr/>
          </a:p>
          <a:p>
            <a:endParaRPr/>
          </a:p>
          <a:p>
            <a:r>
              <a:rPr lang="es-EC" sz="2400">
                <a:latin typeface="Arial"/>
              </a:rPr>
              <a:t>Este formato de DVD graba los datos en el</a:t>
            </a:r>
            <a:endParaRPr/>
          </a:p>
          <a:p>
            <a:r>
              <a:rPr lang="es-EC" sz="2400">
                <a:latin typeface="Arial"/>
              </a:rPr>
              <a:t>recubrimiento de cambio de fase de un surco espiral ondulado inscrito</a:t>
            </a:r>
            <a:endParaRPr/>
          </a:p>
          <a:p>
            <a:endParaRPr/>
          </a:p>
          <a:p>
            <a:endParaRPr/>
          </a:p>
        </p:txBody>
      </p:sp>
      <p:pic>
        <p:nvPicPr>
          <p:cNvPr id="98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062680" y="2160000"/>
            <a:ext cx="3288600" cy="1583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ustomShape 1"/>
          <p:cNvSpPr/>
          <p:nvPr/>
        </p:nvSpPr>
        <p:spPr>
          <a:xfrm>
            <a:off x="648000" y="504000"/>
            <a:ext cx="8063280" cy="511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s-EC" sz="3600">
                <a:latin typeface="Arial"/>
              </a:rPr>
              <a:t>TECLADO DE ACCESO RAPIDO y Acciones Básicas de Archivos y Carpetas</a:t>
            </a:r>
            <a:endParaRPr/>
          </a:p>
          <a:p>
            <a:endParaRPr/>
          </a:p>
          <a:p>
            <a:r>
              <a:rPr b="1" lang="es-EC" sz="2800">
                <a:latin typeface="Arial"/>
              </a:rPr>
              <a:t>Archivo</a:t>
            </a:r>
            <a:endParaRPr/>
          </a:p>
          <a:p>
            <a:endParaRPr/>
          </a:p>
          <a:p>
            <a:r>
              <a:rPr lang="es-EC" sz="2400">
                <a:latin typeface="Arial"/>
              </a:rPr>
              <a:t>ALT +A:    Abre menú de un documento.</a:t>
            </a:r>
            <a:endParaRPr/>
          </a:p>
          <a:p>
            <a:r>
              <a:rPr lang="es-EC" sz="2400">
                <a:latin typeface="Arial"/>
              </a:rPr>
              <a:t>ALT+F4:   Cerrar Aplicación.</a:t>
            </a:r>
            <a:endParaRPr/>
          </a:p>
          <a:p>
            <a:r>
              <a:rPr lang="es-EC" sz="2400">
                <a:latin typeface="Arial"/>
              </a:rPr>
              <a:t>CTRL+N:  Crear nuevo Archivo.</a:t>
            </a:r>
            <a:endParaRPr/>
          </a:p>
          <a:p>
            <a:r>
              <a:rPr lang="es-EC" sz="2400">
                <a:latin typeface="Arial"/>
              </a:rPr>
              <a:t>CTRL+O:  Abrir un Archivo.</a:t>
            </a:r>
            <a:endParaRPr/>
          </a:p>
          <a:p>
            <a:r>
              <a:rPr lang="es-EC" sz="2400">
                <a:latin typeface="Arial"/>
              </a:rPr>
              <a:t>CTRL+G:  Guardar el archivo Actual.</a:t>
            </a:r>
            <a:endParaRPr/>
          </a:p>
          <a:p>
            <a:r>
              <a:rPr lang="es-EC" sz="2400">
                <a:latin typeface="Arial"/>
              </a:rPr>
              <a:t>CTRL+P: Imprime el archivo actual</a:t>
            </a:r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504000" y="360000"/>
            <a:ext cx="8135280" cy="6608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s-EC" sz="2400">
                <a:latin typeface="Arial"/>
              </a:rPr>
              <a:t>Editar</a:t>
            </a:r>
            <a:endParaRPr/>
          </a:p>
          <a:p>
            <a:endParaRPr/>
          </a:p>
          <a:p>
            <a:r>
              <a:rPr lang="es-EC" sz="2400">
                <a:latin typeface="Arial"/>
              </a:rPr>
              <a:t>ALT+E:   Menu Editar</a:t>
            </a:r>
            <a:endParaRPr/>
          </a:p>
          <a:p>
            <a:r>
              <a:rPr lang="es-EC" sz="2400">
                <a:latin typeface="Arial"/>
              </a:rPr>
              <a:t>Ctrl+Z:   Deshacer ultima operacion.</a:t>
            </a:r>
            <a:endParaRPr/>
          </a:p>
          <a:p>
            <a:r>
              <a:rPr lang="es-EC" sz="2400">
                <a:latin typeface="Arial"/>
              </a:rPr>
              <a:t>Ctrl+Y:   Rechacer ultima operacion.</a:t>
            </a:r>
            <a:endParaRPr/>
          </a:p>
          <a:p>
            <a:r>
              <a:rPr lang="es-EC" sz="2400">
                <a:latin typeface="Arial"/>
              </a:rPr>
              <a:t>Ctrl+X:   Corta la ultima  operacion seleccionada.</a:t>
            </a:r>
            <a:endParaRPr/>
          </a:p>
          <a:p>
            <a:r>
              <a:rPr lang="es-EC" sz="2400">
                <a:latin typeface="Arial"/>
              </a:rPr>
              <a:t>Ctrl+C:   Copia la ultima  operacion seleccionada.</a:t>
            </a:r>
            <a:endParaRPr/>
          </a:p>
          <a:p>
            <a:r>
              <a:rPr lang="es-EC" sz="2400">
                <a:latin typeface="Arial"/>
              </a:rPr>
              <a:t>Ctrl+V:   Pega de  la ultima  operacion copiada.</a:t>
            </a:r>
            <a:endParaRPr/>
          </a:p>
          <a:p>
            <a:r>
              <a:rPr lang="es-EC" sz="2400">
                <a:latin typeface="Arial"/>
              </a:rPr>
              <a:t>Ins:        Sobreescribe.</a:t>
            </a:r>
            <a:endParaRPr/>
          </a:p>
          <a:p>
            <a:r>
              <a:rPr lang="es-EC" sz="2400">
                <a:latin typeface="Arial"/>
              </a:rPr>
              <a:t>Ctrl+F:    Busca las palabras en el contexto actual.</a:t>
            </a:r>
            <a:endParaRPr/>
          </a:p>
          <a:p>
            <a:r>
              <a:rPr lang="es-EC" sz="2400">
                <a:latin typeface="Arial"/>
              </a:rPr>
              <a:t>Win + F: Buscar palabras en múltiples textos o archivos.</a:t>
            </a:r>
            <a:endParaRPr/>
          </a:p>
          <a:p>
            <a:r>
              <a:rPr lang="es-EC" sz="2400">
                <a:latin typeface="Arial"/>
              </a:rPr>
              <a:t>F3:         Buscar siguiente resultado.</a:t>
            </a:r>
            <a:endParaRPr/>
          </a:p>
          <a:p>
            <a:r>
              <a:rPr lang="es-EC" sz="2400">
                <a:latin typeface="Arial"/>
              </a:rPr>
              <a:t>Ctrl+H:   Reemplaza</a:t>
            </a:r>
            <a:endParaRPr/>
          </a:p>
          <a:p>
            <a:endParaRPr/>
          </a:p>
          <a:p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432000" y="432000"/>
            <a:ext cx="8279280" cy="6265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s-EC" sz="2400">
                <a:latin typeface="Arial"/>
              </a:rPr>
              <a:t>Ver</a:t>
            </a:r>
            <a:endParaRPr/>
          </a:p>
          <a:p>
            <a:endParaRPr/>
          </a:p>
          <a:p>
            <a:r>
              <a:rPr lang="es-EC" sz="2400">
                <a:latin typeface="Arial"/>
              </a:rPr>
              <a:t>Alt +V: Menu Ver</a:t>
            </a:r>
            <a:endParaRPr/>
          </a:p>
          <a:p>
            <a:r>
              <a:rPr lang="es-EC" sz="2400">
                <a:latin typeface="Arial"/>
              </a:rPr>
              <a:t>Ctrl + +: Aumenta Zoom</a:t>
            </a:r>
            <a:endParaRPr/>
          </a:p>
          <a:p>
            <a:r>
              <a:rPr lang="es-EC" sz="2400">
                <a:latin typeface="Arial"/>
              </a:rPr>
              <a:t>Ctrl + -: Disminuye Zoom</a:t>
            </a:r>
            <a:endParaRPr/>
          </a:p>
          <a:p>
            <a:r>
              <a:rPr lang="es-EC" sz="2400">
                <a:latin typeface="Arial"/>
              </a:rPr>
              <a:t>Ctrl + R: Recarga archivo actual</a:t>
            </a:r>
            <a:endParaRPr/>
          </a:p>
          <a:p>
            <a:r>
              <a:rPr lang="es-EC" sz="2400">
                <a:latin typeface="Arial"/>
              </a:rPr>
              <a:t>Alt + Enter: Muestra propiedades</a:t>
            </a:r>
            <a:endParaRPr/>
          </a:p>
          <a:p>
            <a:r>
              <a:rPr lang="es-EC" sz="2400">
                <a:latin typeface="Arial"/>
              </a:rPr>
              <a:t>Ctrl + D: Añadir a marcadores/favoritos</a:t>
            </a:r>
            <a:endParaRPr/>
          </a:p>
          <a:p>
            <a:endParaRPr/>
          </a:p>
          <a:p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504000" y="432000"/>
            <a:ext cx="8135280" cy="6951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s-EC" sz="2400">
                <a:latin typeface="Arial"/>
              </a:rPr>
              <a:t>Navegaciones</a:t>
            </a:r>
            <a:endParaRPr/>
          </a:p>
          <a:p>
            <a:endParaRPr/>
          </a:p>
          <a:p>
            <a:endParaRPr/>
          </a:p>
          <a:p>
            <a:r>
              <a:rPr lang="es-EC" sz="2400">
                <a:latin typeface="Arial"/>
              </a:rPr>
              <a:t>Alt + izq: Ir a ubicacion anterior</a:t>
            </a:r>
            <a:endParaRPr/>
          </a:p>
          <a:p>
            <a:r>
              <a:rPr lang="es-EC" sz="2400">
                <a:latin typeface="Arial"/>
              </a:rPr>
              <a:t>Alt + der: Ir a ubicacion siguiente</a:t>
            </a:r>
            <a:endParaRPr/>
          </a:p>
          <a:p>
            <a:r>
              <a:rPr lang="es-EC" sz="2400">
                <a:latin typeface="Arial"/>
              </a:rPr>
              <a:t>Ctrl + N:   Negrita en texto seleccionado</a:t>
            </a:r>
            <a:endParaRPr/>
          </a:p>
          <a:p>
            <a:r>
              <a:rPr lang="es-EC" sz="2400">
                <a:latin typeface="Arial"/>
              </a:rPr>
              <a:t>Ctrl + S:   Subrayado en texto seleccionado</a:t>
            </a:r>
            <a:endParaRPr/>
          </a:p>
          <a:p>
            <a:r>
              <a:rPr lang="es-EC" sz="2400">
                <a:latin typeface="Arial"/>
              </a:rPr>
              <a:t>Ctrl + K:   Cursiva en texto seleccionado</a:t>
            </a:r>
            <a:endParaRPr/>
          </a:p>
          <a:p>
            <a:r>
              <a:rPr lang="es-EC" sz="2400">
                <a:latin typeface="Arial"/>
              </a:rPr>
              <a:t>Alt + tab: Alternar foco a la siguiente ventana</a:t>
            </a:r>
            <a:endParaRPr/>
          </a:p>
          <a:p>
            <a:r>
              <a:rPr lang="es-EC" sz="2400">
                <a:latin typeface="Arial"/>
              </a:rPr>
              <a:t>Alt + Mayusc + tab: Alternar foco a la anterior ventana</a:t>
            </a:r>
            <a:endParaRPr/>
          </a:p>
          <a:p>
            <a:r>
              <a:rPr lang="es-EC" sz="2400">
                <a:latin typeface="Arial"/>
              </a:rPr>
              <a:t>Alt + esc: Alternar foco a la siguiente ventana, sin dialogo</a:t>
            </a:r>
            <a:endParaRPr/>
          </a:p>
          <a:p>
            <a:r>
              <a:rPr lang="es-EC" sz="2400">
                <a:latin typeface="Arial"/>
              </a:rPr>
              <a:t>Alt + Mayusc + esc: Alternar foco a la anterior ventana, sin dialogo</a:t>
            </a:r>
            <a:endParaRPr/>
          </a:p>
          <a:p>
            <a:endParaRPr/>
          </a:p>
          <a:p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432000" y="288000"/>
            <a:ext cx="8207280" cy="4549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s-EC" sz="2400">
                <a:latin typeface="Arial"/>
              </a:rPr>
              <a:t>Mayusc + F10: Despliega menú contextual.</a:t>
            </a:r>
            <a:endParaRPr/>
          </a:p>
          <a:p>
            <a:r>
              <a:rPr lang="es-EC" sz="2400">
                <a:latin typeface="Arial"/>
              </a:rPr>
              <a:t>Espacio: Botón opcion alternable</a:t>
            </a:r>
            <a:endParaRPr/>
          </a:p>
          <a:p>
            <a:r>
              <a:rPr lang="es-EC" sz="2400">
                <a:latin typeface="Arial"/>
              </a:rPr>
              <a:t>Ctrl + T: Crear nueva pestaña.</a:t>
            </a:r>
            <a:endParaRPr/>
          </a:p>
          <a:p>
            <a:r>
              <a:rPr lang="es-EC" sz="2400">
                <a:latin typeface="Arial"/>
              </a:rPr>
              <a:t>Ctrl + Tab: Alternar foco a la siguiente pestaña.</a:t>
            </a:r>
            <a:endParaRPr/>
          </a:p>
          <a:p>
            <a:r>
              <a:rPr lang="es-EC" sz="2400">
                <a:latin typeface="Arial"/>
              </a:rPr>
              <a:t>Ctrl + Mayusc + Tab: Alternar foco a la anterior pestaña.</a:t>
            </a:r>
            <a:endParaRPr/>
          </a:p>
          <a:p>
            <a:r>
              <a:rPr lang="es-EC" sz="2400">
                <a:latin typeface="Arial"/>
              </a:rPr>
              <a:t>Win + R: Ejecutar comando.</a:t>
            </a:r>
            <a:endParaRPr/>
          </a:p>
          <a:p>
            <a:r>
              <a:rPr lang="es-EC" sz="2400">
                <a:latin typeface="Arial"/>
              </a:rPr>
              <a:t>Ctrl + Esc: Menú de Aplicaciones.</a:t>
            </a:r>
            <a:endParaRPr/>
          </a:p>
          <a:p>
            <a:r>
              <a:rPr lang="es-EC" sz="2400">
                <a:latin typeface="Arial"/>
              </a:rPr>
              <a:t>Win + L: Bloquear escritorio.</a:t>
            </a:r>
            <a:endParaRPr/>
          </a:p>
          <a:p>
            <a:r>
              <a:rPr lang="es-EC" sz="2400">
                <a:latin typeface="Arial"/>
              </a:rPr>
              <a:t>Ctrl + Alt +Supr: Iniciar Administrador de tareas, Tabla de procesos.</a:t>
            </a:r>
            <a:endParaRPr/>
          </a:p>
          <a:p>
            <a:endParaRPr/>
          </a:p>
          <a:p>
            <a:endParaRPr/>
          </a:p>
          <a:p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576000" y="360000"/>
            <a:ext cx="8207640" cy="6951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s-EC" sz="2400">
                <a:latin typeface="Arial"/>
              </a:rPr>
              <a:t>Alt + espacio: Menú contextual de la ventana activa.</a:t>
            </a:r>
            <a:endParaRPr/>
          </a:p>
          <a:p>
            <a:r>
              <a:rPr lang="es-EC" sz="2400">
                <a:latin typeface="Arial"/>
              </a:rPr>
              <a:t>Ctrl + F4, Alt + F4: Cerrar la ventana activa.</a:t>
            </a:r>
            <a:endParaRPr/>
          </a:p>
          <a:p>
            <a:r>
              <a:rPr lang="es-EC" sz="2400">
                <a:latin typeface="Arial"/>
              </a:rPr>
              <a:t>Alt + espacio + M: Mover la ventana activa.</a:t>
            </a:r>
            <a:endParaRPr/>
          </a:p>
          <a:p>
            <a:r>
              <a:rPr lang="es-EC" sz="2400">
                <a:latin typeface="Arial"/>
              </a:rPr>
              <a:t>Alt + espacio + S: Redimensionar ventana activa.</a:t>
            </a:r>
            <a:endParaRPr/>
          </a:p>
          <a:p>
            <a:r>
              <a:rPr lang="es-EC" sz="2400">
                <a:latin typeface="Arial"/>
              </a:rPr>
              <a:t>Alt + espacio + N: Minimizar ventana activa.</a:t>
            </a:r>
            <a:endParaRPr/>
          </a:p>
          <a:p>
            <a:r>
              <a:rPr lang="es-EC" sz="2400">
                <a:latin typeface="Arial"/>
              </a:rPr>
              <a:t>Alt + espacio + X: Maximizar ventana activa.</a:t>
            </a:r>
            <a:endParaRPr/>
          </a:p>
          <a:p>
            <a:r>
              <a:rPr lang="es-EC" sz="2400">
                <a:latin typeface="Arial"/>
              </a:rPr>
              <a:t>Win + M: Minimizar todas las ventanas</a:t>
            </a:r>
            <a:endParaRPr/>
          </a:p>
          <a:p>
            <a:r>
              <a:rPr lang="es-EC" sz="2400">
                <a:latin typeface="Arial"/>
              </a:rPr>
              <a:t>Win + Mayusc + M: Restaurar todas las ventanas</a:t>
            </a:r>
            <a:endParaRPr/>
          </a:p>
          <a:p>
            <a:r>
              <a:rPr lang="es-EC" sz="2400">
                <a:latin typeface="Arial"/>
              </a:rPr>
              <a:t>F11: Alternar pantalla completa  y normal.</a:t>
            </a:r>
            <a:endParaRPr/>
          </a:p>
          <a:p>
            <a:r>
              <a:rPr lang="es-EC" sz="2400">
                <a:latin typeface="Arial"/>
              </a:rPr>
              <a:t>Win + D: Mostrar el escritorio.</a:t>
            </a:r>
            <a:endParaRPr/>
          </a:p>
          <a:p>
            <a:r>
              <a:rPr lang="es-EC" sz="2400">
                <a:latin typeface="Arial"/>
              </a:rPr>
              <a:t>Esc: Cerrar cuadro de dialogo.</a:t>
            </a:r>
            <a:endParaRPr/>
          </a:p>
          <a:p>
            <a:r>
              <a:rPr lang="es-EC" sz="2400">
                <a:latin typeface="Arial"/>
              </a:rPr>
              <a:t>Tab: Alternar foco al siguiente control.</a:t>
            </a:r>
            <a:endParaRPr/>
          </a:p>
          <a:p>
            <a:r>
              <a:rPr lang="es-EC" sz="2400">
                <a:latin typeface="Arial"/>
              </a:rPr>
              <a:t>Mayusc + Tab: Alternar foco al anterior control.</a:t>
            </a:r>
            <a:endParaRPr/>
          </a:p>
          <a:p>
            <a:r>
              <a:rPr lang="es-EC" sz="2400">
                <a:latin typeface="Arial"/>
              </a:rPr>
              <a:t>Mayusc + F1: Mostrar mensaje de ayuda.</a:t>
            </a:r>
            <a:endParaRPr/>
          </a:p>
          <a:p>
            <a:r>
              <a:rPr lang="es-EC" sz="2400">
                <a:latin typeface="Arial"/>
              </a:rPr>
              <a:t>Ctrl + F6: </a:t>
            </a:r>
            <a:r>
              <a:rPr lang="es-EC" sz="2400">
                <a:latin typeface="Arial"/>
              </a:rPr>
              <a:t>	</a:t>
            </a:r>
            <a:r>
              <a:rPr lang="es-EC" sz="2400">
                <a:latin typeface="Arial"/>
              </a:rPr>
              <a:t>Alternar foco al siguiente control</a:t>
            </a:r>
            <a:endParaRPr/>
          </a:p>
          <a:p>
            <a:r>
              <a:rPr lang="es-EC" sz="2400">
                <a:latin typeface="Arial"/>
              </a:rPr>
              <a:t>Alt + F6: Alternar foco al anterior control</a:t>
            </a:r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2664000" y="2952000"/>
            <a:ext cx="4751280" cy="658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s-EC" sz="4000">
                <a:latin typeface="Arial"/>
              </a:rPr>
              <a:t>Memoria</a:t>
            </a:r>
            <a:r>
              <a:rPr lang="es-EC" sz="2800">
                <a:latin typeface="Arial"/>
              </a:rPr>
              <a:t> </a:t>
            </a:r>
            <a:r>
              <a:rPr lang="es-EC" sz="4000">
                <a:latin typeface="Arial"/>
              </a:rPr>
              <a:t>Flash</a:t>
            </a: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720000" y="360000"/>
            <a:ext cx="2375280" cy="658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s-EC" sz="4000">
                <a:latin typeface="Arial"/>
              </a:rPr>
              <a:t>Historia</a:t>
            </a:r>
            <a:endParaRPr/>
          </a:p>
        </p:txBody>
      </p:sp>
      <p:sp>
        <p:nvSpPr>
          <p:cNvPr id="83" name="CustomShape 2"/>
          <p:cNvSpPr/>
          <p:nvPr/>
        </p:nvSpPr>
        <p:spPr>
          <a:xfrm>
            <a:off x="288000" y="1059480"/>
            <a:ext cx="7199280" cy="5797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s-EC" sz="2400">
                <a:latin typeface="Calibri"/>
              </a:rPr>
              <a:t>Fue Fujio Masuoka en 1984, quien inventó este tipo de memoria como evolución de las EEPROM existentes por aquel entonces.</a:t>
            </a:r>
            <a:endParaRPr/>
          </a:p>
          <a:p>
            <a:r>
              <a:rPr lang="es-EC" sz="2400">
                <a:latin typeface="Calibri"/>
              </a:rPr>
              <a:t>Tipos de memoria: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s-EC" sz="2400">
                <a:latin typeface="Calibri"/>
              </a:rPr>
              <a:t> </a:t>
            </a:r>
            <a:r>
              <a:rPr lang="es-EC" sz="2400">
                <a:latin typeface="Calibri"/>
              </a:rPr>
              <a:t>SmartMedia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s-EC" sz="2400">
                <a:latin typeface="Calibri"/>
              </a:rPr>
              <a:t> </a:t>
            </a:r>
            <a:r>
              <a:rPr lang="es-EC" sz="2400">
                <a:latin typeface="Calibri"/>
              </a:rPr>
              <a:t>CompactFlash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s-EC" sz="2400">
                <a:latin typeface="Calibri"/>
              </a:rPr>
              <a:t>En 1994 SanDisk comenzó a comercializar tarjetas de memoria (CompactFlash) basadas en estos circuitos, y desde entonces la evolución ha llegado a pequeños dispositivos de mano de la electrónica de consumo como reproductores de MP3 portátiles, tarjetas de memoria para vídeo consolas y teléfonos móviles</a:t>
            </a:r>
            <a:endParaRPr/>
          </a:p>
        </p:txBody>
      </p:sp>
      <p:pic>
        <p:nvPicPr>
          <p:cNvPr id="84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384000" y="2230200"/>
            <a:ext cx="3023280" cy="1585080"/>
          </a:xfrm>
          <a:prstGeom prst="rect">
            <a:avLst/>
          </a:prstGeom>
          <a:ln>
            <a:noFill/>
          </a:ln>
        </p:spPr>
      </p:pic>
      <p:pic>
        <p:nvPicPr>
          <p:cNvPr id="85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7560000" y="4392000"/>
            <a:ext cx="1511280" cy="2373480"/>
          </a:xfrm>
          <a:prstGeom prst="rect">
            <a:avLst/>
          </a:prstGeom>
          <a:ln>
            <a:noFill/>
          </a:ln>
        </p:spPr>
      </p:pic>
      <p:pic>
        <p:nvPicPr>
          <p:cNvPr id="86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7272000" y="1019880"/>
            <a:ext cx="1799280" cy="1571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