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96" r:id="rId2"/>
    <p:sldId id="297" r:id="rId3"/>
    <p:sldId id="257" r:id="rId4"/>
    <p:sldId id="259" r:id="rId5"/>
    <p:sldId id="258" r:id="rId6"/>
    <p:sldId id="260" r:id="rId7"/>
    <p:sldId id="261" r:id="rId8"/>
    <p:sldId id="262"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Lst>
  <p:sldSz cx="12192000" cy="6858000"/>
  <p:notesSz cx="6858000" cy="9144000"/>
  <p:defaultTextStyle>
    <a:defPPr>
      <a:defRPr lang="es-EC"/>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544" autoAdjust="0"/>
    <p:restoredTop sz="94660"/>
  </p:normalViewPr>
  <p:slideViewPr>
    <p:cSldViewPr snapToGrid="0">
      <p:cViewPr varScale="1">
        <p:scale>
          <a:sx n="75" d="100"/>
          <a:sy n="75" d="100"/>
        </p:scale>
        <p:origin x="-486"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FFA1CE61-3C4F-4B51-A113-0BD78ADE831E}" type="datetimeFigureOut">
              <a:rPr lang="es-EC" smtClean="0"/>
              <a:t>29/06/2015</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E4BE8520-49FF-46F1-9184-8B3C40C1481B}" type="slidenum">
              <a:rPr lang="es-EC" smtClean="0"/>
              <a:t>‹Nº›</a:t>
            </a:fld>
            <a:endParaRPr lang="es-EC"/>
          </a:p>
        </p:txBody>
      </p:sp>
    </p:spTree>
    <p:extLst>
      <p:ext uri="{BB962C8B-B14F-4D97-AF65-F5344CB8AC3E}">
        <p14:creationId xmlns:p14="http://schemas.microsoft.com/office/powerpoint/2010/main" val="24418918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FFA1CE61-3C4F-4B51-A113-0BD78ADE831E}" type="datetimeFigureOut">
              <a:rPr lang="es-EC" smtClean="0"/>
              <a:t>29/06/2015</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E4BE8520-49FF-46F1-9184-8B3C40C1481B}" type="slidenum">
              <a:rPr lang="es-EC" smtClean="0"/>
              <a:t>‹Nº›</a:t>
            </a:fld>
            <a:endParaRPr lang="es-EC"/>
          </a:p>
        </p:txBody>
      </p:sp>
    </p:spTree>
    <p:extLst>
      <p:ext uri="{BB962C8B-B14F-4D97-AF65-F5344CB8AC3E}">
        <p14:creationId xmlns:p14="http://schemas.microsoft.com/office/powerpoint/2010/main" val="40608718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smtClean="0"/>
              <a:t>Haga clic para modificar el estilo de título del patrón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FFA1CE61-3C4F-4B51-A113-0BD78ADE831E}" type="datetimeFigureOut">
              <a:rPr lang="es-EC" smtClean="0"/>
              <a:t>29/06/2015</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E4BE8520-49FF-46F1-9184-8B3C40C1481B}" type="slidenum">
              <a:rPr lang="es-EC" smtClean="0"/>
              <a:t>‹Nº›</a:t>
            </a:fld>
            <a:endParaRPr lang="es-EC"/>
          </a:p>
        </p:txBody>
      </p:sp>
    </p:spTree>
    <p:extLst>
      <p:ext uri="{BB962C8B-B14F-4D97-AF65-F5344CB8AC3E}">
        <p14:creationId xmlns:p14="http://schemas.microsoft.com/office/powerpoint/2010/main" val="8557917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s-ES" smtClean="0"/>
              <a:t>Haga clic para modificar el estilo de título del patrón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s-ES" smtClean="0"/>
              <a:t>Haga clic para modificar el estilo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FFA1CE61-3C4F-4B51-A113-0BD78ADE831E}" type="datetimeFigureOut">
              <a:rPr lang="es-EC" smtClean="0"/>
              <a:t>29/06/2015</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E4BE8520-49FF-46F1-9184-8B3C40C1481B}" type="slidenum">
              <a:rPr lang="es-EC" smtClean="0"/>
              <a:t>‹Nº›</a:t>
            </a:fld>
            <a:endParaRPr lang="es-EC"/>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185644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FFA1CE61-3C4F-4B51-A113-0BD78ADE831E}" type="datetimeFigureOut">
              <a:rPr lang="es-EC" smtClean="0"/>
              <a:t>29/06/2015</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E4BE8520-49FF-46F1-9184-8B3C40C1481B}" type="slidenum">
              <a:rPr lang="es-EC" smtClean="0"/>
              <a:t>‹Nº›</a:t>
            </a:fld>
            <a:endParaRPr lang="es-EC"/>
          </a:p>
        </p:txBody>
      </p:sp>
    </p:spTree>
    <p:extLst>
      <p:ext uri="{BB962C8B-B14F-4D97-AF65-F5344CB8AC3E}">
        <p14:creationId xmlns:p14="http://schemas.microsoft.com/office/powerpoint/2010/main" val="13925361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FA1CE61-3C4F-4B51-A113-0BD78ADE831E}" type="datetimeFigureOut">
              <a:rPr lang="es-EC" smtClean="0"/>
              <a:t>29/06/2015</a:t>
            </a:fld>
            <a:endParaRPr lang="es-EC"/>
          </a:p>
        </p:txBody>
      </p:sp>
      <p:sp>
        <p:nvSpPr>
          <p:cNvPr id="4"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E4BE8520-49FF-46F1-9184-8B3C40C1481B}" type="slidenum">
              <a:rPr lang="es-EC" smtClean="0"/>
              <a:t>‹Nº›</a:t>
            </a:fld>
            <a:endParaRPr lang="es-EC"/>
          </a:p>
        </p:txBody>
      </p:sp>
    </p:spTree>
    <p:extLst>
      <p:ext uri="{BB962C8B-B14F-4D97-AF65-F5344CB8AC3E}">
        <p14:creationId xmlns:p14="http://schemas.microsoft.com/office/powerpoint/2010/main" val="23392301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FA1CE61-3C4F-4B51-A113-0BD78ADE831E}" type="datetimeFigureOut">
              <a:rPr lang="es-EC" smtClean="0"/>
              <a:t>29/06/2015</a:t>
            </a:fld>
            <a:endParaRPr lang="es-EC"/>
          </a:p>
        </p:txBody>
      </p:sp>
      <p:sp>
        <p:nvSpPr>
          <p:cNvPr id="4"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E4BE8520-49FF-46F1-9184-8B3C40C1481B}" type="slidenum">
              <a:rPr lang="es-EC" smtClean="0"/>
              <a:t>‹Nº›</a:t>
            </a:fld>
            <a:endParaRPr lang="es-EC"/>
          </a:p>
        </p:txBody>
      </p:sp>
    </p:spTree>
    <p:extLst>
      <p:ext uri="{BB962C8B-B14F-4D97-AF65-F5344CB8AC3E}">
        <p14:creationId xmlns:p14="http://schemas.microsoft.com/office/powerpoint/2010/main" val="35721198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FFA1CE61-3C4F-4B51-A113-0BD78ADE831E}" type="datetimeFigureOut">
              <a:rPr lang="es-EC" smtClean="0"/>
              <a:t>29/06/2015</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E4BE8520-49FF-46F1-9184-8B3C40C1481B}" type="slidenum">
              <a:rPr lang="es-EC" smtClean="0"/>
              <a:t>‹Nº›</a:t>
            </a:fld>
            <a:endParaRPr lang="es-EC"/>
          </a:p>
        </p:txBody>
      </p:sp>
    </p:spTree>
    <p:extLst>
      <p:ext uri="{BB962C8B-B14F-4D97-AF65-F5344CB8AC3E}">
        <p14:creationId xmlns:p14="http://schemas.microsoft.com/office/powerpoint/2010/main" val="8303042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FFA1CE61-3C4F-4B51-A113-0BD78ADE831E}" type="datetimeFigureOut">
              <a:rPr lang="es-EC" smtClean="0"/>
              <a:t>29/06/2015</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E4BE8520-49FF-46F1-9184-8B3C40C1481B}" type="slidenum">
              <a:rPr lang="es-EC" smtClean="0"/>
              <a:t>‹Nº›</a:t>
            </a:fld>
            <a:endParaRPr lang="es-EC"/>
          </a:p>
        </p:txBody>
      </p:sp>
    </p:spTree>
    <p:extLst>
      <p:ext uri="{BB962C8B-B14F-4D97-AF65-F5344CB8AC3E}">
        <p14:creationId xmlns:p14="http://schemas.microsoft.com/office/powerpoint/2010/main" val="35571628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3"/>
          <p:cNvSpPr>
            <a:spLocks noGrp="1"/>
          </p:cNvSpPr>
          <p:nvPr>
            <p:ph type="dt" sz="half" idx="10"/>
          </p:nvPr>
        </p:nvSpPr>
        <p:spPr/>
        <p:txBody>
          <a:bodyPr/>
          <a:lstStyle/>
          <a:p>
            <a:fld id="{FFA1CE61-3C4F-4B51-A113-0BD78ADE831E}" type="datetimeFigureOut">
              <a:rPr lang="es-EC" smtClean="0"/>
              <a:t>29/06/2015</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E4BE8520-49FF-46F1-9184-8B3C40C1481B}" type="slidenum">
              <a:rPr lang="es-EC" smtClean="0"/>
              <a:t>‹Nº›</a:t>
            </a:fld>
            <a:endParaRPr lang="es-EC"/>
          </a:p>
        </p:txBody>
      </p:sp>
    </p:spTree>
    <p:extLst>
      <p:ext uri="{BB962C8B-B14F-4D97-AF65-F5344CB8AC3E}">
        <p14:creationId xmlns:p14="http://schemas.microsoft.com/office/powerpoint/2010/main" val="24946363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FFA1CE61-3C4F-4B51-A113-0BD78ADE831E}" type="datetimeFigureOut">
              <a:rPr lang="es-EC" smtClean="0"/>
              <a:t>29/06/2015</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E4BE8520-49FF-46F1-9184-8B3C40C1481B}" type="slidenum">
              <a:rPr lang="es-EC" smtClean="0"/>
              <a:t>‹Nº›</a:t>
            </a:fld>
            <a:endParaRPr lang="es-EC"/>
          </a:p>
        </p:txBody>
      </p:sp>
    </p:spTree>
    <p:extLst>
      <p:ext uri="{BB962C8B-B14F-4D97-AF65-F5344CB8AC3E}">
        <p14:creationId xmlns:p14="http://schemas.microsoft.com/office/powerpoint/2010/main" val="6622558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FFA1CE61-3C4F-4B51-A113-0BD78ADE831E}" type="datetimeFigureOut">
              <a:rPr lang="es-EC" smtClean="0"/>
              <a:t>29/06/2015</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E4BE8520-49FF-46F1-9184-8B3C40C1481B}" type="slidenum">
              <a:rPr lang="es-EC" smtClean="0"/>
              <a:t>‹Nº›</a:t>
            </a:fld>
            <a:endParaRPr lang="es-EC"/>
          </a:p>
        </p:txBody>
      </p:sp>
    </p:spTree>
    <p:extLst>
      <p:ext uri="{BB962C8B-B14F-4D97-AF65-F5344CB8AC3E}">
        <p14:creationId xmlns:p14="http://schemas.microsoft.com/office/powerpoint/2010/main" val="2640828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FFA1CE61-3C4F-4B51-A113-0BD78ADE831E}" type="datetimeFigureOut">
              <a:rPr lang="es-EC" smtClean="0"/>
              <a:t>29/06/2015</a:t>
            </a:fld>
            <a:endParaRPr lang="es-EC"/>
          </a:p>
        </p:txBody>
      </p:sp>
      <p:sp>
        <p:nvSpPr>
          <p:cNvPr id="8" name="Footer Placeholder 7"/>
          <p:cNvSpPr>
            <a:spLocks noGrp="1"/>
          </p:cNvSpPr>
          <p:nvPr>
            <p:ph type="ftr" sz="quarter" idx="11"/>
          </p:nvPr>
        </p:nvSpPr>
        <p:spPr/>
        <p:txBody>
          <a:bodyPr/>
          <a:lstStyle/>
          <a:p>
            <a:endParaRPr lang="es-EC"/>
          </a:p>
        </p:txBody>
      </p:sp>
      <p:sp>
        <p:nvSpPr>
          <p:cNvPr id="9" name="Slide Number Placeholder 8"/>
          <p:cNvSpPr>
            <a:spLocks noGrp="1"/>
          </p:cNvSpPr>
          <p:nvPr>
            <p:ph type="sldNum" sz="quarter" idx="12"/>
          </p:nvPr>
        </p:nvSpPr>
        <p:spPr/>
        <p:txBody>
          <a:bodyPr/>
          <a:lstStyle/>
          <a:p>
            <a:fld id="{E4BE8520-49FF-46F1-9184-8B3C40C1481B}" type="slidenum">
              <a:rPr lang="es-EC" smtClean="0"/>
              <a:t>‹Nº›</a:t>
            </a:fld>
            <a:endParaRPr lang="es-EC"/>
          </a:p>
        </p:txBody>
      </p:sp>
    </p:spTree>
    <p:extLst>
      <p:ext uri="{BB962C8B-B14F-4D97-AF65-F5344CB8AC3E}">
        <p14:creationId xmlns:p14="http://schemas.microsoft.com/office/powerpoint/2010/main" val="380009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7" name="Date Placeholder 2"/>
          <p:cNvSpPr>
            <a:spLocks noGrp="1"/>
          </p:cNvSpPr>
          <p:nvPr>
            <p:ph type="dt" sz="half" idx="10"/>
          </p:nvPr>
        </p:nvSpPr>
        <p:spPr/>
        <p:txBody>
          <a:bodyPr/>
          <a:lstStyle/>
          <a:p>
            <a:fld id="{FFA1CE61-3C4F-4B51-A113-0BD78ADE831E}" type="datetimeFigureOut">
              <a:rPr lang="es-EC" smtClean="0"/>
              <a:t>29/06/2015</a:t>
            </a:fld>
            <a:endParaRPr lang="es-EC"/>
          </a:p>
        </p:txBody>
      </p:sp>
      <p:sp>
        <p:nvSpPr>
          <p:cNvPr id="5" name="Footer Placeholder 3"/>
          <p:cNvSpPr>
            <a:spLocks noGrp="1"/>
          </p:cNvSpPr>
          <p:nvPr>
            <p:ph type="ftr" sz="quarter" idx="11"/>
          </p:nvPr>
        </p:nvSpPr>
        <p:spPr/>
        <p:txBody>
          <a:bodyPr/>
          <a:lstStyle/>
          <a:p>
            <a:endParaRPr lang="es-EC"/>
          </a:p>
        </p:txBody>
      </p:sp>
      <p:sp>
        <p:nvSpPr>
          <p:cNvPr id="6" name="Slide Number Placeholder 4"/>
          <p:cNvSpPr>
            <a:spLocks noGrp="1"/>
          </p:cNvSpPr>
          <p:nvPr>
            <p:ph type="sldNum" sz="quarter" idx="12"/>
          </p:nvPr>
        </p:nvSpPr>
        <p:spPr/>
        <p:txBody>
          <a:bodyPr/>
          <a:lstStyle/>
          <a:p>
            <a:fld id="{E4BE8520-49FF-46F1-9184-8B3C40C1481B}" type="slidenum">
              <a:rPr lang="es-EC" smtClean="0"/>
              <a:t>‹Nº›</a:t>
            </a:fld>
            <a:endParaRPr lang="es-EC"/>
          </a:p>
        </p:txBody>
      </p:sp>
    </p:spTree>
    <p:extLst>
      <p:ext uri="{BB962C8B-B14F-4D97-AF65-F5344CB8AC3E}">
        <p14:creationId xmlns:p14="http://schemas.microsoft.com/office/powerpoint/2010/main" val="1761872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FA1CE61-3C4F-4B51-A113-0BD78ADE831E}" type="datetimeFigureOut">
              <a:rPr lang="es-EC" smtClean="0"/>
              <a:t>29/06/2015</a:t>
            </a:fld>
            <a:endParaRPr lang="es-EC"/>
          </a:p>
        </p:txBody>
      </p:sp>
      <p:sp>
        <p:nvSpPr>
          <p:cNvPr id="5" name="Footer Placeholder 2"/>
          <p:cNvSpPr>
            <a:spLocks noGrp="1"/>
          </p:cNvSpPr>
          <p:nvPr>
            <p:ph type="ftr" sz="quarter" idx="11"/>
          </p:nvPr>
        </p:nvSpPr>
        <p:spPr/>
        <p:txBody>
          <a:bodyPr/>
          <a:lstStyle/>
          <a:p>
            <a:endParaRPr lang="es-EC"/>
          </a:p>
        </p:txBody>
      </p:sp>
      <p:sp>
        <p:nvSpPr>
          <p:cNvPr id="6" name="Slide Number Placeholder 3"/>
          <p:cNvSpPr>
            <a:spLocks noGrp="1"/>
          </p:cNvSpPr>
          <p:nvPr>
            <p:ph type="sldNum" sz="quarter" idx="12"/>
          </p:nvPr>
        </p:nvSpPr>
        <p:spPr/>
        <p:txBody>
          <a:bodyPr/>
          <a:lstStyle/>
          <a:p>
            <a:fld id="{E4BE8520-49FF-46F1-9184-8B3C40C1481B}" type="slidenum">
              <a:rPr lang="es-EC" smtClean="0"/>
              <a:t>‹Nº›</a:t>
            </a:fld>
            <a:endParaRPr lang="es-EC"/>
          </a:p>
        </p:txBody>
      </p:sp>
    </p:spTree>
    <p:extLst>
      <p:ext uri="{BB962C8B-B14F-4D97-AF65-F5344CB8AC3E}">
        <p14:creationId xmlns:p14="http://schemas.microsoft.com/office/powerpoint/2010/main" val="33162215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7" name="Date Placeholder 4"/>
          <p:cNvSpPr>
            <a:spLocks noGrp="1"/>
          </p:cNvSpPr>
          <p:nvPr>
            <p:ph type="dt" sz="half" idx="10"/>
          </p:nvPr>
        </p:nvSpPr>
        <p:spPr/>
        <p:txBody>
          <a:bodyPr/>
          <a:lstStyle/>
          <a:p>
            <a:fld id="{FFA1CE61-3C4F-4B51-A113-0BD78ADE831E}" type="datetimeFigureOut">
              <a:rPr lang="es-EC" smtClean="0"/>
              <a:t>29/06/2015</a:t>
            </a:fld>
            <a:endParaRPr lang="es-EC"/>
          </a:p>
        </p:txBody>
      </p:sp>
      <p:sp>
        <p:nvSpPr>
          <p:cNvPr id="5" name="Footer Placeholder 5"/>
          <p:cNvSpPr>
            <a:spLocks noGrp="1"/>
          </p:cNvSpPr>
          <p:nvPr>
            <p:ph type="ftr" sz="quarter" idx="11"/>
          </p:nvPr>
        </p:nvSpPr>
        <p:spPr/>
        <p:txBody>
          <a:bodyPr/>
          <a:lstStyle/>
          <a:p>
            <a:endParaRPr lang="es-EC"/>
          </a:p>
        </p:txBody>
      </p:sp>
      <p:sp>
        <p:nvSpPr>
          <p:cNvPr id="6" name="Slide Number Placeholder 6"/>
          <p:cNvSpPr>
            <a:spLocks noGrp="1"/>
          </p:cNvSpPr>
          <p:nvPr>
            <p:ph type="sldNum" sz="quarter" idx="12"/>
          </p:nvPr>
        </p:nvSpPr>
        <p:spPr/>
        <p:txBody>
          <a:bodyPr/>
          <a:lstStyle/>
          <a:p>
            <a:fld id="{E4BE8520-49FF-46F1-9184-8B3C40C1481B}" type="slidenum">
              <a:rPr lang="es-EC" smtClean="0"/>
              <a:t>‹Nº›</a:t>
            </a:fld>
            <a:endParaRPr lang="es-EC"/>
          </a:p>
        </p:txBody>
      </p:sp>
    </p:spTree>
    <p:extLst>
      <p:ext uri="{BB962C8B-B14F-4D97-AF65-F5344CB8AC3E}">
        <p14:creationId xmlns:p14="http://schemas.microsoft.com/office/powerpoint/2010/main" val="8853304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FFA1CE61-3C4F-4B51-A113-0BD78ADE831E}" type="datetimeFigureOut">
              <a:rPr lang="es-EC" smtClean="0"/>
              <a:t>29/06/2015</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E4BE8520-49FF-46F1-9184-8B3C40C1481B}" type="slidenum">
              <a:rPr lang="es-EC" smtClean="0"/>
              <a:t>‹Nº›</a:t>
            </a:fld>
            <a:endParaRPr lang="es-EC"/>
          </a:p>
        </p:txBody>
      </p:sp>
    </p:spTree>
    <p:extLst>
      <p:ext uri="{BB962C8B-B14F-4D97-AF65-F5344CB8AC3E}">
        <p14:creationId xmlns:p14="http://schemas.microsoft.com/office/powerpoint/2010/main" val="12450545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FA1CE61-3C4F-4B51-A113-0BD78ADE831E}" type="datetimeFigureOut">
              <a:rPr lang="es-EC" smtClean="0"/>
              <a:t>29/06/2015</a:t>
            </a:fld>
            <a:endParaRPr lang="es-EC"/>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s-EC"/>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E4BE8520-49FF-46F1-9184-8B3C40C1481B}" type="slidenum">
              <a:rPr lang="es-EC" smtClean="0"/>
              <a:t>‹Nº›</a:t>
            </a:fld>
            <a:endParaRPr lang="es-EC"/>
          </a:p>
        </p:txBody>
      </p:sp>
    </p:spTree>
    <p:extLst>
      <p:ext uri="{BB962C8B-B14F-4D97-AF65-F5344CB8AC3E}">
        <p14:creationId xmlns:p14="http://schemas.microsoft.com/office/powerpoint/2010/main" val="35787752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es.wikipedia.org/wiki/Red_de_%C3%A1rea_local"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337615" y="1173277"/>
            <a:ext cx="7547019" cy="3329581"/>
          </a:xfrm>
        </p:spPr>
        <p:txBody>
          <a:bodyPr/>
          <a:lstStyle/>
          <a:p>
            <a:pPr algn="ctr"/>
            <a:r>
              <a:rPr lang="es-ES" sz="3600" b="1" dirty="0">
                <a:latin typeface="Bookman Old Style" panose="02050604050505020204" pitchFamily="18" charset="0"/>
                <a:ea typeface="Batang" panose="02030600000101010101" pitchFamily="18" charset="-127"/>
              </a:rPr>
              <a:t>UNIVERSIDAD TECNICA DE MACHALA</a:t>
            </a:r>
            <a:r>
              <a:rPr lang="es-ES" sz="2400" b="1" dirty="0">
                <a:latin typeface="Bookman Old Style" panose="02050604050505020204" pitchFamily="18" charset="0"/>
                <a:ea typeface="Batang" panose="02030600000101010101" pitchFamily="18" charset="-127"/>
              </a:rPr>
              <a:t/>
            </a:r>
            <a:br>
              <a:rPr lang="es-ES" sz="2400" b="1" dirty="0">
                <a:latin typeface="Bookman Old Style" panose="02050604050505020204" pitchFamily="18" charset="0"/>
                <a:ea typeface="Batang" panose="02030600000101010101" pitchFamily="18" charset="-127"/>
              </a:rPr>
            </a:br>
            <a:r>
              <a:rPr lang="es-EC" sz="2400" b="1" dirty="0">
                <a:latin typeface="Bookman Old Style" panose="02050604050505020204" pitchFamily="18" charset="0"/>
                <a:ea typeface="Batang" panose="02030600000101010101" pitchFamily="18" charset="-127"/>
              </a:rPr>
              <a:t/>
            </a:r>
            <a:br>
              <a:rPr lang="es-EC" sz="2400" b="1" dirty="0">
                <a:latin typeface="Bookman Old Style" panose="02050604050505020204" pitchFamily="18" charset="0"/>
                <a:ea typeface="Batang" panose="02030600000101010101" pitchFamily="18" charset="-127"/>
              </a:rPr>
            </a:br>
            <a:r>
              <a:rPr lang="es-ES" sz="2400" b="1" dirty="0">
                <a:latin typeface="Bookman Old Style" panose="02050604050505020204" pitchFamily="18" charset="0"/>
                <a:ea typeface="Batang" panose="02030600000101010101" pitchFamily="18" charset="-127"/>
              </a:rPr>
              <a:t>UNIDAD ACADEMICA DE CIENCIAS EMPRESARIALES</a:t>
            </a:r>
            <a:r>
              <a:rPr lang="es-EC" sz="2400" b="1" dirty="0">
                <a:latin typeface="Bookman Old Style" panose="02050604050505020204" pitchFamily="18" charset="0"/>
                <a:ea typeface="Batang" panose="02030600000101010101" pitchFamily="18" charset="-127"/>
              </a:rPr>
              <a:t/>
            </a:r>
            <a:br>
              <a:rPr lang="es-EC" sz="2400" b="1" dirty="0">
                <a:latin typeface="Bookman Old Style" panose="02050604050505020204" pitchFamily="18" charset="0"/>
                <a:ea typeface="Batang" panose="02030600000101010101" pitchFamily="18" charset="-127"/>
              </a:rPr>
            </a:br>
            <a:r>
              <a:rPr lang="es-EC" sz="2400" b="1" dirty="0">
                <a:latin typeface="Bookman Old Style" panose="02050604050505020204" pitchFamily="18" charset="0"/>
                <a:ea typeface="Batang" panose="02030600000101010101" pitchFamily="18" charset="-127"/>
              </a:rPr>
              <a:t/>
            </a:r>
            <a:br>
              <a:rPr lang="es-EC" sz="2400" b="1" dirty="0">
                <a:latin typeface="Bookman Old Style" panose="02050604050505020204" pitchFamily="18" charset="0"/>
                <a:ea typeface="Batang" panose="02030600000101010101" pitchFamily="18" charset="-127"/>
              </a:rPr>
            </a:br>
            <a:r>
              <a:rPr lang="es-ES" sz="2400" b="1" dirty="0">
                <a:latin typeface="Bookman Old Style" panose="02050604050505020204" pitchFamily="18" charset="0"/>
                <a:ea typeface="Batang" panose="02030600000101010101" pitchFamily="18" charset="-127"/>
              </a:rPr>
              <a:t>CARRERA DE ECONOMIA</a:t>
            </a:r>
            <a:br>
              <a:rPr lang="es-ES" sz="2400" b="1" dirty="0">
                <a:latin typeface="Bookman Old Style" panose="02050604050505020204" pitchFamily="18" charset="0"/>
                <a:ea typeface="Batang" panose="02030600000101010101" pitchFamily="18" charset="-127"/>
              </a:rPr>
            </a:br>
            <a:r>
              <a:rPr lang="es-EC" sz="2400" b="1" dirty="0">
                <a:latin typeface="Bookman Old Style" panose="02050604050505020204" pitchFamily="18" charset="0"/>
                <a:ea typeface="Batang" panose="02030600000101010101" pitchFamily="18" charset="-127"/>
              </a:rPr>
              <a:t/>
            </a:r>
            <a:br>
              <a:rPr lang="es-EC" sz="2400" b="1" dirty="0">
                <a:latin typeface="Bookman Old Style" panose="02050604050505020204" pitchFamily="18" charset="0"/>
                <a:ea typeface="Batang" panose="02030600000101010101" pitchFamily="18" charset="-127"/>
              </a:rPr>
            </a:br>
            <a:r>
              <a:rPr lang="es-EC" sz="2400" b="1" dirty="0" smtClean="0">
                <a:latin typeface="Bookman Old Style" panose="02050604050505020204" pitchFamily="18" charset="0"/>
                <a:ea typeface="Batang" panose="02030600000101010101" pitchFamily="18" charset="-127"/>
              </a:rPr>
              <a:t>INFORMATICA APLICADA</a:t>
            </a:r>
            <a:endParaRPr lang="es-EC" sz="2400" b="1" dirty="0">
              <a:latin typeface="Bookman Old Style" panose="02050604050505020204" pitchFamily="18" charset="0"/>
              <a:ea typeface="Batang" panose="02030600000101010101" pitchFamily="18" charset="-127"/>
            </a:endParaRPr>
          </a:p>
        </p:txBody>
      </p:sp>
      <p:sp>
        <p:nvSpPr>
          <p:cNvPr id="3" name="Subtítulo 2"/>
          <p:cNvSpPr>
            <a:spLocks noGrp="1"/>
          </p:cNvSpPr>
          <p:nvPr>
            <p:ph type="subTitle" idx="1"/>
          </p:nvPr>
        </p:nvSpPr>
        <p:spPr>
          <a:xfrm>
            <a:off x="4715706" y="4828001"/>
            <a:ext cx="3095073" cy="861420"/>
          </a:xfrm>
        </p:spPr>
        <p:txBody>
          <a:bodyPr>
            <a:noAutofit/>
          </a:bodyPr>
          <a:lstStyle/>
          <a:p>
            <a:pPr algn="ctr"/>
            <a:r>
              <a:rPr lang="es-ES" b="1" dirty="0">
                <a:solidFill>
                  <a:srgbClr val="FF0000"/>
                </a:solidFill>
                <a:latin typeface="Bookman Old Style" panose="02050604050505020204" pitchFamily="18" charset="0"/>
              </a:rPr>
              <a:t>INTEGRANTES: </a:t>
            </a:r>
          </a:p>
          <a:p>
            <a:pPr algn="ctr">
              <a:lnSpc>
                <a:spcPct val="100000"/>
              </a:lnSpc>
            </a:pPr>
            <a:r>
              <a:rPr lang="es-EC" b="1" dirty="0">
                <a:solidFill>
                  <a:schemeClr val="tx1"/>
                </a:solidFill>
                <a:latin typeface="Bookman Old Style" panose="02050604050505020204" pitchFamily="18" charset="0"/>
              </a:rPr>
              <a:t>CRISTINA HIDALGO</a:t>
            </a:r>
          </a:p>
          <a:p>
            <a:pPr algn="ctr">
              <a:lnSpc>
                <a:spcPct val="100000"/>
              </a:lnSpc>
            </a:pPr>
            <a:r>
              <a:rPr lang="es-EC" b="1" dirty="0">
                <a:solidFill>
                  <a:schemeClr val="tx1"/>
                </a:solidFill>
                <a:latin typeface="Bookman Old Style" panose="02050604050505020204" pitchFamily="18" charset="0"/>
              </a:rPr>
              <a:t>ALAN </a:t>
            </a:r>
            <a:r>
              <a:rPr lang="es-EC" b="1" dirty="0" smtClean="0">
                <a:solidFill>
                  <a:schemeClr val="tx1"/>
                </a:solidFill>
                <a:latin typeface="Bookman Old Style" panose="02050604050505020204" pitchFamily="18" charset="0"/>
              </a:rPr>
              <a:t>HEREDIA</a:t>
            </a:r>
            <a:r>
              <a:rPr lang="es-EC" b="1" dirty="0">
                <a:latin typeface="Bookman Old Style" panose="02050604050505020204" pitchFamily="18" charset="0"/>
              </a:rPr>
              <a:t/>
            </a:r>
            <a:br>
              <a:rPr lang="es-EC" b="1" dirty="0">
                <a:latin typeface="Bookman Old Style" panose="02050604050505020204" pitchFamily="18" charset="0"/>
              </a:rPr>
            </a:br>
            <a:endParaRPr lang="es-EC" b="1" dirty="0">
              <a:latin typeface="Bookman Old Style" panose="02050604050505020204" pitchFamily="18" charset="0"/>
            </a:endParaRPr>
          </a:p>
          <a:p>
            <a:pPr algn="ctr"/>
            <a:endParaRPr lang="es-EC" dirty="0"/>
          </a:p>
        </p:txBody>
      </p:sp>
      <p:pic>
        <p:nvPicPr>
          <p:cNvPr id="4" name="Imagen 3" descr="http://www.utmachala.edu.ec/turno/public/imagenes/logo_utm.png"/>
          <p:cNvPicPr/>
          <p:nvPr/>
        </p:nvPicPr>
        <p:blipFill>
          <a:blip r:embed="rId2">
            <a:extLst>
              <a:ext uri="{28A0092B-C50C-407E-A947-70E740481C1C}">
                <a14:useLocalDpi xmlns:a14="http://schemas.microsoft.com/office/drawing/2010/main" val="0"/>
              </a:ext>
            </a:extLst>
          </a:blip>
          <a:srcRect/>
          <a:stretch>
            <a:fillRect/>
          </a:stretch>
        </p:blipFill>
        <p:spPr bwMode="auto">
          <a:xfrm>
            <a:off x="308253" y="250025"/>
            <a:ext cx="1988546" cy="1933324"/>
          </a:xfrm>
          <a:prstGeom prst="rect">
            <a:avLst/>
          </a:prstGeom>
          <a:noFill/>
          <a:ln>
            <a:noFill/>
          </a:ln>
        </p:spPr>
      </p:pic>
      <p:pic>
        <p:nvPicPr>
          <p:cNvPr id="5" name="Imagen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25451" y="250025"/>
            <a:ext cx="1928312" cy="184650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21661625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lvl="0" algn="ctr"/>
            <a:r>
              <a:rPr lang="es-ES" b="1" dirty="0" smtClean="0"/>
              <a:t>HISTORIA DE LAS REDES INFORMÁTICAS</a:t>
            </a:r>
            <a:endParaRPr lang="es-EC" dirty="0"/>
          </a:p>
        </p:txBody>
      </p:sp>
      <p:sp>
        <p:nvSpPr>
          <p:cNvPr id="3" name="Marcador de contenido 2"/>
          <p:cNvSpPr>
            <a:spLocks noGrp="1"/>
          </p:cNvSpPr>
          <p:nvPr>
            <p:ph idx="1"/>
          </p:nvPr>
        </p:nvSpPr>
        <p:spPr/>
        <p:txBody>
          <a:bodyPr/>
          <a:lstStyle/>
          <a:p>
            <a:pPr algn="just"/>
            <a:r>
              <a:rPr lang="es-ES" dirty="0"/>
              <a:t>En la década de 1940, los computadores eran enormes dispositivos electromecánicos que eran propensos a sufrir fallas</a:t>
            </a:r>
            <a:r>
              <a:rPr lang="es-ES" dirty="0" smtClean="0"/>
              <a:t>.</a:t>
            </a:r>
          </a:p>
          <a:p>
            <a:pPr algn="just"/>
            <a:r>
              <a:rPr lang="es-ES" dirty="0"/>
              <a:t>En 1947, la invención del transistor semiconductor permitió la creación de computadores más pequeños y </a:t>
            </a:r>
            <a:r>
              <a:rPr lang="es-ES" dirty="0" smtClean="0"/>
              <a:t>confiables</a:t>
            </a:r>
          </a:p>
          <a:p>
            <a:pPr algn="just"/>
            <a:r>
              <a:rPr lang="es-ES" dirty="0"/>
              <a:t>En la década de 1950 los computadores mainframe, que funcionaban con programas en tarjetas perforadas, comenzaron a ser utilizados habitualmente por las grandes </a:t>
            </a:r>
            <a:r>
              <a:rPr lang="es-ES" dirty="0" smtClean="0"/>
              <a:t>instituciones</a:t>
            </a:r>
          </a:p>
          <a:p>
            <a:pPr algn="just"/>
            <a:r>
              <a:rPr lang="es-ES" dirty="0"/>
              <a:t>En la década de 1960, los mainframes con terminales eran comunes, y los circuitos integrados comenzaron a ser utilizados de forma generalizada.</a:t>
            </a:r>
            <a:endParaRPr lang="es-EC" dirty="0"/>
          </a:p>
          <a:p>
            <a:endParaRPr lang="es-EC" dirty="0"/>
          </a:p>
        </p:txBody>
      </p:sp>
    </p:spTree>
    <p:extLst>
      <p:ext uri="{BB962C8B-B14F-4D97-AF65-F5344CB8AC3E}">
        <p14:creationId xmlns:p14="http://schemas.microsoft.com/office/powerpoint/2010/main" val="38534511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785611"/>
            <a:ext cx="10515600" cy="5391352"/>
          </a:xfrm>
        </p:spPr>
        <p:txBody>
          <a:bodyPr>
            <a:normAutofit/>
          </a:bodyPr>
          <a:lstStyle/>
          <a:p>
            <a:pPr algn="just"/>
            <a:endParaRPr lang="es-ES" dirty="0" smtClean="0"/>
          </a:p>
          <a:p>
            <a:pPr algn="just"/>
            <a:endParaRPr lang="es-ES" dirty="0"/>
          </a:p>
          <a:p>
            <a:pPr algn="just"/>
            <a:r>
              <a:rPr lang="es-ES" dirty="0" smtClean="0"/>
              <a:t>Hacia </a:t>
            </a:r>
            <a:r>
              <a:rPr lang="es-ES" dirty="0"/>
              <a:t>fines de la década de 1960 y durante la década de 1970, se inventaron computadores más pequeños, denominados minicomputadores</a:t>
            </a:r>
            <a:r>
              <a:rPr lang="es-ES" dirty="0" smtClean="0"/>
              <a:t>.</a:t>
            </a:r>
          </a:p>
          <a:p>
            <a:pPr algn="just"/>
            <a:r>
              <a:rPr lang="es-ES" dirty="0"/>
              <a:t>En 1977, la Apple Computer Company presentó el microcomputador, conocido también como computador </a:t>
            </a:r>
            <a:r>
              <a:rPr lang="es-ES" dirty="0" smtClean="0"/>
              <a:t>personal.</a:t>
            </a:r>
          </a:p>
          <a:p>
            <a:pPr algn="just"/>
            <a:r>
              <a:rPr lang="es-ES" dirty="0"/>
              <a:t>A mediados de la década de 1980 los usuarios con computadores autónomos comenzaron a usar módems para conectarse con otros computadores y compartir archivos. </a:t>
            </a:r>
            <a:endParaRPr lang="es-ES" dirty="0" smtClean="0"/>
          </a:p>
          <a:p>
            <a:pPr algn="just"/>
            <a:r>
              <a:rPr lang="es-ES" dirty="0"/>
              <a:t>A partir de la década de 1960 y durante las décadas de 1970, 1980 y 1990, el Departamento de Defensa de Estados Unidos (</a:t>
            </a:r>
            <a:r>
              <a:rPr lang="es-ES" dirty="0" err="1"/>
              <a:t>DoD</a:t>
            </a:r>
            <a:r>
              <a:rPr lang="es-ES" dirty="0"/>
              <a:t>) desarrolló redes de área amplia (WAN) de gran extensión y alta confiabilidad, para uso militar y </a:t>
            </a:r>
            <a:r>
              <a:rPr lang="es-ES" dirty="0" smtClean="0"/>
              <a:t>científico, que al final se convirtió en internet.</a:t>
            </a:r>
            <a:endParaRPr lang="es-EC" dirty="0"/>
          </a:p>
        </p:txBody>
      </p:sp>
    </p:spTree>
    <p:extLst>
      <p:ext uri="{BB962C8B-B14F-4D97-AF65-F5344CB8AC3E}">
        <p14:creationId xmlns:p14="http://schemas.microsoft.com/office/powerpoint/2010/main" val="25389350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lvl="0" algn="ctr"/>
            <a:r>
              <a:rPr lang="es-ES" b="1" dirty="0" smtClean="0"/>
              <a:t>DISPOSITIVOS DE NETWORKING </a:t>
            </a:r>
            <a:endParaRPr lang="es-EC" dirty="0"/>
          </a:p>
        </p:txBody>
      </p:sp>
      <p:sp>
        <p:nvSpPr>
          <p:cNvPr id="3" name="Marcador de contenido 2"/>
          <p:cNvSpPr>
            <a:spLocks noGrp="1"/>
          </p:cNvSpPr>
          <p:nvPr>
            <p:ph idx="1"/>
          </p:nvPr>
        </p:nvSpPr>
        <p:spPr>
          <a:xfrm>
            <a:off x="1103312" y="2052918"/>
            <a:ext cx="10114187" cy="4195481"/>
          </a:xfrm>
        </p:spPr>
        <p:txBody>
          <a:bodyPr/>
          <a:lstStyle/>
          <a:p>
            <a:pPr marL="0" indent="0" algn="just">
              <a:buNone/>
            </a:pPr>
            <a:r>
              <a:rPr lang="es-ES" dirty="0"/>
              <a:t>Estos dispositivos se clasifican en dos grandes </a:t>
            </a:r>
            <a:r>
              <a:rPr lang="es-ES" dirty="0" smtClean="0"/>
              <a:t>grupos:</a:t>
            </a:r>
          </a:p>
          <a:p>
            <a:pPr algn="just"/>
            <a:r>
              <a:rPr lang="es-ES" dirty="0" smtClean="0"/>
              <a:t>Usuario final</a:t>
            </a:r>
          </a:p>
          <a:p>
            <a:pPr algn="just"/>
            <a:r>
              <a:rPr lang="es-ES" dirty="0" smtClean="0"/>
              <a:t>Dispositivos </a:t>
            </a:r>
            <a:r>
              <a:rPr lang="es-ES" dirty="0"/>
              <a:t>de </a:t>
            </a:r>
            <a:r>
              <a:rPr lang="es-ES" dirty="0" smtClean="0"/>
              <a:t>red</a:t>
            </a:r>
          </a:p>
          <a:p>
            <a:pPr algn="just"/>
            <a:endParaRPr lang="es-ES" dirty="0" smtClean="0"/>
          </a:p>
          <a:p>
            <a:pPr marL="0" indent="0" algn="just">
              <a:buNone/>
            </a:pPr>
            <a:r>
              <a:rPr lang="es-ES" dirty="0"/>
              <a:t>Los dispositivos de usuario final incluyen los computadores, impresoras, escáneres, y demás dispositivos que brindan servicios directamente al </a:t>
            </a:r>
            <a:r>
              <a:rPr lang="es-ES" dirty="0" smtClean="0"/>
              <a:t>usuario.</a:t>
            </a:r>
          </a:p>
          <a:p>
            <a:pPr marL="0" indent="0" algn="just">
              <a:buNone/>
            </a:pPr>
            <a:r>
              <a:rPr lang="es-ES" dirty="0"/>
              <a:t>Los dispositivos de red son todos aquellos que conectan entre sí a los dispositivos de usuario final, posibilitando su intercomunicación.</a:t>
            </a:r>
            <a:endParaRPr lang="es-EC" dirty="0"/>
          </a:p>
        </p:txBody>
      </p:sp>
    </p:spTree>
    <p:extLst>
      <p:ext uri="{BB962C8B-B14F-4D97-AF65-F5344CB8AC3E}">
        <p14:creationId xmlns:p14="http://schemas.microsoft.com/office/powerpoint/2010/main" val="13955087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734096"/>
            <a:ext cx="10515600" cy="5442867"/>
          </a:xfrm>
        </p:spPr>
        <p:txBody>
          <a:bodyPr/>
          <a:lstStyle/>
          <a:p>
            <a:pPr marL="0" indent="0" algn="just">
              <a:buNone/>
            </a:pPr>
            <a:endParaRPr lang="es-ES" dirty="0" smtClean="0"/>
          </a:p>
          <a:p>
            <a:pPr marL="0" indent="0" algn="just">
              <a:buNone/>
            </a:pPr>
            <a:r>
              <a:rPr lang="es-ES" dirty="0" smtClean="0"/>
              <a:t>Los </a:t>
            </a:r>
            <a:r>
              <a:rPr lang="es-ES" dirty="0"/>
              <a:t>dispositivos de usuario final que conectan a los usuarios con la red también se conocen con el nombre de hosts. </a:t>
            </a:r>
            <a:endParaRPr lang="es-ES" dirty="0" smtClean="0"/>
          </a:p>
          <a:p>
            <a:pPr marL="0" indent="0" algn="just">
              <a:buNone/>
            </a:pPr>
            <a:r>
              <a:rPr lang="es-ES" dirty="0"/>
              <a:t>Estos dispositivos permiten a los usuarios compartir, crear y obtener información. </a:t>
            </a:r>
            <a:endParaRPr lang="es-ES" dirty="0" smtClean="0"/>
          </a:p>
          <a:p>
            <a:pPr marL="0" indent="0" algn="just">
              <a:buNone/>
            </a:pPr>
            <a:r>
              <a:rPr lang="es-ES" dirty="0"/>
              <a:t>Los dispositivos host están físicamente conectados con los medios de red mediante una tarjeta de interfaz de red (NIC). Utilizan esta conexión para realizar las tareas de envío de correo electrónico, impresión de documentos, escaneado de imágenes o acceso a bases de datos</a:t>
            </a:r>
            <a:r>
              <a:rPr lang="es-ES" dirty="0" smtClean="0"/>
              <a:t>.</a:t>
            </a:r>
          </a:p>
          <a:p>
            <a:pPr marL="0" indent="0" algn="just">
              <a:buNone/>
            </a:pPr>
            <a:endParaRPr lang="es-EC" dirty="0"/>
          </a:p>
        </p:txBody>
      </p:sp>
      <p:pic>
        <p:nvPicPr>
          <p:cNvPr id="4" name="Imagen 3"/>
          <p:cNvPicPr>
            <a:picLocks noChangeAspect="1"/>
          </p:cNvPicPr>
          <p:nvPr/>
        </p:nvPicPr>
        <p:blipFill>
          <a:blip r:embed="rId2"/>
          <a:stretch>
            <a:fillRect/>
          </a:stretch>
        </p:blipFill>
        <p:spPr>
          <a:xfrm>
            <a:off x="4585128" y="4091725"/>
            <a:ext cx="3021744" cy="1806800"/>
          </a:xfrm>
          <a:prstGeom prst="rect">
            <a:avLst/>
          </a:prstGeom>
        </p:spPr>
      </p:pic>
    </p:spTree>
    <p:extLst>
      <p:ext uri="{BB962C8B-B14F-4D97-AF65-F5344CB8AC3E}">
        <p14:creationId xmlns:p14="http://schemas.microsoft.com/office/powerpoint/2010/main" val="28579924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785611"/>
            <a:ext cx="10515600" cy="5391352"/>
          </a:xfrm>
        </p:spPr>
        <p:txBody>
          <a:bodyPr/>
          <a:lstStyle/>
          <a:p>
            <a:pPr marL="0" indent="0" algn="just">
              <a:buNone/>
            </a:pPr>
            <a:endParaRPr lang="es-ES" dirty="0" smtClean="0"/>
          </a:p>
          <a:p>
            <a:pPr marL="0" indent="0" algn="just">
              <a:buNone/>
            </a:pPr>
            <a:endParaRPr lang="es-ES" dirty="0"/>
          </a:p>
          <a:p>
            <a:pPr marL="0" indent="0" algn="just">
              <a:buNone/>
            </a:pPr>
            <a:r>
              <a:rPr lang="es-ES" dirty="0" smtClean="0"/>
              <a:t>Un </a:t>
            </a:r>
            <a:r>
              <a:rPr lang="es-ES" dirty="0"/>
              <a:t>NIC es una placa de circuito impreso que se coloca en la ranura de expansión de un bus de la </a:t>
            </a:r>
            <a:r>
              <a:rPr lang="es-ES" dirty="0" err="1"/>
              <a:t>motherboard</a:t>
            </a:r>
            <a:r>
              <a:rPr lang="es-ES" dirty="0"/>
              <a:t> de un computador, o puede ser un dispositivo periférico. También se denomina adaptador de red</a:t>
            </a:r>
            <a:r>
              <a:rPr lang="es-ES" dirty="0" smtClean="0"/>
              <a:t>.</a:t>
            </a:r>
          </a:p>
          <a:p>
            <a:pPr marL="0" indent="0" algn="just">
              <a:buNone/>
            </a:pPr>
            <a:endParaRPr lang="es-EC" dirty="0"/>
          </a:p>
        </p:txBody>
      </p:sp>
      <p:pic>
        <p:nvPicPr>
          <p:cNvPr id="4" name="Imagen 3"/>
          <p:cNvPicPr>
            <a:picLocks noChangeAspect="1"/>
          </p:cNvPicPr>
          <p:nvPr/>
        </p:nvPicPr>
        <p:blipFill>
          <a:blip r:embed="rId2"/>
          <a:stretch>
            <a:fillRect/>
          </a:stretch>
        </p:blipFill>
        <p:spPr>
          <a:xfrm>
            <a:off x="4565259" y="3210249"/>
            <a:ext cx="3061481" cy="2480433"/>
          </a:xfrm>
          <a:prstGeom prst="rect">
            <a:avLst/>
          </a:prstGeom>
        </p:spPr>
      </p:pic>
    </p:spTree>
    <p:extLst>
      <p:ext uri="{BB962C8B-B14F-4D97-AF65-F5344CB8AC3E}">
        <p14:creationId xmlns:p14="http://schemas.microsoft.com/office/powerpoint/2010/main" val="32474342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76837" y="695459"/>
            <a:ext cx="10515600" cy="5468625"/>
          </a:xfrm>
        </p:spPr>
        <p:txBody>
          <a:bodyPr/>
          <a:lstStyle/>
          <a:p>
            <a:pPr marL="0" indent="0" algn="just">
              <a:buNone/>
            </a:pPr>
            <a:endParaRPr lang="es-ES" dirty="0" smtClean="0"/>
          </a:p>
          <a:p>
            <a:pPr marL="0" indent="0" algn="just">
              <a:buNone/>
            </a:pPr>
            <a:r>
              <a:rPr lang="es-ES" dirty="0" smtClean="0"/>
              <a:t>Los </a:t>
            </a:r>
            <a:r>
              <a:rPr lang="es-ES" dirty="0"/>
              <a:t>dispositivos de red son los que transportan los datos que deben transferirse </a:t>
            </a:r>
            <a:r>
              <a:rPr lang="es-ES" dirty="0" smtClean="0"/>
              <a:t>entre </a:t>
            </a:r>
            <a:r>
              <a:rPr lang="es-ES" dirty="0"/>
              <a:t>dispositivos de usuario final. </a:t>
            </a:r>
            <a:endParaRPr lang="es-EC" dirty="0"/>
          </a:p>
        </p:txBody>
      </p:sp>
      <p:pic>
        <p:nvPicPr>
          <p:cNvPr id="4" name="Imagen 3"/>
          <p:cNvPicPr>
            <a:picLocks noChangeAspect="1"/>
          </p:cNvPicPr>
          <p:nvPr/>
        </p:nvPicPr>
        <p:blipFill>
          <a:blip r:embed="rId2"/>
          <a:stretch>
            <a:fillRect/>
          </a:stretch>
        </p:blipFill>
        <p:spPr>
          <a:xfrm>
            <a:off x="3084240" y="2223881"/>
            <a:ext cx="6100794" cy="3940203"/>
          </a:xfrm>
          <a:prstGeom prst="rect">
            <a:avLst/>
          </a:prstGeom>
        </p:spPr>
      </p:pic>
    </p:spTree>
    <p:extLst>
      <p:ext uri="{BB962C8B-B14F-4D97-AF65-F5344CB8AC3E}">
        <p14:creationId xmlns:p14="http://schemas.microsoft.com/office/powerpoint/2010/main" val="375413551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708338"/>
            <a:ext cx="10515600" cy="5468625"/>
          </a:xfrm>
        </p:spPr>
        <p:txBody>
          <a:bodyPr/>
          <a:lstStyle/>
          <a:p>
            <a:pPr marL="0" indent="0" algn="just">
              <a:buNone/>
            </a:pPr>
            <a:endParaRPr lang="es-EC" dirty="0" smtClean="0"/>
          </a:p>
          <a:p>
            <a:pPr marL="0" indent="0" algn="just">
              <a:buNone/>
            </a:pPr>
            <a:r>
              <a:rPr lang="es-EC" dirty="0" smtClean="0"/>
              <a:t>Un </a:t>
            </a:r>
            <a:r>
              <a:rPr lang="es-EC" dirty="0"/>
              <a:t>repetidor es un dispositivo de red que se utiliza para regenerar una señal</a:t>
            </a:r>
            <a:r>
              <a:rPr lang="es-EC" dirty="0" smtClean="0"/>
              <a:t>.</a:t>
            </a:r>
          </a:p>
          <a:p>
            <a:pPr marL="0" indent="0">
              <a:buNone/>
            </a:pPr>
            <a:endParaRPr lang="es-EC" dirty="0"/>
          </a:p>
        </p:txBody>
      </p:sp>
      <p:pic>
        <p:nvPicPr>
          <p:cNvPr id="4" name="Imagen 3"/>
          <p:cNvPicPr>
            <a:picLocks noChangeAspect="1"/>
          </p:cNvPicPr>
          <p:nvPr/>
        </p:nvPicPr>
        <p:blipFill>
          <a:blip r:embed="rId2"/>
          <a:stretch>
            <a:fillRect/>
          </a:stretch>
        </p:blipFill>
        <p:spPr>
          <a:xfrm>
            <a:off x="3002489" y="2358700"/>
            <a:ext cx="6187021" cy="3480294"/>
          </a:xfrm>
          <a:prstGeom prst="rect">
            <a:avLst/>
          </a:prstGeom>
        </p:spPr>
      </p:pic>
    </p:spTree>
    <p:extLst>
      <p:ext uri="{BB962C8B-B14F-4D97-AF65-F5344CB8AC3E}">
        <p14:creationId xmlns:p14="http://schemas.microsoft.com/office/powerpoint/2010/main" val="227893231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785611"/>
            <a:ext cx="10515600" cy="5391352"/>
          </a:xfrm>
        </p:spPr>
        <p:txBody>
          <a:bodyPr/>
          <a:lstStyle/>
          <a:p>
            <a:pPr marL="0" indent="0" algn="just">
              <a:buNone/>
            </a:pPr>
            <a:endParaRPr lang="es-EC" dirty="0" smtClean="0"/>
          </a:p>
          <a:p>
            <a:pPr marL="0" indent="0" algn="just">
              <a:buNone/>
            </a:pPr>
            <a:r>
              <a:rPr lang="es-EC" dirty="0" smtClean="0"/>
              <a:t>Los </a:t>
            </a:r>
            <a:r>
              <a:rPr lang="es-EC" dirty="0"/>
              <a:t>hubs concentran las </a:t>
            </a:r>
            <a:r>
              <a:rPr lang="es-EC" dirty="0" smtClean="0"/>
              <a:t>conexiones, permiten </a:t>
            </a:r>
            <a:r>
              <a:rPr lang="es-EC" dirty="0"/>
              <a:t>que la red trate un grupo de hosts como </a:t>
            </a:r>
            <a:r>
              <a:rPr lang="es-EC" dirty="0" smtClean="0"/>
              <a:t>si fuera </a:t>
            </a:r>
            <a:r>
              <a:rPr lang="es-EC" dirty="0"/>
              <a:t>una sola unidad</a:t>
            </a:r>
            <a:r>
              <a:rPr lang="es-EC" dirty="0" smtClean="0"/>
              <a:t>.</a:t>
            </a:r>
          </a:p>
          <a:p>
            <a:pPr marL="0" indent="0" algn="just">
              <a:buNone/>
            </a:pPr>
            <a:r>
              <a:rPr lang="es-EC" dirty="0"/>
              <a:t>Los puentes convierten los formatos de transmisión de datos de la red además de realizar la </a:t>
            </a:r>
            <a:r>
              <a:rPr lang="es-EC" dirty="0" smtClean="0"/>
              <a:t>administración básica </a:t>
            </a:r>
            <a:r>
              <a:rPr lang="es-EC" dirty="0"/>
              <a:t>de la transmisión de datos</a:t>
            </a:r>
            <a:r>
              <a:rPr lang="es-EC" dirty="0" smtClean="0"/>
              <a:t>.</a:t>
            </a:r>
          </a:p>
          <a:p>
            <a:endParaRPr lang="es-EC" dirty="0"/>
          </a:p>
        </p:txBody>
      </p:sp>
      <p:pic>
        <p:nvPicPr>
          <p:cNvPr id="4" name="Imagen 3"/>
          <p:cNvPicPr>
            <a:picLocks noChangeAspect="1"/>
          </p:cNvPicPr>
          <p:nvPr/>
        </p:nvPicPr>
        <p:blipFill>
          <a:blip r:embed="rId2"/>
          <a:stretch>
            <a:fillRect/>
          </a:stretch>
        </p:blipFill>
        <p:spPr>
          <a:xfrm>
            <a:off x="3064236" y="3193961"/>
            <a:ext cx="5868921" cy="2812267"/>
          </a:xfrm>
          <a:prstGeom prst="rect">
            <a:avLst/>
          </a:prstGeom>
        </p:spPr>
      </p:pic>
    </p:spTree>
    <p:extLst>
      <p:ext uri="{BB962C8B-B14F-4D97-AF65-F5344CB8AC3E}">
        <p14:creationId xmlns:p14="http://schemas.microsoft.com/office/powerpoint/2010/main" val="138603953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682580"/>
            <a:ext cx="10515600" cy="5494383"/>
          </a:xfrm>
        </p:spPr>
        <p:txBody>
          <a:bodyPr/>
          <a:lstStyle/>
          <a:p>
            <a:pPr marL="0" indent="0" algn="just">
              <a:buNone/>
            </a:pPr>
            <a:endParaRPr lang="es-EC" dirty="0" smtClean="0"/>
          </a:p>
          <a:p>
            <a:pPr marL="0" indent="0" algn="just">
              <a:buNone/>
            </a:pPr>
            <a:endParaRPr lang="es-EC" dirty="0"/>
          </a:p>
          <a:p>
            <a:pPr marL="0" indent="0" algn="just">
              <a:buNone/>
            </a:pPr>
            <a:r>
              <a:rPr lang="es-EC" dirty="0" smtClean="0"/>
              <a:t>La diferencia entre </a:t>
            </a:r>
            <a:r>
              <a:rPr lang="es-EC" dirty="0"/>
              <a:t>un puente y un </a:t>
            </a:r>
            <a:r>
              <a:rPr lang="es-EC" dirty="0" err="1"/>
              <a:t>switch</a:t>
            </a:r>
            <a:r>
              <a:rPr lang="es-EC" dirty="0"/>
              <a:t> </a:t>
            </a:r>
            <a:r>
              <a:rPr lang="es-EC" dirty="0" smtClean="0"/>
              <a:t>es que </a:t>
            </a:r>
            <a:r>
              <a:rPr lang="es-EC" dirty="0"/>
              <a:t>un </a:t>
            </a:r>
            <a:r>
              <a:rPr lang="es-EC" dirty="0" err="1"/>
              <a:t>switch</a:t>
            </a:r>
            <a:r>
              <a:rPr lang="es-EC" dirty="0"/>
              <a:t> no convierte formatos de transmisión de datos</a:t>
            </a:r>
            <a:r>
              <a:rPr lang="es-EC" dirty="0" smtClean="0"/>
              <a:t>.</a:t>
            </a:r>
          </a:p>
          <a:p>
            <a:endParaRPr lang="es-EC" dirty="0"/>
          </a:p>
          <a:p>
            <a:pPr marL="0" indent="0">
              <a:buNone/>
            </a:pPr>
            <a:endParaRPr lang="es-EC" dirty="0"/>
          </a:p>
        </p:txBody>
      </p:sp>
      <p:pic>
        <p:nvPicPr>
          <p:cNvPr id="4" name="Imagen 3"/>
          <p:cNvPicPr>
            <a:picLocks noChangeAspect="1"/>
          </p:cNvPicPr>
          <p:nvPr/>
        </p:nvPicPr>
        <p:blipFill>
          <a:blip r:embed="rId2"/>
          <a:stretch>
            <a:fillRect/>
          </a:stretch>
        </p:blipFill>
        <p:spPr>
          <a:xfrm>
            <a:off x="3872608" y="2531142"/>
            <a:ext cx="4099415" cy="3505746"/>
          </a:xfrm>
          <a:prstGeom prst="rect">
            <a:avLst/>
          </a:prstGeom>
        </p:spPr>
      </p:pic>
    </p:spTree>
    <p:extLst>
      <p:ext uri="{BB962C8B-B14F-4D97-AF65-F5344CB8AC3E}">
        <p14:creationId xmlns:p14="http://schemas.microsoft.com/office/powerpoint/2010/main" val="219011551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721217"/>
            <a:ext cx="10515600" cy="5455746"/>
          </a:xfrm>
        </p:spPr>
        <p:txBody>
          <a:bodyPr/>
          <a:lstStyle/>
          <a:p>
            <a:pPr marL="0" indent="0" algn="just">
              <a:buNone/>
            </a:pPr>
            <a:endParaRPr lang="es-EC" dirty="0" smtClean="0"/>
          </a:p>
          <a:p>
            <a:pPr marL="0" indent="0" algn="just">
              <a:buNone/>
            </a:pPr>
            <a:endParaRPr lang="es-EC" dirty="0"/>
          </a:p>
          <a:p>
            <a:pPr marL="0" indent="0" algn="just">
              <a:buNone/>
            </a:pPr>
            <a:r>
              <a:rPr lang="es-EC" dirty="0" smtClean="0"/>
              <a:t>Los </a:t>
            </a:r>
            <a:r>
              <a:rPr lang="es-EC" dirty="0"/>
              <a:t>routers poseen todas las capacidades indicadas arriba. Los routers pueden regenerar </a:t>
            </a:r>
            <a:r>
              <a:rPr lang="es-EC" dirty="0" smtClean="0"/>
              <a:t>señales, concentrar </a:t>
            </a:r>
            <a:r>
              <a:rPr lang="es-EC" dirty="0"/>
              <a:t>múltiples conexiones, convertir formatos de transmisión de datos, y manejar transferencias </a:t>
            </a:r>
            <a:r>
              <a:rPr lang="es-EC" dirty="0" smtClean="0"/>
              <a:t>de datos, también </a:t>
            </a:r>
            <a:r>
              <a:rPr lang="es-EC" dirty="0"/>
              <a:t>pueden conectarse </a:t>
            </a:r>
            <a:r>
              <a:rPr lang="es-EC" dirty="0" smtClean="0"/>
              <a:t>a una WAN.</a:t>
            </a:r>
          </a:p>
          <a:p>
            <a:pPr marL="0" indent="0" algn="just">
              <a:buNone/>
            </a:pPr>
            <a:endParaRPr lang="es-EC" dirty="0"/>
          </a:p>
          <a:p>
            <a:pPr marL="0" indent="0" algn="just">
              <a:buNone/>
            </a:pPr>
            <a:endParaRPr lang="es-EC" dirty="0"/>
          </a:p>
        </p:txBody>
      </p:sp>
      <p:pic>
        <p:nvPicPr>
          <p:cNvPr id="4" name="Imagen 3"/>
          <p:cNvPicPr>
            <a:picLocks noChangeAspect="1"/>
          </p:cNvPicPr>
          <p:nvPr/>
        </p:nvPicPr>
        <p:blipFill>
          <a:blip r:embed="rId2"/>
          <a:stretch>
            <a:fillRect/>
          </a:stretch>
        </p:blipFill>
        <p:spPr>
          <a:xfrm>
            <a:off x="3976925" y="3140916"/>
            <a:ext cx="4573002" cy="3036047"/>
          </a:xfrm>
          <a:prstGeom prst="rect">
            <a:avLst/>
          </a:prstGeom>
        </p:spPr>
      </p:pic>
    </p:spTree>
    <p:extLst>
      <p:ext uri="{BB962C8B-B14F-4D97-AF65-F5344CB8AC3E}">
        <p14:creationId xmlns:p14="http://schemas.microsoft.com/office/powerpoint/2010/main" val="11000994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just"/>
            <a:r>
              <a:rPr lang="es-EC" dirty="0"/>
              <a:t/>
            </a:r>
            <a:br>
              <a:rPr lang="es-EC" dirty="0"/>
            </a:br>
            <a:r>
              <a:rPr lang="es-EC" sz="4000" dirty="0" smtClean="0"/>
              <a:t> </a:t>
            </a:r>
            <a:r>
              <a:rPr lang="es-EC" sz="4000" b="1" dirty="0" smtClean="0"/>
              <a:t>ASPECTOS BÁSICOS DE NETWORKING </a:t>
            </a:r>
            <a:endParaRPr lang="es-EC" dirty="0"/>
          </a:p>
        </p:txBody>
      </p:sp>
      <p:sp>
        <p:nvSpPr>
          <p:cNvPr id="3" name="Marcador de contenido 2"/>
          <p:cNvSpPr>
            <a:spLocks noGrp="1"/>
          </p:cNvSpPr>
          <p:nvPr>
            <p:ph idx="1"/>
          </p:nvPr>
        </p:nvSpPr>
        <p:spPr/>
        <p:txBody>
          <a:bodyPr/>
          <a:lstStyle/>
          <a:p>
            <a:endParaRPr lang="es-EC" dirty="0"/>
          </a:p>
          <a:p>
            <a:pPr marL="0" indent="0">
              <a:buNone/>
            </a:pPr>
            <a:endParaRPr lang="es-EC" dirty="0"/>
          </a:p>
          <a:p>
            <a:r>
              <a:rPr lang="es-EC" sz="3200" dirty="0"/>
              <a:t>Terminología de networking </a:t>
            </a:r>
          </a:p>
          <a:p>
            <a:endParaRPr lang="es-EC" sz="3200" dirty="0"/>
          </a:p>
          <a:p>
            <a:r>
              <a:rPr lang="es-EC" sz="3200" dirty="0"/>
              <a:t>Ancho de banda </a:t>
            </a:r>
          </a:p>
          <a:p>
            <a:endParaRPr lang="es-EC" dirty="0"/>
          </a:p>
        </p:txBody>
      </p:sp>
    </p:spTree>
    <p:extLst>
      <p:ext uri="{BB962C8B-B14F-4D97-AF65-F5344CB8AC3E}">
        <p14:creationId xmlns:p14="http://schemas.microsoft.com/office/powerpoint/2010/main" val="59971816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C" b="1" dirty="0" smtClean="0"/>
              <a:t>TOPOLOGÍA DE RED</a:t>
            </a:r>
            <a:endParaRPr lang="es-EC" dirty="0"/>
          </a:p>
        </p:txBody>
      </p:sp>
      <p:sp>
        <p:nvSpPr>
          <p:cNvPr id="3" name="Marcador de contenido 2"/>
          <p:cNvSpPr>
            <a:spLocks noGrp="1"/>
          </p:cNvSpPr>
          <p:nvPr>
            <p:ph idx="1"/>
          </p:nvPr>
        </p:nvSpPr>
        <p:spPr>
          <a:xfrm>
            <a:off x="1103312" y="2052918"/>
            <a:ext cx="10062671" cy="4195481"/>
          </a:xfrm>
        </p:spPr>
        <p:txBody>
          <a:bodyPr/>
          <a:lstStyle/>
          <a:p>
            <a:pPr marL="0" indent="0" algn="just">
              <a:buNone/>
            </a:pPr>
            <a:r>
              <a:rPr lang="es-EC" dirty="0"/>
              <a:t>La topología de red define la estructura de una </a:t>
            </a:r>
            <a:r>
              <a:rPr lang="es-EC" dirty="0" smtClean="0"/>
              <a:t>red.</a:t>
            </a:r>
            <a:endParaRPr lang="es-EC" dirty="0"/>
          </a:p>
        </p:txBody>
      </p:sp>
      <p:pic>
        <p:nvPicPr>
          <p:cNvPr id="4" name="Imagen 3"/>
          <p:cNvPicPr>
            <a:picLocks noChangeAspect="1"/>
          </p:cNvPicPr>
          <p:nvPr/>
        </p:nvPicPr>
        <p:blipFill>
          <a:blip r:embed="rId2"/>
          <a:stretch>
            <a:fillRect/>
          </a:stretch>
        </p:blipFill>
        <p:spPr>
          <a:xfrm>
            <a:off x="3311400" y="2995681"/>
            <a:ext cx="5124262" cy="3316219"/>
          </a:xfrm>
          <a:prstGeom prst="rect">
            <a:avLst/>
          </a:prstGeom>
        </p:spPr>
      </p:pic>
    </p:spTree>
    <p:extLst>
      <p:ext uri="{BB962C8B-B14F-4D97-AF65-F5344CB8AC3E}">
        <p14:creationId xmlns:p14="http://schemas.microsoft.com/office/powerpoint/2010/main" val="10672220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C" b="1" dirty="0" smtClean="0"/>
              <a:t>PROTOCOLOS DE RED</a:t>
            </a:r>
            <a:endParaRPr lang="es-EC" dirty="0"/>
          </a:p>
        </p:txBody>
      </p:sp>
      <p:sp>
        <p:nvSpPr>
          <p:cNvPr id="3" name="Marcador de contenido 2"/>
          <p:cNvSpPr>
            <a:spLocks noGrp="1"/>
          </p:cNvSpPr>
          <p:nvPr>
            <p:ph idx="1"/>
          </p:nvPr>
        </p:nvSpPr>
        <p:spPr>
          <a:xfrm>
            <a:off x="1103312" y="2052918"/>
            <a:ext cx="10062671" cy="4195481"/>
          </a:xfrm>
        </p:spPr>
        <p:txBody>
          <a:bodyPr>
            <a:normAutofit/>
          </a:bodyPr>
          <a:lstStyle/>
          <a:p>
            <a:pPr marL="0" indent="0" algn="just">
              <a:buNone/>
            </a:pPr>
            <a:r>
              <a:rPr lang="es-EC" dirty="0"/>
              <a:t>Los conjuntos de protocolos son colecciones de protocolos que posibilitan la comunicación de red desde </a:t>
            </a:r>
            <a:r>
              <a:rPr lang="es-EC" dirty="0" smtClean="0"/>
              <a:t>un host</a:t>
            </a:r>
            <a:r>
              <a:rPr lang="es-EC" dirty="0"/>
              <a:t>, a través de la red, hacia otro </a:t>
            </a:r>
            <a:r>
              <a:rPr lang="es-EC" dirty="0" smtClean="0"/>
              <a:t>host.</a:t>
            </a:r>
          </a:p>
          <a:p>
            <a:pPr marL="0" indent="0" algn="just">
              <a:buNone/>
            </a:pPr>
            <a:r>
              <a:rPr lang="es-EC" dirty="0"/>
              <a:t>Los protocolos controlan todos los aspectos de la comunicación de datos, que incluye lo siguiente:</a:t>
            </a:r>
          </a:p>
          <a:p>
            <a:pPr marL="0" indent="0" algn="just">
              <a:buNone/>
            </a:pPr>
            <a:r>
              <a:rPr lang="es-EC" dirty="0"/>
              <a:t>• Cómo se construye la red física</a:t>
            </a:r>
          </a:p>
          <a:p>
            <a:pPr marL="0" indent="0" algn="just">
              <a:buNone/>
            </a:pPr>
            <a:r>
              <a:rPr lang="es-EC" dirty="0"/>
              <a:t>• Cómo los computadores se conectan a la red</a:t>
            </a:r>
          </a:p>
          <a:p>
            <a:pPr marL="0" indent="0" algn="just">
              <a:buNone/>
            </a:pPr>
            <a:r>
              <a:rPr lang="es-EC" dirty="0"/>
              <a:t>• Cómo se formatean los datos para su transmisión</a:t>
            </a:r>
          </a:p>
          <a:p>
            <a:pPr marL="0" indent="0" algn="just">
              <a:buNone/>
            </a:pPr>
            <a:r>
              <a:rPr lang="es-EC" dirty="0"/>
              <a:t>• Cómo se envían los datos</a:t>
            </a:r>
          </a:p>
          <a:p>
            <a:pPr marL="0" indent="0" algn="just">
              <a:buNone/>
            </a:pPr>
            <a:r>
              <a:rPr lang="es-EC" dirty="0"/>
              <a:t>• Cómo se manejan los errores</a:t>
            </a:r>
          </a:p>
        </p:txBody>
      </p:sp>
    </p:spTree>
    <p:extLst>
      <p:ext uri="{BB962C8B-B14F-4D97-AF65-F5344CB8AC3E}">
        <p14:creationId xmlns:p14="http://schemas.microsoft.com/office/powerpoint/2010/main" val="16404655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C" b="1" dirty="0" smtClean="0"/>
              <a:t>REDES DE ÁREA LOCAL (LAN)</a:t>
            </a:r>
            <a:endParaRPr lang="es-EC" dirty="0"/>
          </a:p>
        </p:txBody>
      </p:sp>
      <p:sp>
        <p:nvSpPr>
          <p:cNvPr id="5" name="Marcador de contenido 4"/>
          <p:cNvSpPr>
            <a:spLocks noGrp="1"/>
          </p:cNvSpPr>
          <p:nvPr>
            <p:ph idx="1"/>
          </p:nvPr>
        </p:nvSpPr>
        <p:spPr>
          <a:xfrm>
            <a:off x="838200" y="1571223"/>
            <a:ext cx="10515600" cy="4605740"/>
          </a:xfrm>
        </p:spPr>
        <p:txBody>
          <a:bodyPr/>
          <a:lstStyle/>
          <a:p>
            <a:pPr marL="0" indent="0" algn="just">
              <a:buNone/>
            </a:pPr>
            <a:r>
              <a:rPr lang="es-EC" dirty="0"/>
              <a:t>Las LAN permiten a las empresas aplicar tecnología informática para compartir localmente archivos </a:t>
            </a:r>
            <a:r>
              <a:rPr lang="es-EC" dirty="0" smtClean="0"/>
              <a:t>e impresoras </a:t>
            </a:r>
            <a:r>
              <a:rPr lang="es-EC" dirty="0"/>
              <a:t>de manera eficiente, y posibilitar las comunicaciones internas</a:t>
            </a:r>
            <a:r>
              <a:rPr lang="es-EC" dirty="0" smtClean="0"/>
              <a:t>.</a:t>
            </a:r>
          </a:p>
          <a:p>
            <a:pPr marL="0" indent="0">
              <a:buNone/>
            </a:pPr>
            <a:endParaRPr lang="es-EC" dirty="0"/>
          </a:p>
          <a:p>
            <a:pPr marL="0" indent="0">
              <a:buNone/>
            </a:pPr>
            <a:endParaRPr lang="es-EC" dirty="0"/>
          </a:p>
        </p:txBody>
      </p:sp>
      <p:pic>
        <p:nvPicPr>
          <p:cNvPr id="6" name="Imagen 5"/>
          <p:cNvPicPr>
            <a:picLocks noChangeAspect="1"/>
          </p:cNvPicPr>
          <p:nvPr/>
        </p:nvPicPr>
        <p:blipFill rotWithShape="1">
          <a:blip r:embed="rId2"/>
          <a:srcRect t="8897" r="1297" b="3911"/>
          <a:stretch/>
        </p:blipFill>
        <p:spPr>
          <a:xfrm>
            <a:off x="2849523" y="2896786"/>
            <a:ext cx="5885145" cy="3451538"/>
          </a:xfrm>
          <a:prstGeom prst="rect">
            <a:avLst/>
          </a:prstGeom>
        </p:spPr>
      </p:pic>
    </p:spTree>
    <p:extLst>
      <p:ext uri="{BB962C8B-B14F-4D97-AF65-F5344CB8AC3E}">
        <p14:creationId xmlns:p14="http://schemas.microsoft.com/office/powerpoint/2010/main" val="364317049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C" b="1" dirty="0" smtClean="0"/>
              <a:t>REDES DE ÁREA AMPLIA (WAN)</a:t>
            </a:r>
            <a:endParaRPr lang="es-EC" dirty="0"/>
          </a:p>
        </p:txBody>
      </p:sp>
      <p:sp>
        <p:nvSpPr>
          <p:cNvPr id="5" name="Marcador de contenido 4"/>
          <p:cNvSpPr>
            <a:spLocks noGrp="1"/>
          </p:cNvSpPr>
          <p:nvPr>
            <p:ph idx="1"/>
          </p:nvPr>
        </p:nvSpPr>
        <p:spPr>
          <a:xfrm>
            <a:off x="1103312" y="1853248"/>
            <a:ext cx="10062671" cy="4395151"/>
          </a:xfrm>
        </p:spPr>
        <p:txBody>
          <a:bodyPr/>
          <a:lstStyle/>
          <a:p>
            <a:pPr marL="0" indent="0" algn="just">
              <a:buNone/>
            </a:pPr>
            <a:r>
              <a:rPr lang="es-EC" dirty="0"/>
              <a:t>Las WAN interconectan las LAN, que a su vez proporcionan acceso a los computadores o a los </a:t>
            </a:r>
            <a:r>
              <a:rPr lang="es-EC" dirty="0" smtClean="0"/>
              <a:t>servidores de </a:t>
            </a:r>
            <a:r>
              <a:rPr lang="es-EC" dirty="0"/>
              <a:t>archivos ubicados en otros </a:t>
            </a:r>
            <a:r>
              <a:rPr lang="es-EC" dirty="0" smtClean="0"/>
              <a:t>lugares, </a:t>
            </a:r>
            <a:r>
              <a:rPr lang="es-EC" dirty="0"/>
              <a:t>conectan redes de usuarios dentro de un </a:t>
            </a:r>
            <a:r>
              <a:rPr lang="es-EC" dirty="0" smtClean="0"/>
              <a:t>área geográfica extensa.</a:t>
            </a:r>
          </a:p>
          <a:p>
            <a:endParaRPr lang="es-EC" dirty="0"/>
          </a:p>
        </p:txBody>
      </p:sp>
      <p:pic>
        <p:nvPicPr>
          <p:cNvPr id="6" name="Imagen 5"/>
          <p:cNvPicPr>
            <a:picLocks noChangeAspect="1"/>
          </p:cNvPicPr>
          <p:nvPr/>
        </p:nvPicPr>
        <p:blipFill rotWithShape="1">
          <a:blip r:embed="rId2"/>
          <a:srcRect t="6751" r="682" b="11562"/>
          <a:stretch/>
        </p:blipFill>
        <p:spPr>
          <a:xfrm>
            <a:off x="3107101" y="3181081"/>
            <a:ext cx="6165688" cy="3261116"/>
          </a:xfrm>
          <a:prstGeom prst="rect">
            <a:avLst/>
          </a:prstGeom>
        </p:spPr>
      </p:pic>
    </p:spTree>
    <p:extLst>
      <p:ext uri="{BB962C8B-B14F-4D97-AF65-F5344CB8AC3E}">
        <p14:creationId xmlns:p14="http://schemas.microsoft.com/office/powerpoint/2010/main" val="237575384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pt-BR" b="1" dirty="0" smtClean="0"/>
              <a:t>REDES DE ÁREA METROPOLITANA (MAN)</a:t>
            </a:r>
            <a:endParaRPr lang="es-EC" dirty="0"/>
          </a:p>
        </p:txBody>
      </p:sp>
      <p:sp>
        <p:nvSpPr>
          <p:cNvPr id="3" name="Marcador de contenido 2"/>
          <p:cNvSpPr>
            <a:spLocks noGrp="1"/>
          </p:cNvSpPr>
          <p:nvPr>
            <p:ph idx="1"/>
          </p:nvPr>
        </p:nvSpPr>
        <p:spPr>
          <a:xfrm>
            <a:off x="1103312" y="2052918"/>
            <a:ext cx="10101308" cy="4195481"/>
          </a:xfrm>
        </p:spPr>
        <p:txBody>
          <a:bodyPr/>
          <a:lstStyle/>
          <a:p>
            <a:pPr marL="0" indent="0" algn="just">
              <a:buNone/>
            </a:pPr>
            <a:r>
              <a:rPr lang="es-EC" dirty="0"/>
              <a:t>La MAN es una red que abarca un área metropolitana, como, por ejemplo, una ciudad o una </a:t>
            </a:r>
            <a:r>
              <a:rPr lang="es-EC" dirty="0" smtClean="0"/>
              <a:t>zona suburbana</a:t>
            </a:r>
            <a:r>
              <a:rPr lang="es-EC" dirty="0"/>
              <a:t>. Una MAN generalmente consta de una o más LAN dentro de un área geográfica común</a:t>
            </a:r>
            <a:r>
              <a:rPr lang="es-EC" dirty="0" smtClean="0"/>
              <a:t>.</a:t>
            </a:r>
          </a:p>
          <a:p>
            <a:endParaRPr lang="es-EC" dirty="0"/>
          </a:p>
        </p:txBody>
      </p:sp>
      <p:pic>
        <p:nvPicPr>
          <p:cNvPr id="4" name="Imagen 3"/>
          <p:cNvPicPr>
            <a:picLocks noChangeAspect="1"/>
          </p:cNvPicPr>
          <p:nvPr/>
        </p:nvPicPr>
        <p:blipFill>
          <a:blip r:embed="rId2"/>
          <a:stretch>
            <a:fillRect/>
          </a:stretch>
        </p:blipFill>
        <p:spPr>
          <a:xfrm>
            <a:off x="3965135" y="3378820"/>
            <a:ext cx="4261729" cy="2933080"/>
          </a:xfrm>
          <a:prstGeom prst="rect">
            <a:avLst/>
          </a:prstGeom>
        </p:spPr>
      </p:pic>
    </p:spTree>
    <p:extLst>
      <p:ext uri="{BB962C8B-B14F-4D97-AF65-F5344CB8AC3E}">
        <p14:creationId xmlns:p14="http://schemas.microsoft.com/office/powerpoint/2010/main" val="109925112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927279" y="2204865"/>
            <a:ext cx="10303097" cy="3921299"/>
          </a:xfrm>
        </p:spPr>
        <p:txBody>
          <a:bodyPr>
            <a:normAutofit/>
          </a:bodyPr>
          <a:lstStyle/>
          <a:p>
            <a:pPr marL="0" indent="0" algn="just">
              <a:buNone/>
            </a:pPr>
            <a:endParaRPr lang="es-ES" dirty="0" smtClean="0">
              <a:solidFill>
                <a:schemeClr val="tx1">
                  <a:lumMod val="95000"/>
                  <a:lumOff val="5000"/>
                </a:schemeClr>
              </a:solidFill>
            </a:endParaRPr>
          </a:p>
          <a:p>
            <a:pPr marL="0" indent="0" algn="just">
              <a:buNone/>
            </a:pPr>
            <a:r>
              <a:rPr lang="es-ES" dirty="0" smtClean="0">
                <a:solidFill>
                  <a:schemeClr val="tx1">
                    <a:lumMod val="95000"/>
                    <a:lumOff val="5000"/>
                  </a:schemeClr>
                </a:solidFill>
              </a:rPr>
              <a:t>Una </a:t>
            </a:r>
            <a:r>
              <a:rPr lang="es-ES" dirty="0">
                <a:solidFill>
                  <a:schemeClr val="tx1">
                    <a:lumMod val="95000"/>
                    <a:lumOff val="5000"/>
                  </a:schemeClr>
                </a:solidFill>
              </a:rPr>
              <a:t>SAN es una red dedicada, de alto rendimiento, que se utiliza para trasladar datos entre servidores y recursos de almacenamiento</a:t>
            </a:r>
            <a:r>
              <a:rPr lang="es-ES" dirty="0" smtClean="0">
                <a:solidFill>
                  <a:schemeClr val="tx1">
                    <a:lumMod val="95000"/>
                    <a:lumOff val="5000"/>
                  </a:schemeClr>
                </a:solidFill>
              </a:rPr>
              <a:t>.</a:t>
            </a:r>
          </a:p>
          <a:p>
            <a:pPr marL="0" indent="0" algn="just">
              <a:buNone/>
            </a:pPr>
            <a:r>
              <a:rPr lang="es-ES" dirty="0" smtClean="0">
                <a:solidFill>
                  <a:schemeClr val="tx1">
                    <a:lumMod val="95000"/>
                    <a:lumOff val="5000"/>
                  </a:schemeClr>
                </a:solidFill>
              </a:rPr>
              <a:t>Al </a:t>
            </a:r>
            <a:r>
              <a:rPr lang="es-ES" dirty="0">
                <a:solidFill>
                  <a:schemeClr val="tx1">
                    <a:lumMod val="95000"/>
                    <a:lumOff val="5000"/>
                  </a:schemeClr>
                </a:solidFill>
              </a:rPr>
              <a:t>tratarse de una red separada y dedicada, evita todo conflicto de tráfico entre clientes y servidores. La tecnología SAN permite conectividad de alta velocidad, de servidor a almacenamiento, almacenamiento a almacenamiento, o servidor a servidor. </a:t>
            </a:r>
          </a:p>
        </p:txBody>
      </p:sp>
      <p:sp>
        <p:nvSpPr>
          <p:cNvPr id="2" name="1 Título"/>
          <p:cNvSpPr>
            <a:spLocks noGrp="1"/>
          </p:cNvSpPr>
          <p:nvPr>
            <p:ph type="title"/>
          </p:nvPr>
        </p:nvSpPr>
        <p:spPr/>
        <p:txBody>
          <a:bodyPr>
            <a:normAutofit fontScale="90000"/>
          </a:bodyPr>
          <a:lstStyle/>
          <a:p>
            <a:pPr lvl="0" algn="just"/>
            <a:r>
              <a:rPr lang="es-ES" b="1" dirty="0" smtClean="0"/>
              <a:t/>
            </a:r>
            <a:br>
              <a:rPr lang="es-ES" b="1" dirty="0" smtClean="0"/>
            </a:br>
            <a:r>
              <a:rPr lang="es-ES" b="1" dirty="0" smtClean="0"/>
              <a:t>REDES DE ÁREA DE ALMACENAMIENTO (SAN)</a:t>
            </a:r>
            <a:r>
              <a:rPr lang="es-ES" dirty="0"/>
              <a:t/>
            </a:r>
            <a:br>
              <a:rPr lang="es-ES" dirty="0"/>
            </a:br>
            <a:endParaRPr lang="es-ES" dirty="0"/>
          </a:p>
        </p:txBody>
      </p:sp>
    </p:spTree>
    <p:extLst>
      <p:ext uri="{BB962C8B-B14F-4D97-AF65-F5344CB8AC3E}">
        <p14:creationId xmlns:p14="http://schemas.microsoft.com/office/powerpoint/2010/main" val="305918862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929446" y="2148880"/>
            <a:ext cx="10365326" cy="3852675"/>
          </a:xfrm>
        </p:spPr>
        <p:txBody>
          <a:bodyPr>
            <a:normAutofit/>
          </a:bodyPr>
          <a:lstStyle/>
          <a:p>
            <a:pPr algn="just"/>
            <a:r>
              <a:rPr lang="es-ES" b="1" dirty="0" smtClean="0">
                <a:solidFill>
                  <a:schemeClr val="tx1">
                    <a:lumMod val="95000"/>
                    <a:lumOff val="5000"/>
                  </a:schemeClr>
                </a:solidFill>
              </a:rPr>
              <a:t>Rendimiento</a:t>
            </a:r>
            <a:r>
              <a:rPr lang="es-ES" dirty="0">
                <a:solidFill>
                  <a:schemeClr val="tx1">
                    <a:lumMod val="95000"/>
                    <a:lumOff val="5000"/>
                  </a:schemeClr>
                </a:solidFill>
              </a:rPr>
              <a:t>: Las SAN permiten el acceso concurrente de matrices de disco o cinta por dos o más servidores a alta velocidad, proporcionando un mejor rendimiento del sistema.</a:t>
            </a:r>
          </a:p>
          <a:p>
            <a:pPr algn="just"/>
            <a:r>
              <a:rPr lang="es-ES" b="1" dirty="0" smtClean="0">
                <a:solidFill>
                  <a:schemeClr val="tx1">
                    <a:lumMod val="95000"/>
                    <a:lumOff val="5000"/>
                  </a:schemeClr>
                </a:solidFill>
              </a:rPr>
              <a:t>Disponibilidad</a:t>
            </a:r>
            <a:r>
              <a:rPr lang="es-ES" b="1" dirty="0">
                <a:solidFill>
                  <a:schemeClr val="tx1">
                    <a:lumMod val="95000"/>
                    <a:lumOff val="5000"/>
                  </a:schemeClr>
                </a:solidFill>
              </a:rPr>
              <a:t>:</a:t>
            </a:r>
            <a:r>
              <a:rPr lang="es-ES" dirty="0">
                <a:solidFill>
                  <a:schemeClr val="tx1">
                    <a:lumMod val="95000"/>
                    <a:lumOff val="5000"/>
                  </a:schemeClr>
                </a:solidFill>
              </a:rPr>
              <a:t> Las SAN tienen una tolerancia incorporada a los desastres, ya que se puede hacer una copia exacta de los datos mediante una SAN hasta una distancia de10 kilómetros (km) o 6,2 millas. </a:t>
            </a:r>
            <a:endParaRPr lang="es-ES" dirty="0" smtClean="0">
              <a:solidFill>
                <a:schemeClr val="tx1">
                  <a:lumMod val="95000"/>
                  <a:lumOff val="5000"/>
                </a:schemeClr>
              </a:solidFill>
            </a:endParaRPr>
          </a:p>
          <a:p>
            <a:pPr algn="just"/>
            <a:r>
              <a:rPr lang="es-ES" b="1" dirty="0" smtClean="0">
                <a:solidFill>
                  <a:schemeClr val="tx1">
                    <a:lumMod val="95000"/>
                    <a:lumOff val="5000"/>
                  </a:schemeClr>
                </a:solidFill>
              </a:rPr>
              <a:t> </a:t>
            </a:r>
            <a:r>
              <a:rPr lang="es-ES" b="1" dirty="0">
                <a:solidFill>
                  <a:schemeClr val="tx1">
                    <a:lumMod val="95000"/>
                    <a:lumOff val="5000"/>
                  </a:schemeClr>
                </a:solidFill>
              </a:rPr>
              <a:t>Escalabilidad:</a:t>
            </a:r>
            <a:r>
              <a:rPr lang="es-ES" dirty="0">
                <a:solidFill>
                  <a:schemeClr val="tx1">
                    <a:lumMod val="95000"/>
                    <a:lumOff val="5000"/>
                  </a:schemeClr>
                </a:solidFill>
              </a:rPr>
              <a:t> Al igual que una LAN/WAN, puede usar una amplia gama de tecnologías. Esto permite la fácil reubicación de datos de copia de seguridad, operaciones, migración de archivos, y duplicación de datos entre sistemas.</a:t>
            </a:r>
          </a:p>
          <a:p>
            <a:endParaRPr lang="es-ES" dirty="0"/>
          </a:p>
        </p:txBody>
      </p:sp>
      <p:sp>
        <p:nvSpPr>
          <p:cNvPr id="2" name="1 Título"/>
          <p:cNvSpPr>
            <a:spLocks noGrp="1"/>
          </p:cNvSpPr>
          <p:nvPr>
            <p:ph type="title"/>
          </p:nvPr>
        </p:nvSpPr>
        <p:spPr>
          <a:xfrm>
            <a:off x="929446" y="555749"/>
            <a:ext cx="9404723" cy="1400530"/>
          </a:xfrm>
        </p:spPr>
        <p:txBody>
          <a:bodyPr>
            <a:normAutofit fontScale="90000"/>
          </a:bodyPr>
          <a:lstStyle/>
          <a:p>
            <a:pPr algn="just"/>
            <a:r>
              <a:rPr lang="es-ES" b="1" dirty="0" smtClean="0"/>
              <a:t>Las SAN poseen las siguientes características: </a:t>
            </a:r>
            <a:r>
              <a:rPr lang="es-ES" dirty="0" smtClean="0"/>
              <a:t/>
            </a:r>
            <a:br>
              <a:rPr lang="es-ES" dirty="0" smtClean="0"/>
            </a:br>
            <a:endParaRPr lang="es-ES" dirty="0"/>
          </a:p>
        </p:txBody>
      </p:sp>
    </p:spTree>
    <p:extLst>
      <p:ext uri="{BB962C8B-B14F-4D97-AF65-F5344CB8AC3E}">
        <p14:creationId xmlns:p14="http://schemas.microsoft.com/office/powerpoint/2010/main" val="347573693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1004552" y="2021983"/>
            <a:ext cx="10187189" cy="4104181"/>
          </a:xfrm>
        </p:spPr>
        <p:txBody>
          <a:bodyPr/>
          <a:lstStyle/>
          <a:p>
            <a:endParaRPr lang="es-ES" dirty="0" smtClean="0">
              <a:solidFill>
                <a:schemeClr val="tx1">
                  <a:lumMod val="95000"/>
                  <a:lumOff val="5000"/>
                </a:schemeClr>
              </a:solidFill>
            </a:endParaRPr>
          </a:p>
          <a:p>
            <a:pPr marL="0" indent="0" algn="just">
              <a:buNone/>
            </a:pPr>
            <a:r>
              <a:rPr lang="es-ES" dirty="0" smtClean="0">
                <a:solidFill>
                  <a:schemeClr val="tx1">
                    <a:lumMod val="95000"/>
                    <a:lumOff val="5000"/>
                  </a:schemeClr>
                </a:solidFill>
              </a:rPr>
              <a:t>Una </a:t>
            </a:r>
            <a:r>
              <a:rPr lang="es-ES" dirty="0">
                <a:solidFill>
                  <a:schemeClr val="tx1">
                    <a:lumMod val="95000"/>
                    <a:lumOff val="5000"/>
                  </a:schemeClr>
                </a:solidFill>
              </a:rPr>
              <a:t>VPN es una red privada que se construye dentro de una infraestructura de red pública, como la Internet global. Con una VPN, un empleado a distancia puede acceder a la red de la sede de la empresa a través de Internet, formando un túnel seguro entre el PC del empleado y un </a:t>
            </a:r>
            <a:r>
              <a:rPr lang="es-ES" dirty="0" err="1">
                <a:solidFill>
                  <a:schemeClr val="tx1">
                    <a:lumMod val="95000"/>
                    <a:lumOff val="5000"/>
                  </a:schemeClr>
                </a:solidFill>
              </a:rPr>
              <a:t>router</a:t>
            </a:r>
            <a:r>
              <a:rPr lang="es-ES" dirty="0">
                <a:solidFill>
                  <a:schemeClr val="tx1">
                    <a:lumMod val="95000"/>
                    <a:lumOff val="5000"/>
                  </a:schemeClr>
                </a:solidFill>
              </a:rPr>
              <a:t> VPN en la sede.</a:t>
            </a:r>
          </a:p>
          <a:p>
            <a:endParaRPr lang="es-ES" dirty="0"/>
          </a:p>
        </p:txBody>
      </p:sp>
      <p:sp>
        <p:nvSpPr>
          <p:cNvPr id="2" name="1 Título"/>
          <p:cNvSpPr>
            <a:spLocks noGrp="1"/>
          </p:cNvSpPr>
          <p:nvPr>
            <p:ph type="title"/>
          </p:nvPr>
        </p:nvSpPr>
        <p:spPr>
          <a:xfrm>
            <a:off x="671869" y="748933"/>
            <a:ext cx="9404723" cy="1400530"/>
          </a:xfrm>
        </p:spPr>
        <p:txBody>
          <a:bodyPr/>
          <a:lstStyle/>
          <a:p>
            <a:pPr lvl="0" algn="ctr"/>
            <a:r>
              <a:rPr lang="es-ES" b="1" dirty="0"/>
              <a:t>Red privada virtual (VPN) </a:t>
            </a:r>
            <a:endParaRPr lang="es-ES" dirty="0"/>
          </a:p>
        </p:txBody>
      </p:sp>
    </p:spTree>
    <p:extLst>
      <p:ext uri="{BB962C8B-B14F-4D97-AF65-F5344CB8AC3E}">
        <p14:creationId xmlns:p14="http://schemas.microsoft.com/office/powerpoint/2010/main" val="160588217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p:cNvPicPr>
            <a:picLocks noGrp="1"/>
          </p:cNvPicPr>
          <p:nvPr>
            <p:ph idx="1"/>
          </p:nvPr>
        </p:nvPicPr>
        <p:blipFill rotWithShape="1">
          <a:blip r:embed="rId2">
            <a:extLst>
              <a:ext uri="{BEBA8EAE-BF5A-486C-A8C5-ECC9F3942E4B}">
                <a14:imgProps xmlns:a14="http://schemas.microsoft.com/office/drawing/2010/main">
                  <a14:imgLayer r:embed="rId3">
                    <a14:imgEffect>
                      <a14:saturation sat="300000"/>
                    </a14:imgEffect>
                  </a14:imgLayer>
                </a14:imgProps>
              </a:ext>
            </a:extLst>
          </a:blip>
          <a:srcRect l="33510" t="30428" r="33686" b="30361"/>
          <a:stretch/>
        </p:blipFill>
        <p:spPr bwMode="auto">
          <a:xfrm>
            <a:off x="2711624" y="1124744"/>
            <a:ext cx="7056784" cy="475252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83735424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1103312" y="2052918"/>
            <a:ext cx="10011156" cy="4195481"/>
          </a:xfrm>
        </p:spPr>
        <p:txBody>
          <a:bodyPr>
            <a:normAutofit/>
          </a:bodyPr>
          <a:lstStyle/>
          <a:p>
            <a:pPr marL="0" indent="0" algn="just">
              <a:buNone/>
            </a:pPr>
            <a:r>
              <a:rPr lang="es-ES" dirty="0" smtClean="0">
                <a:solidFill>
                  <a:schemeClr val="tx1">
                    <a:lumMod val="95000"/>
                    <a:lumOff val="5000"/>
                  </a:schemeClr>
                </a:solidFill>
              </a:rPr>
              <a:t>Los </a:t>
            </a:r>
            <a:r>
              <a:rPr lang="es-ES" dirty="0">
                <a:solidFill>
                  <a:schemeClr val="tx1">
                    <a:lumMod val="95000"/>
                    <a:lumOff val="5000"/>
                  </a:schemeClr>
                </a:solidFill>
              </a:rPr>
              <a:t>productos Cisco admiten la más reciente tecnología de VPN. La VPN es un servicio que ofrece conectividad segura y confiable en una infraestructura de red pública compartida, como la </a:t>
            </a:r>
            <a:r>
              <a:rPr lang="es-ES" dirty="0" smtClean="0">
                <a:solidFill>
                  <a:schemeClr val="tx1">
                    <a:lumMod val="95000"/>
                    <a:lumOff val="5000"/>
                  </a:schemeClr>
                </a:solidFill>
              </a:rPr>
              <a:t>Internet. </a:t>
            </a:r>
            <a:r>
              <a:rPr lang="es-ES" dirty="0">
                <a:solidFill>
                  <a:schemeClr val="tx1">
                    <a:lumMod val="95000"/>
                    <a:lumOff val="5000"/>
                  </a:schemeClr>
                </a:solidFill>
              </a:rPr>
              <a:t>Son la forma más económica de establecer una conexión punto-a-punto entre usuarios remotos y la red de un cliente de la empresa.</a:t>
            </a:r>
          </a:p>
          <a:p>
            <a:pPr marL="0" indent="0">
              <a:buNone/>
            </a:pPr>
            <a:endParaRPr lang="es-ES" dirty="0"/>
          </a:p>
        </p:txBody>
      </p:sp>
      <p:sp>
        <p:nvSpPr>
          <p:cNvPr id="2" name="1 Título"/>
          <p:cNvSpPr>
            <a:spLocks noGrp="1"/>
          </p:cNvSpPr>
          <p:nvPr>
            <p:ph type="title"/>
          </p:nvPr>
        </p:nvSpPr>
        <p:spPr/>
        <p:txBody>
          <a:bodyPr>
            <a:normAutofit fontScale="90000"/>
          </a:bodyPr>
          <a:lstStyle/>
          <a:p>
            <a:pPr lvl="0" algn="l"/>
            <a:r>
              <a:rPr lang="es-ES" b="1" dirty="0" smtClean="0"/>
              <a:t/>
            </a:r>
            <a:br>
              <a:rPr lang="es-ES" b="1" dirty="0" smtClean="0"/>
            </a:br>
            <a:r>
              <a:rPr lang="es-ES" b="1" dirty="0" smtClean="0"/>
              <a:t>Ventajas de las VPN </a:t>
            </a:r>
            <a:r>
              <a:rPr lang="es-ES" dirty="0" smtClean="0"/>
              <a:t/>
            </a:r>
            <a:br>
              <a:rPr lang="es-ES" dirty="0" smtClean="0"/>
            </a:br>
            <a:endParaRPr lang="es-ES" dirty="0"/>
          </a:p>
        </p:txBody>
      </p:sp>
    </p:spTree>
    <p:extLst>
      <p:ext uri="{BB962C8B-B14F-4D97-AF65-F5344CB8AC3E}">
        <p14:creationId xmlns:p14="http://schemas.microsoft.com/office/powerpoint/2010/main" val="39239707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C" b="1" dirty="0" smtClean="0"/>
              <a:t>REDES DE DATOS</a:t>
            </a:r>
            <a:endParaRPr lang="es-EC" b="1" dirty="0"/>
          </a:p>
        </p:txBody>
      </p:sp>
      <p:sp>
        <p:nvSpPr>
          <p:cNvPr id="3" name="Marcador de contenido 2"/>
          <p:cNvSpPr>
            <a:spLocks noGrp="1"/>
          </p:cNvSpPr>
          <p:nvPr>
            <p:ph idx="1"/>
          </p:nvPr>
        </p:nvSpPr>
        <p:spPr>
          <a:xfrm>
            <a:off x="838200" y="1490775"/>
            <a:ext cx="10515600" cy="4351338"/>
          </a:xfrm>
        </p:spPr>
        <p:txBody>
          <a:bodyPr/>
          <a:lstStyle/>
          <a:p>
            <a:pPr marL="0" indent="0" algn="just">
              <a:buNone/>
            </a:pPr>
            <a:r>
              <a:rPr lang="es-ES" dirty="0"/>
              <a:t>Las redes de datos se desarrollaron como consecuencia de aplicaciones comerciales diseñadas para microcomputadores</a:t>
            </a:r>
            <a:r>
              <a:rPr lang="es-ES" dirty="0" smtClean="0"/>
              <a:t>.</a:t>
            </a:r>
          </a:p>
          <a:p>
            <a:pPr marL="0" indent="0" algn="just">
              <a:buNone/>
            </a:pPr>
            <a:r>
              <a:rPr lang="es-ES" dirty="0" smtClean="0"/>
              <a:t>Los </a:t>
            </a:r>
            <a:r>
              <a:rPr lang="es-ES" dirty="0"/>
              <a:t>microcomputadores no estaban conectados entre sí como sí lo estaban las terminales de computadores mainframe, por lo cual no había una manera eficaz de compartir datos entre varios computadores</a:t>
            </a:r>
            <a:r>
              <a:rPr lang="es-ES" dirty="0" smtClean="0"/>
              <a:t>.</a:t>
            </a:r>
          </a:p>
          <a:p>
            <a:pPr marL="0" indent="0" algn="just">
              <a:buNone/>
            </a:pPr>
            <a:endParaRPr lang="es-ES" dirty="0" smtClean="0"/>
          </a:p>
        </p:txBody>
      </p:sp>
      <p:pic>
        <p:nvPicPr>
          <p:cNvPr id="4" name="Imagen 3"/>
          <p:cNvPicPr>
            <a:picLocks noChangeAspect="1"/>
          </p:cNvPicPr>
          <p:nvPr/>
        </p:nvPicPr>
        <p:blipFill>
          <a:blip r:embed="rId2"/>
          <a:stretch>
            <a:fillRect/>
          </a:stretch>
        </p:blipFill>
        <p:spPr>
          <a:xfrm>
            <a:off x="4459781" y="3769035"/>
            <a:ext cx="3370573" cy="2621628"/>
          </a:xfrm>
          <a:prstGeom prst="rect">
            <a:avLst/>
          </a:prstGeom>
        </p:spPr>
      </p:pic>
    </p:spTree>
    <p:extLst>
      <p:ext uri="{BB962C8B-B14F-4D97-AF65-F5344CB8AC3E}">
        <p14:creationId xmlns:p14="http://schemas.microsoft.com/office/powerpoint/2010/main" val="176547176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1013160" y="1506828"/>
            <a:ext cx="10114187" cy="4803820"/>
          </a:xfrm>
        </p:spPr>
        <p:txBody>
          <a:bodyPr>
            <a:normAutofit fontScale="85000" lnSpcReduction="20000"/>
          </a:bodyPr>
          <a:lstStyle/>
          <a:p>
            <a:pPr lvl="0" algn="just"/>
            <a:endParaRPr lang="es-ES" b="1" dirty="0" smtClean="0"/>
          </a:p>
          <a:p>
            <a:pPr lvl="0" algn="just"/>
            <a:r>
              <a:rPr lang="es-ES" sz="2600" b="1" dirty="0" smtClean="0"/>
              <a:t>VPN </a:t>
            </a:r>
            <a:r>
              <a:rPr lang="es-ES" sz="2600" b="1" dirty="0"/>
              <a:t>de acceso:</a:t>
            </a:r>
            <a:r>
              <a:rPr lang="es-ES" sz="2600" dirty="0"/>
              <a:t> Las VPN de acceso brindan acceso remoto a un trabajador móvil y una oficina pequeña/oficina hogareña (SOHO), a la sede de la red interna o externa, mediante una infraestructura compartida. </a:t>
            </a:r>
          </a:p>
          <a:p>
            <a:pPr marL="0" indent="0" algn="just">
              <a:buNone/>
            </a:pPr>
            <a:endParaRPr lang="es-ES" sz="2600" dirty="0"/>
          </a:p>
          <a:p>
            <a:pPr lvl="0" algn="just"/>
            <a:r>
              <a:rPr lang="es-ES" sz="2600" b="1" dirty="0"/>
              <a:t>Redes internas VPN:</a:t>
            </a:r>
            <a:r>
              <a:rPr lang="es-ES" sz="2600" dirty="0"/>
              <a:t> Las redes internas VPN conectan a las oficinas regionales y remotas a la sede de la red interna mediante una infraestructura compartida, utilizando conexiones dedicadas. </a:t>
            </a:r>
          </a:p>
          <a:p>
            <a:pPr marL="0" indent="0" algn="just">
              <a:buNone/>
            </a:pPr>
            <a:r>
              <a:rPr lang="es-ES" sz="2600" dirty="0"/>
              <a:t> </a:t>
            </a:r>
          </a:p>
          <a:p>
            <a:pPr lvl="0" algn="just"/>
            <a:r>
              <a:rPr lang="es-ES" sz="2600" b="1" dirty="0"/>
              <a:t>Redes externas VPN</a:t>
            </a:r>
            <a:r>
              <a:rPr lang="es-ES" sz="2600" dirty="0"/>
              <a:t>: Las redes externas VPN conectan a socios comerciales a la sede de la red mediante una infraestructura compartida, utilizando conexiones </a:t>
            </a:r>
            <a:r>
              <a:rPr lang="es-ES" sz="2600" dirty="0" smtClean="0"/>
              <a:t>dedicadas.</a:t>
            </a:r>
            <a:endParaRPr lang="es-ES" sz="2600" dirty="0"/>
          </a:p>
          <a:p>
            <a:pPr marL="0" indent="0">
              <a:buNone/>
            </a:pPr>
            <a:r>
              <a:rPr lang="es-ES" sz="2600" dirty="0"/>
              <a:t> </a:t>
            </a:r>
          </a:p>
          <a:p>
            <a:endParaRPr lang="es-ES" dirty="0"/>
          </a:p>
        </p:txBody>
      </p:sp>
      <p:sp>
        <p:nvSpPr>
          <p:cNvPr id="2" name="1 Título"/>
          <p:cNvSpPr>
            <a:spLocks noGrp="1"/>
          </p:cNvSpPr>
          <p:nvPr>
            <p:ph type="title"/>
          </p:nvPr>
        </p:nvSpPr>
        <p:spPr>
          <a:xfrm>
            <a:off x="646111" y="452718"/>
            <a:ext cx="9404723" cy="1054110"/>
          </a:xfrm>
        </p:spPr>
        <p:txBody>
          <a:bodyPr>
            <a:normAutofit fontScale="90000"/>
          </a:bodyPr>
          <a:lstStyle/>
          <a:p>
            <a:pPr algn="ctr"/>
            <a:r>
              <a:rPr lang="es-ES" b="1" dirty="0" smtClean="0"/>
              <a:t>Principales tipos de VPN:</a:t>
            </a:r>
            <a:r>
              <a:rPr lang="es-ES" dirty="0" smtClean="0"/>
              <a:t/>
            </a:r>
            <a:br>
              <a:rPr lang="es-ES" dirty="0" smtClean="0"/>
            </a:br>
            <a:endParaRPr lang="es-ES" dirty="0"/>
          </a:p>
        </p:txBody>
      </p:sp>
    </p:spTree>
    <p:extLst>
      <p:ext uri="{BB962C8B-B14F-4D97-AF65-F5344CB8AC3E}">
        <p14:creationId xmlns:p14="http://schemas.microsoft.com/office/powerpoint/2010/main" val="9007400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p:cNvPicPr>
            <a:picLocks noGrp="1"/>
          </p:cNvPicPr>
          <p:nvPr>
            <p:ph idx="1"/>
          </p:nvPr>
        </p:nvPicPr>
        <p:blipFill rotWithShape="1">
          <a:blip r:embed="rId2">
            <a:extLst>
              <a:ext uri="{BEBA8EAE-BF5A-486C-A8C5-ECC9F3942E4B}">
                <a14:imgProps xmlns:a14="http://schemas.microsoft.com/office/drawing/2010/main">
                  <a14:imgLayer r:embed="rId3">
                    <a14:imgEffect>
                      <a14:saturation sat="300000"/>
                    </a14:imgEffect>
                  </a14:imgLayer>
                </a14:imgProps>
              </a:ext>
            </a:extLst>
          </a:blip>
          <a:srcRect l="33862" t="38898" r="35098" b="29744"/>
          <a:stretch/>
        </p:blipFill>
        <p:spPr bwMode="auto">
          <a:xfrm>
            <a:off x="3143672" y="2184940"/>
            <a:ext cx="5976664" cy="3888432"/>
          </a:xfrm>
          <a:prstGeom prst="rect">
            <a:avLst/>
          </a:prstGeom>
          <a:ln>
            <a:noFill/>
          </a:ln>
          <a:extLst>
            <a:ext uri="{53640926-AAD7-44D8-BBD7-CCE9431645EC}">
              <a14:shadowObscured xmlns:a14="http://schemas.microsoft.com/office/drawing/2010/main"/>
            </a:ext>
          </a:extLst>
        </p:spPr>
      </p:pic>
      <p:sp>
        <p:nvSpPr>
          <p:cNvPr id="2" name="1 Título"/>
          <p:cNvSpPr>
            <a:spLocks noGrp="1"/>
          </p:cNvSpPr>
          <p:nvPr>
            <p:ph type="title"/>
          </p:nvPr>
        </p:nvSpPr>
        <p:spPr/>
        <p:txBody>
          <a:bodyPr>
            <a:normAutofit fontScale="90000"/>
          </a:bodyPr>
          <a:lstStyle/>
          <a:p>
            <a:pPr lvl="0"/>
            <a:r>
              <a:rPr lang="es-ES" b="1" dirty="0" smtClean="0"/>
              <a:t/>
            </a:r>
            <a:br>
              <a:rPr lang="es-ES" b="1" dirty="0" smtClean="0"/>
            </a:br>
            <a:r>
              <a:rPr lang="es-ES" b="1" dirty="0" smtClean="0"/>
              <a:t>Redes </a:t>
            </a:r>
            <a:r>
              <a:rPr lang="es-ES" b="1" dirty="0"/>
              <a:t>internas y externas</a:t>
            </a:r>
            <a:r>
              <a:rPr lang="es-ES" dirty="0"/>
              <a:t/>
            </a:r>
            <a:br>
              <a:rPr lang="es-ES" dirty="0"/>
            </a:br>
            <a:endParaRPr lang="es-ES" dirty="0"/>
          </a:p>
        </p:txBody>
      </p:sp>
    </p:spTree>
    <p:extLst>
      <p:ext uri="{BB962C8B-B14F-4D97-AF65-F5344CB8AC3E}">
        <p14:creationId xmlns:p14="http://schemas.microsoft.com/office/powerpoint/2010/main" val="359256664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1043189" y="1950772"/>
            <a:ext cx="10225825" cy="3252293"/>
          </a:xfrm>
        </p:spPr>
        <p:txBody>
          <a:bodyPr>
            <a:normAutofit/>
          </a:bodyPr>
          <a:lstStyle/>
          <a:p>
            <a:pPr algn="just"/>
            <a:r>
              <a:rPr lang="es-ES" dirty="0" smtClean="0">
                <a:solidFill>
                  <a:schemeClr val="tx1">
                    <a:lumMod val="95000"/>
                    <a:lumOff val="5000"/>
                  </a:schemeClr>
                </a:solidFill>
              </a:rPr>
              <a:t>Las </a:t>
            </a:r>
            <a:r>
              <a:rPr lang="es-ES" dirty="0">
                <a:solidFill>
                  <a:schemeClr val="tx1">
                    <a:lumMod val="95000"/>
                    <a:lumOff val="5000"/>
                  </a:schemeClr>
                </a:solidFill>
              </a:rPr>
              <a:t>redes internas están diseñadas para permitir el acceso por usuarios con privilegios de acceso a la LAN interna de la organización</a:t>
            </a:r>
            <a:r>
              <a:rPr lang="es-ES" dirty="0" smtClean="0">
                <a:solidFill>
                  <a:schemeClr val="tx1">
                    <a:lumMod val="95000"/>
                    <a:lumOff val="5000"/>
                  </a:schemeClr>
                </a:solidFill>
              </a:rPr>
              <a:t>.</a:t>
            </a:r>
          </a:p>
          <a:p>
            <a:pPr marL="0" indent="0" algn="just">
              <a:buNone/>
            </a:pPr>
            <a:r>
              <a:rPr lang="es-ES" dirty="0" smtClean="0">
                <a:solidFill>
                  <a:schemeClr val="tx1">
                    <a:lumMod val="95000"/>
                    <a:lumOff val="5000"/>
                  </a:schemeClr>
                </a:solidFill>
              </a:rPr>
              <a:t> </a:t>
            </a:r>
          </a:p>
          <a:p>
            <a:pPr algn="just"/>
            <a:r>
              <a:rPr lang="es-ES" dirty="0">
                <a:solidFill>
                  <a:schemeClr val="tx1">
                    <a:lumMod val="95000"/>
                    <a:lumOff val="5000"/>
                  </a:schemeClr>
                </a:solidFill>
              </a:rPr>
              <a:t>Las redes externas hacen referencia a aplicaciones y servicios basados en la red interna, y utilizan un acceso extendido y seguro a usuarios o empresas externas Este acceso generalmente se logra mediante contraseñas, identificaciones de usuarios, y seguridad a nivel de las aplicaciones. </a:t>
            </a:r>
          </a:p>
          <a:p>
            <a:endParaRPr lang="es-ES" dirty="0"/>
          </a:p>
        </p:txBody>
      </p:sp>
    </p:spTree>
    <p:extLst>
      <p:ext uri="{BB962C8B-B14F-4D97-AF65-F5344CB8AC3E}">
        <p14:creationId xmlns:p14="http://schemas.microsoft.com/office/powerpoint/2010/main" val="278268291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1056068" y="2060849"/>
            <a:ext cx="10071278" cy="4065315"/>
          </a:xfrm>
        </p:spPr>
        <p:txBody>
          <a:bodyPr/>
          <a:lstStyle/>
          <a:p>
            <a:pPr lvl="0" algn="just"/>
            <a:endParaRPr lang="es-ES" b="1" dirty="0" smtClean="0">
              <a:solidFill>
                <a:schemeClr val="tx1">
                  <a:lumMod val="95000"/>
                  <a:lumOff val="5000"/>
                </a:schemeClr>
              </a:solidFill>
            </a:endParaRPr>
          </a:p>
          <a:p>
            <a:pPr marL="0" lvl="0" indent="0" algn="just">
              <a:buNone/>
            </a:pPr>
            <a:r>
              <a:rPr lang="es-ES" b="1" dirty="0" smtClean="0">
                <a:solidFill>
                  <a:schemeClr val="tx1">
                    <a:lumMod val="95000"/>
                    <a:lumOff val="5000"/>
                  </a:schemeClr>
                </a:solidFill>
              </a:rPr>
              <a:t>Importancia </a:t>
            </a:r>
            <a:r>
              <a:rPr lang="es-ES" b="1" dirty="0">
                <a:solidFill>
                  <a:schemeClr val="tx1">
                    <a:lumMod val="95000"/>
                    <a:lumOff val="5000"/>
                  </a:schemeClr>
                </a:solidFill>
              </a:rPr>
              <a:t>del ancho de banda </a:t>
            </a:r>
            <a:endParaRPr lang="es-ES" dirty="0">
              <a:solidFill>
                <a:schemeClr val="tx1">
                  <a:lumMod val="95000"/>
                  <a:lumOff val="5000"/>
                </a:schemeClr>
              </a:solidFill>
            </a:endParaRPr>
          </a:p>
          <a:p>
            <a:pPr marL="0" indent="0" algn="just">
              <a:buNone/>
            </a:pPr>
            <a:r>
              <a:rPr lang="es-ES" dirty="0">
                <a:solidFill>
                  <a:schemeClr val="tx1">
                    <a:lumMod val="95000"/>
                    <a:lumOff val="5000"/>
                  </a:schemeClr>
                </a:solidFill>
              </a:rPr>
              <a:t>La importancia del ancho de banda, se basa en la necesidad del transporte de información según la capacidad que se requiera. El ancho de banda en la </a:t>
            </a:r>
            <a:r>
              <a:rPr lang="es-ES" u="sng" dirty="0">
                <a:hlinkClick r:id="rId2"/>
              </a:rPr>
              <a:t>red local (LAN</a:t>
            </a:r>
            <a:r>
              <a:rPr lang="es-ES" u="sng" dirty="0" smtClean="0">
                <a:hlinkClick r:id="rId2"/>
              </a:rPr>
              <a:t>),</a:t>
            </a:r>
            <a:r>
              <a:rPr lang="es-ES" u="sng" dirty="0"/>
              <a:t> </a:t>
            </a:r>
            <a:r>
              <a:rPr lang="es-ES" dirty="0" smtClean="0"/>
              <a:t>es </a:t>
            </a:r>
            <a:r>
              <a:rPr lang="es-ES" dirty="0"/>
              <a:t>igual a la capacidad que tengan los dispositivos que se encuentran allí conectados y varían los costos por su uso. </a:t>
            </a:r>
          </a:p>
          <a:p>
            <a:pPr marL="0" indent="0">
              <a:buNone/>
            </a:pPr>
            <a:endParaRPr lang="es-ES" dirty="0"/>
          </a:p>
        </p:txBody>
      </p:sp>
      <p:sp>
        <p:nvSpPr>
          <p:cNvPr id="2" name="1 Título"/>
          <p:cNvSpPr>
            <a:spLocks noGrp="1"/>
          </p:cNvSpPr>
          <p:nvPr>
            <p:ph type="title"/>
          </p:nvPr>
        </p:nvSpPr>
        <p:spPr/>
        <p:txBody>
          <a:bodyPr>
            <a:normAutofit fontScale="90000"/>
          </a:bodyPr>
          <a:lstStyle/>
          <a:p>
            <a:pPr algn="ctr"/>
            <a:r>
              <a:rPr lang="es-ES" b="1" dirty="0" smtClean="0"/>
              <a:t/>
            </a:r>
            <a:br>
              <a:rPr lang="es-ES" b="1" dirty="0" smtClean="0"/>
            </a:br>
            <a:r>
              <a:rPr lang="es-ES" b="1" dirty="0" smtClean="0"/>
              <a:t>ANCHO </a:t>
            </a:r>
            <a:r>
              <a:rPr lang="es-ES" b="1" dirty="0"/>
              <a:t>DE BANDA</a:t>
            </a:r>
            <a:r>
              <a:rPr lang="es-ES" dirty="0"/>
              <a:t/>
            </a:r>
            <a:br>
              <a:rPr lang="es-ES" dirty="0"/>
            </a:br>
            <a:endParaRPr lang="es-ES" dirty="0"/>
          </a:p>
        </p:txBody>
      </p:sp>
    </p:spTree>
    <p:extLst>
      <p:ext uri="{BB962C8B-B14F-4D97-AF65-F5344CB8AC3E}">
        <p14:creationId xmlns:p14="http://schemas.microsoft.com/office/powerpoint/2010/main" val="310134202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1103312" y="2052918"/>
            <a:ext cx="10011156" cy="4195481"/>
          </a:xfrm>
        </p:spPr>
        <p:txBody>
          <a:bodyPr>
            <a:normAutofit/>
          </a:bodyPr>
          <a:lstStyle/>
          <a:p>
            <a:pPr lvl="0" algn="just"/>
            <a:r>
              <a:rPr lang="es-ES" b="1" dirty="0">
                <a:solidFill>
                  <a:schemeClr val="tx1">
                    <a:lumMod val="95000"/>
                    <a:lumOff val="5000"/>
                  </a:schemeClr>
                </a:solidFill>
              </a:rPr>
              <a:t>El ancho de banda es similar al diámetro de un caño. </a:t>
            </a:r>
            <a:endParaRPr lang="es-ES" dirty="0">
              <a:solidFill>
                <a:schemeClr val="tx1">
                  <a:lumMod val="95000"/>
                  <a:lumOff val="5000"/>
                </a:schemeClr>
              </a:solidFill>
            </a:endParaRPr>
          </a:p>
          <a:p>
            <a:pPr marL="0" indent="0" algn="just">
              <a:buNone/>
            </a:pPr>
            <a:r>
              <a:rPr lang="es-ES" dirty="0">
                <a:solidFill>
                  <a:schemeClr val="tx1">
                    <a:lumMod val="95000"/>
                    <a:lumOff val="5000"/>
                  </a:schemeClr>
                </a:solidFill>
              </a:rPr>
              <a:t>Una red de tuberías trae agua potable a los hogares y las empresas y se lleva las aguas servidas. Esta red de agua está compuesta de tuberías de diferentes diámetros. </a:t>
            </a:r>
            <a:endParaRPr lang="es-ES" dirty="0" smtClean="0">
              <a:solidFill>
                <a:schemeClr val="tx1">
                  <a:lumMod val="95000"/>
                  <a:lumOff val="5000"/>
                </a:schemeClr>
              </a:solidFill>
            </a:endParaRPr>
          </a:p>
          <a:p>
            <a:pPr marL="0" indent="0" algn="just">
              <a:buNone/>
            </a:pPr>
            <a:r>
              <a:rPr lang="es-ES" dirty="0">
                <a:solidFill>
                  <a:schemeClr val="tx1">
                    <a:lumMod val="95000"/>
                    <a:lumOff val="5000"/>
                  </a:schemeClr>
                </a:solidFill>
              </a:rPr>
              <a:t>Por lo tanto, el agua es como los datos, y el ancho de la tubería es como el ancho de banda. Muchos expertos en </a:t>
            </a:r>
            <a:r>
              <a:rPr lang="es-ES" dirty="0" err="1">
                <a:solidFill>
                  <a:schemeClr val="tx1">
                    <a:lumMod val="95000"/>
                    <a:lumOff val="5000"/>
                  </a:schemeClr>
                </a:solidFill>
              </a:rPr>
              <a:t>networking</a:t>
            </a:r>
            <a:r>
              <a:rPr lang="es-ES" dirty="0">
                <a:solidFill>
                  <a:schemeClr val="tx1">
                    <a:lumMod val="95000"/>
                    <a:lumOff val="5000"/>
                  </a:schemeClr>
                </a:solidFill>
              </a:rPr>
              <a:t> dicen que necesitan poner tuberías más grandes si desean agregar capacidad para transportar información.</a:t>
            </a:r>
          </a:p>
        </p:txBody>
      </p:sp>
      <p:sp>
        <p:nvSpPr>
          <p:cNvPr id="2" name="1 Título"/>
          <p:cNvSpPr>
            <a:spLocks noGrp="1"/>
          </p:cNvSpPr>
          <p:nvPr>
            <p:ph type="title"/>
          </p:nvPr>
        </p:nvSpPr>
        <p:spPr/>
        <p:txBody>
          <a:bodyPr>
            <a:normAutofit fontScale="90000"/>
          </a:bodyPr>
          <a:lstStyle/>
          <a:p>
            <a:pPr lvl="0" algn="ctr"/>
            <a:r>
              <a:rPr lang="es-ES" b="1" dirty="0" smtClean="0"/>
              <a:t/>
            </a:r>
            <a:br>
              <a:rPr lang="es-ES" b="1" dirty="0" smtClean="0"/>
            </a:br>
            <a:r>
              <a:rPr lang="es-ES" b="1" dirty="0" smtClean="0"/>
              <a:t>El </a:t>
            </a:r>
            <a:r>
              <a:rPr lang="es-ES" b="1" dirty="0"/>
              <a:t>escritorio</a:t>
            </a:r>
            <a:r>
              <a:rPr lang="es-ES" dirty="0"/>
              <a:t/>
            </a:r>
            <a:br>
              <a:rPr lang="es-ES" dirty="0"/>
            </a:br>
            <a:endParaRPr lang="es-ES" dirty="0"/>
          </a:p>
        </p:txBody>
      </p:sp>
    </p:spTree>
    <p:extLst>
      <p:ext uri="{BB962C8B-B14F-4D97-AF65-F5344CB8AC3E}">
        <p14:creationId xmlns:p14="http://schemas.microsoft.com/office/powerpoint/2010/main" val="420696751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940158" y="1988841"/>
            <a:ext cx="10187188" cy="4137323"/>
          </a:xfrm>
        </p:spPr>
        <p:txBody>
          <a:bodyPr/>
          <a:lstStyle/>
          <a:p>
            <a:pPr marL="0" indent="0" algn="just">
              <a:buNone/>
            </a:pPr>
            <a:endParaRPr lang="es-ES" dirty="0" smtClean="0">
              <a:solidFill>
                <a:schemeClr val="tx1">
                  <a:lumMod val="95000"/>
                  <a:lumOff val="5000"/>
                </a:schemeClr>
              </a:solidFill>
            </a:endParaRPr>
          </a:p>
          <a:p>
            <a:pPr marL="0" indent="0" algn="just">
              <a:buNone/>
            </a:pPr>
            <a:r>
              <a:rPr lang="es-ES" dirty="0" smtClean="0">
                <a:solidFill>
                  <a:schemeClr val="tx1">
                    <a:lumMod val="95000"/>
                    <a:lumOff val="5000"/>
                  </a:schemeClr>
                </a:solidFill>
              </a:rPr>
              <a:t>Una </a:t>
            </a:r>
            <a:r>
              <a:rPr lang="es-ES" dirty="0">
                <a:solidFill>
                  <a:schemeClr val="tx1">
                    <a:lumMod val="95000"/>
                    <a:lumOff val="5000"/>
                  </a:schemeClr>
                </a:solidFill>
              </a:rPr>
              <a:t>red de datos se parece mucho al sistema de autopistas. Los paquetes de datos son comparables a los automóviles, y el ancho de banda es comparable a la cantidad de carriles en una autopista. Cuando uno piensa en una red de datos en términos de un sistema de autopistas, es fácil ver cómo las conexiones con ancho de banda reducido pueden provocar congestiones de tráfico en toda la red.</a:t>
            </a:r>
          </a:p>
          <a:p>
            <a:pPr marL="0" indent="0">
              <a:buNone/>
            </a:pPr>
            <a:endParaRPr lang="es-ES" dirty="0"/>
          </a:p>
        </p:txBody>
      </p:sp>
      <p:sp>
        <p:nvSpPr>
          <p:cNvPr id="2" name="1 Título"/>
          <p:cNvSpPr>
            <a:spLocks noGrp="1"/>
          </p:cNvSpPr>
          <p:nvPr>
            <p:ph type="title"/>
          </p:nvPr>
        </p:nvSpPr>
        <p:spPr/>
        <p:txBody>
          <a:bodyPr>
            <a:normAutofit fontScale="90000"/>
          </a:bodyPr>
          <a:lstStyle/>
          <a:p>
            <a:pPr lvl="0" algn="just"/>
            <a:r>
              <a:rPr lang="es-ES" sz="3600" b="1" dirty="0"/>
              <a:t>El ancho de banda también puede compararse con la cantidad de carriles de una autopista</a:t>
            </a:r>
            <a:endParaRPr lang="es-ES" dirty="0"/>
          </a:p>
        </p:txBody>
      </p:sp>
    </p:spTree>
    <p:extLst>
      <p:ext uri="{BB962C8B-B14F-4D97-AF65-F5344CB8AC3E}">
        <p14:creationId xmlns:p14="http://schemas.microsoft.com/office/powerpoint/2010/main" val="281262097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978793" y="1970468"/>
            <a:ext cx="10251583" cy="4155696"/>
          </a:xfrm>
        </p:spPr>
        <p:txBody>
          <a:bodyPr>
            <a:normAutofit/>
          </a:bodyPr>
          <a:lstStyle/>
          <a:p>
            <a:pPr marL="0" indent="0" algn="just">
              <a:buNone/>
            </a:pPr>
            <a:endParaRPr lang="es-ES" dirty="0" smtClean="0">
              <a:solidFill>
                <a:schemeClr val="tx1">
                  <a:lumMod val="95000"/>
                  <a:lumOff val="5000"/>
                </a:schemeClr>
              </a:solidFill>
            </a:endParaRPr>
          </a:p>
          <a:p>
            <a:pPr marL="0" indent="0" algn="just">
              <a:buNone/>
            </a:pPr>
            <a:r>
              <a:rPr lang="es-ES" dirty="0" smtClean="0">
                <a:solidFill>
                  <a:schemeClr val="tx1">
                    <a:lumMod val="95000"/>
                    <a:lumOff val="5000"/>
                  </a:schemeClr>
                </a:solidFill>
              </a:rPr>
              <a:t>En </a:t>
            </a:r>
            <a:r>
              <a:rPr lang="es-ES" dirty="0">
                <a:solidFill>
                  <a:schemeClr val="tx1">
                    <a:lumMod val="95000"/>
                    <a:lumOff val="5000"/>
                  </a:schemeClr>
                </a:solidFill>
              </a:rPr>
              <a:t>los sistemas digitales, la unidad básica del ancho de banda es bits por segundo (bps). El ancho de banda es la medición de la cantidad de información, o bits, que puede fluir desde un lugar hacia otro en un período de tiempo determinado, o segundos. </a:t>
            </a:r>
            <a:endParaRPr lang="es-ES" dirty="0" smtClean="0">
              <a:solidFill>
                <a:schemeClr val="tx1">
                  <a:lumMod val="95000"/>
                  <a:lumOff val="5000"/>
                </a:schemeClr>
              </a:solidFill>
            </a:endParaRPr>
          </a:p>
          <a:p>
            <a:pPr marL="0" indent="0" algn="just">
              <a:buNone/>
            </a:pPr>
            <a:endParaRPr lang="es-ES" dirty="0" smtClean="0">
              <a:solidFill>
                <a:schemeClr val="tx1">
                  <a:lumMod val="95000"/>
                  <a:lumOff val="5000"/>
                </a:schemeClr>
              </a:solidFill>
            </a:endParaRPr>
          </a:p>
          <a:p>
            <a:pPr marL="0" indent="0" algn="just">
              <a:buNone/>
            </a:pPr>
            <a:r>
              <a:rPr lang="es-ES" dirty="0">
                <a:solidFill>
                  <a:schemeClr val="tx1">
                    <a:lumMod val="95000"/>
                    <a:lumOff val="5000"/>
                  </a:schemeClr>
                </a:solidFill>
              </a:rPr>
              <a:t>En otras palabras, el ancho de banda de una red generalmente se describe en términos de miles de bits por segundo (kbps), millones de bits por segundo (Mbps), miles de millones de bits por segundo (</a:t>
            </a:r>
            <a:r>
              <a:rPr lang="es-ES" dirty="0" err="1">
                <a:solidFill>
                  <a:schemeClr val="tx1">
                    <a:lumMod val="95000"/>
                    <a:lumOff val="5000"/>
                  </a:schemeClr>
                </a:solidFill>
              </a:rPr>
              <a:t>Gbps</a:t>
            </a:r>
            <a:r>
              <a:rPr lang="es-ES" dirty="0">
                <a:solidFill>
                  <a:schemeClr val="tx1">
                    <a:lumMod val="95000"/>
                    <a:lumOff val="5000"/>
                  </a:schemeClr>
                </a:solidFill>
              </a:rPr>
              <a:t>) y billones de bits por segundo (</a:t>
            </a:r>
            <a:r>
              <a:rPr lang="es-ES" dirty="0" err="1">
                <a:solidFill>
                  <a:schemeClr val="tx1">
                    <a:lumMod val="95000"/>
                    <a:lumOff val="5000"/>
                  </a:schemeClr>
                </a:solidFill>
              </a:rPr>
              <a:t>Tbps</a:t>
            </a:r>
            <a:r>
              <a:rPr lang="es-ES" dirty="0">
                <a:solidFill>
                  <a:schemeClr val="tx1">
                    <a:lumMod val="95000"/>
                    <a:lumOff val="5000"/>
                  </a:schemeClr>
                </a:solidFill>
              </a:rPr>
              <a:t>). </a:t>
            </a:r>
          </a:p>
        </p:txBody>
      </p:sp>
      <p:sp>
        <p:nvSpPr>
          <p:cNvPr id="2" name="1 Título"/>
          <p:cNvSpPr>
            <a:spLocks noGrp="1"/>
          </p:cNvSpPr>
          <p:nvPr>
            <p:ph type="title"/>
          </p:nvPr>
        </p:nvSpPr>
        <p:spPr/>
        <p:txBody>
          <a:bodyPr>
            <a:normAutofit fontScale="90000"/>
          </a:bodyPr>
          <a:lstStyle/>
          <a:p>
            <a:pPr lvl="0" algn="ctr"/>
            <a:r>
              <a:rPr lang="es-ES" b="1" dirty="0" smtClean="0"/>
              <a:t/>
            </a:r>
            <a:br>
              <a:rPr lang="es-ES" b="1" dirty="0" smtClean="0"/>
            </a:br>
            <a:r>
              <a:rPr lang="es-ES" b="1" dirty="0" smtClean="0"/>
              <a:t>Medición</a:t>
            </a:r>
            <a:r>
              <a:rPr lang="es-ES" dirty="0"/>
              <a:t/>
            </a:r>
            <a:br>
              <a:rPr lang="es-ES" dirty="0"/>
            </a:br>
            <a:endParaRPr lang="es-ES" dirty="0"/>
          </a:p>
        </p:txBody>
      </p:sp>
    </p:spTree>
    <p:extLst>
      <p:ext uri="{BB962C8B-B14F-4D97-AF65-F5344CB8AC3E}">
        <p14:creationId xmlns:p14="http://schemas.microsoft.com/office/powerpoint/2010/main" val="274467696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p:cNvPicPr>
            <a:picLocks noGrp="1"/>
          </p:cNvPicPr>
          <p:nvPr>
            <p:ph idx="1"/>
          </p:nvPr>
        </p:nvPicPr>
        <p:blipFill rotWithShape="1">
          <a:blip r:embed="rId2">
            <a:extLst>
              <a:ext uri="{BEBA8EAE-BF5A-486C-A8C5-ECC9F3942E4B}">
                <a14:imgProps xmlns:a14="http://schemas.microsoft.com/office/drawing/2010/main">
                  <a14:imgLayer r:embed="rId3">
                    <a14:imgEffect>
                      <a14:saturation sat="200000"/>
                    </a14:imgEffect>
                  </a14:imgLayer>
                </a14:imgProps>
              </a:ext>
            </a:extLst>
          </a:blip>
          <a:srcRect l="31923" t="59915" r="32275" b="19695"/>
          <a:stretch/>
        </p:blipFill>
        <p:spPr bwMode="auto">
          <a:xfrm>
            <a:off x="2567608" y="1844824"/>
            <a:ext cx="7416824" cy="331236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53063670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1004552" y="2060849"/>
            <a:ext cx="10212947" cy="4065315"/>
          </a:xfrm>
        </p:spPr>
        <p:txBody>
          <a:bodyPr>
            <a:normAutofit/>
          </a:bodyPr>
          <a:lstStyle/>
          <a:p>
            <a:pPr algn="just"/>
            <a:r>
              <a:rPr lang="es-ES" dirty="0">
                <a:solidFill>
                  <a:schemeClr val="tx1">
                    <a:lumMod val="95000"/>
                    <a:lumOff val="5000"/>
                  </a:schemeClr>
                </a:solidFill>
              </a:rPr>
              <a:t> Las señales se transmiten a través de cables de cobre de par trenzado, cables coaxiales, fibras ópticas, y por el aire. Las diferencias físicas en las formas en que se transmiten las señales son las que generan las limitaciones fundamentales en la capacidad que posee un medio dado para transportar información. </a:t>
            </a:r>
            <a:endParaRPr lang="es-ES" dirty="0" smtClean="0">
              <a:solidFill>
                <a:schemeClr val="tx1">
                  <a:lumMod val="95000"/>
                  <a:lumOff val="5000"/>
                </a:schemeClr>
              </a:solidFill>
            </a:endParaRPr>
          </a:p>
          <a:p>
            <a:pPr algn="just"/>
            <a:endParaRPr lang="es-ES" dirty="0" smtClean="0">
              <a:solidFill>
                <a:schemeClr val="tx1">
                  <a:lumMod val="95000"/>
                  <a:lumOff val="5000"/>
                </a:schemeClr>
              </a:solidFill>
            </a:endParaRPr>
          </a:p>
          <a:p>
            <a:pPr algn="just"/>
            <a:r>
              <a:rPr lang="es-ES" dirty="0">
                <a:solidFill>
                  <a:schemeClr val="tx1">
                    <a:lumMod val="95000"/>
                    <a:lumOff val="5000"/>
                  </a:schemeClr>
                </a:solidFill>
              </a:rPr>
              <a:t>En otras palabras, el ancho de banda real queda determinado por los métodos de señalización, las tarjetas de interfaz de red (NIC) y los demás equipos de red seleccionados. Por lo tanto, el ancho de banda no sólo queda determinado por las limitaciones de los medios.</a:t>
            </a:r>
          </a:p>
          <a:p>
            <a:endParaRPr lang="es-ES" dirty="0"/>
          </a:p>
          <a:p>
            <a:endParaRPr lang="es-ES" dirty="0"/>
          </a:p>
        </p:txBody>
      </p:sp>
      <p:sp>
        <p:nvSpPr>
          <p:cNvPr id="2" name="1 Título"/>
          <p:cNvSpPr>
            <a:spLocks noGrp="1"/>
          </p:cNvSpPr>
          <p:nvPr>
            <p:ph type="title"/>
          </p:nvPr>
        </p:nvSpPr>
        <p:spPr/>
        <p:txBody>
          <a:bodyPr>
            <a:normAutofit fontScale="90000"/>
          </a:bodyPr>
          <a:lstStyle/>
          <a:p>
            <a:pPr lvl="0" algn="ctr"/>
            <a:r>
              <a:rPr lang="es-ES" b="1" dirty="0" smtClean="0"/>
              <a:t/>
            </a:r>
            <a:br>
              <a:rPr lang="es-ES" b="1" dirty="0" smtClean="0"/>
            </a:br>
            <a:r>
              <a:rPr lang="es-ES" b="1" dirty="0" smtClean="0"/>
              <a:t>Limitaciones</a:t>
            </a:r>
            <a:r>
              <a:rPr lang="es-ES" dirty="0" smtClean="0"/>
              <a:t/>
            </a:r>
            <a:br>
              <a:rPr lang="es-ES" dirty="0" smtClean="0"/>
            </a:br>
            <a:endParaRPr lang="es-ES" dirty="0"/>
          </a:p>
        </p:txBody>
      </p:sp>
    </p:spTree>
    <p:extLst>
      <p:ext uri="{BB962C8B-B14F-4D97-AF65-F5344CB8AC3E}">
        <p14:creationId xmlns:p14="http://schemas.microsoft.com/office/powerpoint/2010/main" val="19179919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643944"/>
            <a:ext cx="10515600" cy="5533019"/>
          </a:xfrm>
        </p:spPr>
        <p:txBody>
          <a:bodyPr/>
          <a:lstStyle/>
          <a:p>
            <a:pPr marL="0" indent="0">
              <a:buNone/>
            </a:pPr>
            <a:endParaRPr lang="es-ES" dirty="0" smtClean="0"/>
          </a:p>
          <a:p>
            <a:pPr marL="0" indent="0">
              <a:buNone/>
            </a:pPr>
            <a:endParaRPr lang="es-ES" dirty="0" smtClean="0"/>
          </a:p>
          <a:p>
            <a:pPr marL="0" indent="0">
              <a:buNone/>
            </a:pPr>
            <a:r>
              <a:rPr lang="es-ES" dirty="0" smtClean="0"/>
              <a:t>Se </a:t>
            </a:r>
            <a:r>
              <a:rPr lang="es-ES" dirty="0"/>
              <a:t>tornó evidente que el uso de disquetes para compartir datos no era un método eficaz ni económico para desarrollar la actividad empresarial. </a:t>
            </a:r>
            <a:endParaRPr lang="es-ES" dirty="0" smtClean="0"/>
          </a:p>
          <a:p>
            <a:pPr marL="0" indent="0">
              <a:buNone/>
            </a:pPr>
            <a:endParaRPr lang="es-ES" dirty="0" smtClean="0"/>
          </a:p>
          <a:p>
            <a:pPr marL="0" indent="0">
              <a:buNone/>
            </a:pPr>
            <a:endParaRPr lang="es-ES" dirty="0"/>
          </a:p>
          <a:p>
            <a:pPr marL="0" indent="0">
              <a:buNone/>
            </a:pPr>
            <a:endParaRPr lang="es-ES" dirty="0" smtClean="0"/>
          </a:p>
          <a:p>
            <a:pPr marL="0" indent="0">
              <a:buNone/>
            </a:pPr>
            <a:endParaRPr lang="es-ES" dirty="0"/>
          </a:p>
          <a:p>
            <a:pPr marL="0" indent="0">
              <a:buNone/>
            </a:pPr>
            <a:endParaRPr lang="es-ES" dirty="0" smtClean="0"/>
          </a:p>
          <a:p>
            <a:pPr marL="0" indent="0">
              <a:buNone/>
            </a:pPr>
            <a:endParaRPr lang="es-ES" dirty="0"/>
          </a:p>
          <a:p>
            <a:pPr marL="0" indent="0">
              <a:buNone/>
            </a:pPr>
            <a:endParaRPr lang="es-ES" dirty="0" smtClean="0"/>
          </a:p>
          <a:p>
            <a:pPr marL="0" indent="0">
              <a:buNone/>
            </a:pPr>
            <a:r>
              <a:rPr lang="es-ES" dirty="0" smtClean="0"/>
              <a:t>Cada </a:t>
            </a:r>
            <a:r>
              <a:rPr lang="es-ES" dirty="0"/>
              <a:t>vez que se modificaba un archivo, había que volver a compartirlo con el resto de sus usuarios</a:t>
            </a:r>
            <a:endParaRPr lang="es-EC" dirty="0"/>
          </a:p>
        </p:txBody>
      </p:sp>
      <p:pic>
        <p:nvPicPr>
          <p:cNvPr id="5" name="Imagen 4"/>
          <p:cNvPicPr>
            <a:picLocks noChangeAspect="1"/>
          </p:cNvPicPr>
          <p:nvPr/>
        </p:nvPicPr>
        <p:blipFill>
          <a:blip r:embed="rId2"/>
          <a:stretch>
            <a:fillRect/>
          </a:stretch>
        </p:blipFill>
        <p:spPr>
          <a:xfrm>
            <a:off x="4231381" y="2510376"/>
            <a:ext cx="3264124" cy="2250528"/>
          </a:xfrm>
          <a:prstGeom prst="rect">
            <a:avLst/>
          </a:prstGeom>
        </p:spPr>
      </p:pic>
    </p:spTree>
    <p:extLst>
      <p:ext uri="{BB962C8B-B14F-4D97-AF65-F5344CB8AC3E}">
        <p14:creationId xmlns:p14="http://schemas.microsoft.com/office/powerpoint/2010/main" val="4615684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695459"/>
            <a:ext cx="10515600" cy="5481504"/>
          </a:xfrm>
        </p:spPr>
        <p:txBody>
          <a:bodyPr/>
          <a:lstStyle/>
          <a:p>
            <a:pPr marL="0" indent="0" algn="just">
              <a:buNone/>
            </a:pPr>
            <a:endParaRPr lang="es-ES" dirty="0" smtClean="0"/>
          </a:p>
          <a:p>
            <a:pPr marL="0" indent="0" algn="just">
              <a:buNone/>
            </a:pPr>
            <a:r>
              <a:rPr lang="es-ES" dirty="0" smtClean="0"/>
              <a:t>Las </a:t>
            </a:r>
            <a:r>
              <a:rPr lang="es-ES" dirty="0"/>
              <a:t>empresas necesitaban una solución que resolviera con éxito los tres problemas siguientes</a:t>
            </a:r>
            <a:r>
              <a:rPr lang="es-ES" dirty="0" smtClean="0"/>
              <a:t>:</a:t>
            </a:r>
            <a:endParaRPr lang="es-EC" sz="2400" dirty="0" smtClean="0"/>
          </a:p>
          <a:p>
            <a:pPr marL="0" indent="0" algn="just">
              <a:buNone/>
            </a:pPr>
            <a:endParaRPr lang="es-EC" sz="2400" dirty="0"/>
          </a:p>
          <a:p>
            <a:pPr lvl="1" algn="just"/>
            <a:r>
              <a:rPr lang="es-ES" dirty="0"/>
              <a:t>Cómo evitar la duplicación de equipos informáticos y de otros recursos</a:t>
            </a:r>
            <a:endParaRPr lang="es-EC" sz="2000" dirty="0"/>
          </a:p>
          <a:p>
            <a:pPr lvl="1" algn="just"/>
            <a:r>
              <a:rPr lang="es-ES" dirty="0"/>
              <a:t>Cómo comunicarse con eficiencia</a:t>
            </a:r>
            <a:endParaRPr lang="es-EC" sz="2000" dirty="0"/>
          </a:p>
          <a:p>
            <a:pPr lvl="1" algn="just"/>
            <a:r>
              <a:rPr lang="es-ES" dirty="0"/>
              <a:t>Cómo configurar y administrar una red</a:t>
            </a:r>
            <a:endParaRPr lang="es-EC" sz="2000" dirty="0"/>
          </a:p>
          <a:p>
            <a:pPr marL="0" indent="0" algn="just">
              <a:buNone/>
            </a:pPr>
            <a:endParaRPr lang="es-EC" dirty="0" smtClean="0"/>
          </a:p>
          <a:p>
            <a:pPr marL="0" indent="0" algn="just">
              <a:buNone/>
            </a:pPr>
            <a:r>
              <a:rPr lang="es-ES" dirty="0"/>
              <a:t>Las empresas se dieron cuenta de que la tecnología de networking podía aumentar la productividad y ahorrar </a:t>
            </a:r>
            <a:r>
              <a:rPr lang="es-ES" dirty="0" smtClean="0"/>
              <a:t>gastos.</a:t>
            </a:r>
          </a:p>
          <a:p>
            <a:pPr marL="0" indent="0" algn="just">
              <a:buNone/>
            </a:pPr>
            <a:r>
              <a:rPr lang="es-ES" dirty="0"/>
              <a:t>Las redes se agrandaron y extendieron casi con la misma rapidez con la que se lanzaban nuevas tecnologías y productos de </a:t>
            </a:r>
            <a:r>
              <a:rPr lang="es-ES" dirty="0" smtClean="0"/>
              <a:t>red.</a:t>
            </a:r>
            <a:endParaRPr lang="es-EC" dirty="0"/>
          </a:p>
        </p:txBody>
      </p:sp>
    </p:spTree>
    <p:extLst>
      <p:ext uri="{BB962C8B-B14F-4D97-AF65-F5344CB8AC3E}">
        <p14:creationId xmlns:p14="http://schemas.microsoft.com/office/powerpoint/2010/main" val="14774295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721217"/>
            <a:ext cx="10515600" cy="5455746"/>
          </a:xfrm>
        </p:spPr>
        <p:txBody>
          <a:bodyPr/>
          <a:lstStyle/>
          <a:p>
            <a:pPr marL="0" indent="0">
              <a:buNone/>
            </a:pPr>
            <a:endParaRPr lang="es-EC" dirty="0" smtClean="0"/>
          </a:p>
          <a:p>
            <a:pPr marL="0" indent="0">
              <a:buNone/>
            </a:pPr>
            <a:r>
              <a:rPr lang="es-EC" dirty="0" smtClean="0"/>
              <a:t>Una </a:t>
            </a:r>
            <a:r>
              <a:rPr lang="es-EC" dirty="0"/>
              <a:t>de las primeras soluciones fue la creación de los estándares de Red de área local (LAN - Local </a:t>
            </a:r>
            <a:r>
              <a:rPr lang="es-EC" dirty="0" smtClean="0"/>
              <a:t>Area Network</a:t>
            </a:r>
            <a:r>
              <a:rPr lang="es-EC" dirty="0"/>
              <a:t>, en inglés</a:t>
            </a:r>
            <a:r>
              <a:rPr lang="es-EC" dirty="0" smtClean="0"/>
              <a:t>).</a:t>
            </a:r>
          </a:p>
          <a:p>
            <a:pPr marL="0" indent="0">
              <a:buNone/>
            </a:pPr>
            <a:r>
              <a:rPr lang="es-EC" dirty="0"/>
              <a:t>Como los estándares LAN proporcionaban un conjunto abierto de pautas para </a:t>
            </a:r>
            <a:r>
              <a:rPr lang="es-EC" dirty="0" smtClean="0"/>
              <a:t>la creación </a:t>
            </a:r>
            <a:r>
              <a:rPr lang="es-EC" dirty="0"/>
              <a:t>de hardware y software de red, se podrían compatibilizar los equipos provenientes de </a:t>
            </a:r>
            <a:r>
              <a:rPr lang="es-EC" dirty="0" smtClean="0"/>
              <a:t>diferentes empresas</a:t>
            </a:r>
            <a:r>
              <a:rPr lang="es-EC" dirty="0"/>
              <a:t>. Esto permitía la estabilidad en </a:t>
            </a:r>
            <a:endParaRPr lang="es-EC" dirty="0" smtClean="0"/>
          </a:p>
          <a:p>
            <a:pPr marL="0" indent="0">
              <a:buNone/>
            </a:pPr>
            <a:r>
              <a:rPr lang="es-EC" dirty="0" smtClean="0"/>
              <a:t>la </a:t>
            </a:r>
            <a:r>
              <a:rPr lang="es-EC" dirty="0"/>
              <a:t>implementación de las LAN.</a:t>
            </a:r>
          </a:p>
        </p:txBody>
      </p:sp>
      <p:pic>
        <p:nvPicPr>
          <p:cNvPr id="4" name="Imagen 3"/>
          <p:cNvPicPr>
            <a:picLocks noChangeAspect="1"/>
          </p:cNvPicPr>
          <p:nvPr/>
        </p:nvPicPr>
        <p:blipFill>
          <a:blip r:embed="rId2"/>
          <a:stretch>
            <a:fillRect/>
          </a:stretch>
        </p:blipFill>
        <p:spPr>
          <a:xfrm>
            <a:off x="4468568" y="3736538"/>
            <a:ext cx="3254864" cy="2169968"/>
          </a:xfrm>
          <a:prstGeom prst="rect">
            <a:avLst/>
          </a:prstGeom>
        </p:spPr>
      </p:pic>
    </p:spTree>
    <p:extLst>
      <p:ext uri="{BB962C8B-B14F-4D97-AF65-F5344CB8AC3E}">
        <p14:creationId xmlns:p14="http://schemas.microsoft.com/office/powerpoint/2010/main" val="26757987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734096"/>
            <a:ext cx="10515600" cy="5442867"/>
          </a:xfrm>
        </p:spPr>
        <p:txBody>
          <a:bodyPr/>
          <a:lstStyle/>
          <a:p>
            <a:pPr marL="0" indent="0" algn="just">
              <a:buNone/>
            </a:pPr>
            <a:endParaRPr lang="es-ES" dirty="0" smtClean="0"/>
          </a:p>
          <a:p>
            <a:pPr marL="0" indent="0" algn="just">
              <a:buNone/>
            </a:pPr>
            <a:r>
              <a:rPr lang="es-ES" dirty="0" smtClean="0"/>
              <a:t>En </a:t>
            </a:r>
            <a:r>
              <a:rPr lang="es-ES" dirty="0"/>
              <a:t>un sistema LAN, cada departamento de la empresa era una especie de isla electrónica. A medida que el uso de los computadores en las empresas aumentaba, pronto resultó obvio que incluso las LAN no eran suficientes.</a:t>
            </a:r>
            <a:endParaRPr lang="es-EC" dirty="0"/>
          </a:p>
          <a:p>
            <a:pPr marL="0" indent="0">
              <a:buNone/>
            </a:pPr>
            <a:endParaRPr lang="es-EC" dirty="0"/>
          </a:p>
        </p:txBody>
      </p:sp>
      <p:pic>
        <p:nvPicPr>
          <p:cNvPr id="4" name="Imagen 3"/>
          <p:cNvPicPr>
            <a:picLocks noChangeAspect="1"/>
          </p:cNvPicPr>
          <p:nvPr/>
        </p:nvPicPr>
        <p:blipFill>
          <a:blip r:embed="rId2"/>
          <a:stretch>
            <a:fillRect/>
          </a:stretch>
        </p:blipFill>
        <p:spPr>
          <a:xfrm>
            <a:off x="3580034" y="2678806"/>
            <a:ext cx="5031932" cy="3234901"/>
          </a:xfrm>
          <a:prstGeom prst="rect">
            <a:avLst/>
          </a:prstGeom>
        </p:spPr>
      </p:pic>
    </p:spTree>
    <p:extLst>
      <p:ext uri="{BB962C8B-B14F-4D97-AF65-F5344CB8AC3E}">
        <p14:creationId xmlns:p14="http://schemas.microsoft.com/office/powerpoint/2010/main" val="14800711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837127"/>
            <a:ext cx="10515600" cy="5339836"/>
          </a:xfrm>
        </p:spPr>
        <p:txBody>
          <a:bodyPr/>
          <a:lstStyle/>
          <a:p>
            <a:pPr marL="0" indent="0" algn="just">
              <a:buNone/>
            </a:pPr>
            <a:endParaRPr lang="es-ES" dirty="0" smtClean="0"/>
          </a:p>
          <a:p>
            <a:pPr marL="0" indent="0" algn="just">
              <a:buNone/>
            </a:pPr>
            <a:r>
              <a:rPr lang="es-ES" dirty="0" smtClean="0"/>
              <a:t>una </a:t>
            </a:r>
            <a:r>
              <a:rPr lang="es-ES" dirty="0"/>
              <a:t>empresa a </a:t>
            </a:r>
            <a:r>
              <a:rPr lang="es-ES" dirty="0" smtClean="0"/>
              <a:t>otra, la </a:t>
            </a:r>
            <a:r>
              <a:rPr lang="es-ES" dirty="0"/>
              <a:t>solución fue la creación de redes de área metropolitana (MAN) y redes de área amplia (WAN). Como las WAN podían conectar redes de usuarios dentro de áreas geográficas extensas, permitieron que las empresas se comunicaran entre sí a través de grandes </a:t>
            </a:r>
            <a:r>
              <a:rPr lang="es-ES" dirty="0" smtClean="0"/>
              <a:t>distancias.</a:t>
            </a:r>
          </a:p>
          <a:p>
            <a:pPr marL="0" indent="0">
              <a:buNone/>
            </a:pPr>
            <a:endParaRPr lang="es-EC" dirty="0"/>
          </a:p>
        </p:txBody>
      </p:sp>
      <p:pic>
        <p:nvPicPr>
          <p:cNvPr id="4" name="Imagen 3"/>
          <p:cNvPicPr>
            <a:picLocks noChangeAspect="1"/>
          </p:cNvPicPr>
          <p:nvPr/>
        </p:nvPicPr>
        <p:blipFill>
          <a:blip r:embed="rId2"/>
          <a:stretch>
            <a:fillRect/>
          </a:stretch>
        </p:blipFill>
        <p:spPr>
          <a:xfrm>
            <a:off x="3830644" y="3164748"/>
            <a:ext cx="4530711" cy="2844790"/>
          </a:xfrm>
          <a:prstGeom prst="rect">
            <a:avLst/>
          </a:prstGeom>
        </p:spPr>
      </p:pic>
    </p:spTree>
    <p:extLst>
      <p:ext uri="{BB962C8B-B14F-4D97-AF65-F5344CB8AC3E}">
        <p14:creationId xmlns:p14="http://schemas.microsoft.com/office/powerpoint/2010/main" val="18712152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stretch>
            <a:fillRect/>
          </a:stretch>
        </p:blipFill>
        <p:spPr>
          <a:xfrm>
            <a:off x="2266373" y="821071"/>
            <a:ext cx="7637481" cy="5600971"/>
          </a:xfrm>
          <a:prstGeom prst="rect">
            <a:avLst/>
          </a:prstGeom>
        </p:spPr>
      </p:pic>
    </p:spTree>
    <p:extLst>
      <p:ext uri="{BB962C8B-B14F-4D97-AF65-F5344CB8AC3E}">
        <p14:creationId xmlns:p14="http://schemas.microsoft.com/office/powerpoint/2010/main" val="356173339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149</TotalTime>
  <Words>1984</Words>
  <Application>Microsoft Office PowerPoint</Application>
  <PresentationFormat>Personalizado</PresentationFormat>
  <Paragraphs>140</Paragraphs>
  <Slides>38</Slides>
  <Notes>0</Notes>
  <HiddenSlides>0</HiddenSlides>
  <MMClips>0</MMClips>
  <ScaleCrop>false</ScaleCrop>
  <HeadingPairs>
    <vt:vector size="4" baseType="variant">
      <vt:variant>
        <vt:lpstr>Tema</vt:lpstr>
      </vt:variant>
      <vt:variant>
        <vt:i4>1</vt:i4>
      </vt:variant>
      <vt:variant>
        <vt:lpstr>Títulos de diapositiva</vt:lpstr>
      </vt:variant>
      <vt:variant>
        <vt:i4>38</vt:i4>
      </vt:variant>
    </vt:vector>
  </HeadingPairs>
  <TitlesOfParts>
    <vt:vector size="39" baseType="lpstr">
      <vt:lpstr>Ion</vt:lpstr>
      <vt:lpstr>UNIVERSIDAD TECNICA DE MACHALA  UNIDAD ACADEMICA DE CIENCIAS EMPRESARIALES  CARRERA DE ECONOMIA  INFORMATICA APLICADA</vt:lpstr>
      <vt:lpstr>  ASPECTOS BÁSICOS DE NETWORKING </vt:lpstr>
      <vt:lpstr>REDES DE DATOS</vt:lpstr>
      <vt:lpstr>Presentación de PowerPoint</vt:lpstr>
      <vt:lpstr>Presentación de PowerPoint</vt:lpstr>
      <vt:lpstr>Presentación de PowerPoint</vt:lpstr>
      <vt:lpstr>Presentación de PowerPoint</vt:lpstr>
      <vt:lpstr>Presentación de PowerPoint</vt:lpstr>
      <vt:lpstr>Presentación de PowerPoint</vt:lpstr>
      <vt:lpstr>HISTORIA DE LAS REDES INFORMÁTICAS</vt:lpstr>
      <vt:lpstr>Presentación de PowerPoint</vt:lpstr>
      <vt:lpstr>DISPOSITIVOS DE NETWORKING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TOPOLOGÍA DE RED</vt:lpstr>
      <vt:lpstr>PROTOCOLOS DE RED</vt:lpstr>
      <vt:lpstr>REDES DE ÁREA LOCAL (LAN)</vt:lpstr>
      <vt:lpstr>REDES DE ÁREA AMPLIA (WAN)</vt:lpstr>
      <vt:lpstr>REDES DE ÁREA METROPOLITANA (MAN)</vt:lpstr>
      <vt:lpstr> REDES DE ÁREA DE ALMACENAMIENTO (SAN) </vt:lpstr>
      <vt:lpstr>Las SAN poseen las siguientes características:  </vt:lpstr>
      <vt:lpstr>Red privada virtual (VPN) </vt:lpstr>
      <vt:lpstr>Presentación de PowerPoint</vt:lpstr>
      <vt:lpstr> Ventajas de las VPN  </vt:lpstr>
      <vt:lpstr>Principales tipos de VPN: </vt:lpstr>
      <vt:lpstr> Redes internas y externas </vt:lpstr>
      <vt:lpstr>Presentación de PowerPoint</vt:lpstr>
      <vt:lpstr> ANCHO DE BANDA </vt:lpstr>
      <vt:lpstr> El escritorio </vt:lpstr>
      <vt:lpstr>El ancho de banda también puede compararse con la cantidad de carriles de una autopista</vt:lpstr>
      <vt:lpstr> Medición </vt:lpstr>
      <vt:lpstr>Presentación de PowerPoint</vt:lpstr>
      <vt:lpstr> Limitaciones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REDES DE DATOS</dc:title>
  <dc:creator>Ramon</dc:creator>
  <cp:lastModifiedBy>kleber</cp:lastModifiedBy>
  <cp:revision>21</cp:revision>
  <dcterms:created xsi:type="dcterms:W3CDTF">2015-06-24T02:03:19Z</dcterms:created>
  <dcterms:modified xsi:type="dcterms:W3CDTF">2015-06-29T16:44:23Z</dcterms:modified>
</cp:coreProperties>
</file>